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73" r:id="rId3"/>
  </p:sldMasterIdLst>
  <p:notesMasterIdLst>
    <p:notesMasterId r:id="rId26"/>
  </p:notesMasterIdLst>
  <p:handoutMasterIdLst>
    <p:handoutMasterId r:id="rId27"/>
  </p:handoutMasterIdLst>
  <p:sldIdLst>
    <p:sldId id="256" r:id="rId4"/>
    <p:sldId id="259" r:id="rId5"/>
    <p:sldId id="286" r:id="rId6"/>
    <p:sldId id="290" r:id="rId7"/>
    <p:sldId id="288" r:id="rId8"/>
    <p:sldId id="291" r:id="rId9"/>
    <p:sldId id="293" r:id="rId10"/>
    <p:sldId id="320" r:id="rId11"/>
    <p:sldId id="299" r:id="rId12"/>
    <p:sldId id="308" r:id="rId13"/>
    <p:sldId id="309" r:id="rId14"/>
    <p:sldId id="295" r:id="rId15"/>
    <p:sldId id="327" r:id="rId16"/>
    <p:sldId id="324" r:id="rId17"/>
    <p:sldId id="307" r:id="rId18"/>
    <p:sldId id="315" r:id="rId19"/>
    <p:sldId id="316" r:id="rId20"/>
    <p:sldId id="325" r:id="rId21"/>
    <p:sldId id="321" r:id="rId22"/>
    <p:sldId id="322" r:id="rId23"/>
    <p:sldId id="317" r:id="rId24"/>
    <p:sldId id="323" r:id="rId25"/>
  </p:sldIdLst>
  <p:sldSz cx="9144000" cy="6858000" type="screen4x3"/>
  <p:notesSz cx="6797675" cy="9926638"/>
  <p:embeddedFontLst>
    <p:embeddedFont>
      <p:font typeface="Karla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Tahoma" panose="020B0604030504040204" pitchFamily="34" charset="0"/>
      <p:regular r:id="rId36"/>
      <p:bold r:id="rId37"/>
    </p:embeddedFont>
    <p:embeddedFont>
      <p:font typeface="Montserrat" panose="020B0604020202020204" charset="0"/>
      <p:regular r:id="rId38"/>
      <p:bold r:id="rId39"/>
    </p:embeddedFont>
    <p:embeddedFont>
      <p:font typeface="Wingdings 3" panose="05040102010807070707" pitchFamily="18" charset="2"/>
      <p:regular r:id="rId40"/>
    </p:embeddedFont>
    <p:embeddedFont>
      <p:font typeface="Trebuchet MS" panose="020B060302020202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63F"/>
    <a:srgbClr val="666666"/>
    <a:srgbClr val="169455"/>
    <a:srgbClr val="FF401A"/>
    <a:srgbClr val="FF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8BDC4EE-D807-472C-9F7F-092579FE28FD}">
  <a:tblStyle styleId="{18BDC4EE-D807-472C-9F7F-092579FE28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424" autoAdjust="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95BEB-6B69-4475-8EAE-E08256035D54}" type="datetimeFigureOut">
              <a:rPr lang="es-ES" smtClean="0"/>
              <a:t>18/10/2017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6EDC1-F311-4F40-81DC-F4F50459EA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5516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53695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9703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9703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9703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9703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9703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9703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9703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9703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9703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9703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025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9703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9703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9703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18926" y="-12899"/>
            <a:ext cx="5276875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-9674" y="-12899"/>
            <a:ext cx="5276875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48300" y="4234601"/>
            <a:ext cx="3530700" cy="15759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FE068-E500-4128-AAC9-ABE4D37075A9}" type="datetimeFigureOut">
              <a:rPr lang="es-ES"/>
              <a:pPr>
                <a:defRPr/>
              </a:pPr>
              <a:t>18/10/2017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6571-538C-4C94-B34C-3604AA974C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92323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D2FD5-3CC5-4F88-B303-D1517F2A06BF}" type="datetimeFigureOut">
              <a:rPr lang="es-ES"/>
              <a:pPr>
                <a:defRPr/>
              </a:pPr>
              <a:t>18/10/2017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90BA5-1999-45F0-AF26-29FB1EA0AA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5039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B6CB2-640F-454A-8F56-8D5B89ABE728}" type="datetimeFigureOut">
              <a:rPr lang="es-ES"/>
              <a:pPr>
                <a:defRPr/>
              </a:pPr>
              <a:t>18/10/2017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B8EB0-7DD1-49AF-A34A-D2447691BC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56534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36016-CBB6-4EA9-8541-A30FA4FDE248}" type="datetimeFigureOut">
              <a:rPr lang="es-ES"/>
              <a:pPr>
                <a:defRPr/>
              </a:pPr>
              <a:t>18/10/2017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9F13E-AE5A-4F70-9B64-0AAE44544F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21684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3F34E-E178-46C2-9096-68B3AC9BECA6}" type="datetimeFigureOut">
              <a:rPr lang="es-ES"/>
              <a:pPr>
                <a:defRPr/>
              </a:pPr>
              <a:t>18/10/2017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32C80-4128-4D95-ACA9-D05D4ED69F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8908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CC097-8C51-4010-9E00-A18A3ABE90E3}" type="datetimeFigureOut">
              <a:rPr lang="es-ES"/>
              <a:pPr>
                <a:defRPr/>
              </a:pPr>
              <a:t>18/10/2017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8F7AF-3B19-4CCB-A890-495ED69082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565158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5C4E2-D389-433F-89C2-3F7A326F40CB}" type="datetimeFigureOut">
              <a:rPr lang="es-ES"/>
              <a:pPr>
                <a:defRPr/>
              </a:pPr>
              <a:t>18/10/2017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EF29F-4B7A-43C3-8EAA-3233049DA5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539625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E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51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E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25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E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218926" y="-12899"/>
            <a:ext cx="5276875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4" name="Shape 14"/>
          <p:cNvSpPr/>
          <p:nvPr/>
        </p:nvSpPr>
        <p:spPr>
          <a:xfrm>
            <a:off x="-9674" y="-12899"/>
            <a:ext cx="5276875" cy="6889433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48300" y="1806334"/>
            <a:ext cx="3522300" cy="39863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724950" y="4354267"/>
            <a:ext cx="1906199" cy="13755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E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50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E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47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E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96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E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10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E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82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E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381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E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10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E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kern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/>
                <a:sym typeface="Arial"/>
                <a:rtl val="0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kern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/>
                <a:sym typeface="Arial"/>
                <a:rtl val="0"/>
              </a:rPr>
              <a:t>”</a:t>
            </a:r>
            <a:endParaRPr lang="en-US" sz="1400" kern="0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454356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E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3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E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kern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/>
                <a:sym typeface="Arial"/>
                <a:rtl val="0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kern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/>
                <a:sym typeface="Arial"/>
                <a:rtl val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577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28600" y="-13916"/>
            <a:ext cx="8229314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4" name="Shape 44"/>
          <p:cNvSpPr/>
          <p:nvPr/>
        </p:nvSpPr>
        <p:spPr>
          <a:xfrm>
            <a:off x="0" y="-13916"/>
            <a:ext cx="8229314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41001" y="1292933"/>
            <a:ext cx="4801499" cy="546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41000" y="2134634"/>
            <a:ext cx="2094900" cy="32139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3043281" y="2134634"/>
            <a:ext cx="2094900" cy="32139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5245562" y="2134634"/>
            <a:ext cx="2094900" cy="32139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E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23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E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77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E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8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228600" y="-13916"/>
            <a:ext cx="8229314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9" name="Shape 59"/>
          <p:cNvSpPr/>
          <p:nvPr/>
        </p:nvSpPr>
        <p:spPr>
          <a:xfrm>
            <a:off x="0" y="-13916"/>
            <a:ext cx="8229314" cy="6885848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78A32-E7A6-4621-8788-D03C7EC1D721}" type="datetimeFigureOut">
              <a:rPr lang="es-ES"/>
              <a:pPr>
                <a:defRPr/>
              </a:pPr>
              <a:t>18/10/2017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AC578-2BB7-4C9B-9DB1-B6774DC58F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57168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62D2A-9D0D-4B50-9550-39186573B27D}" type="datetimeFigureOut">
              <a:rPr lang="es-ES"/>
              <a:pPr>
                <a:defRPr/>
              </a:pPr>
              <a:t>18/10/2017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498BF-916C-4056-A698-7123B190FA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13477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6AE5D-3DFC-4B64-AD29-1F7A7427156E}" type="datetimeFigureOut">
              <a:rPr lang="es-ES"/>
              <a:pPr>
                <a:defRPr/>
              </a:pPr>
              <a:t>18/10/2017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6C603-85B6-4F89-B4A8-67870B6640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0763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A07CA-AD9B-45C3-AA63-31E1A0570D52}" type="datetimeFigureOut">
              <a:rPr lang="es-ES"/>
              <a:pPr>
                <a:defRPr/>
              </a:pPr>
              <a:t>18/10/2017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F5AB9-047A-49AD-A518-A49669E075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87615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8BC34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1" y="988134"/>
            <a:ext cx="5185199" cy="632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1" y="1803400"/>
            <a:ext cx="5185199" cy="300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66666"/>
              </a:buClr>
              <a:buSzPct val="100000"/>
              <a:buFont typeface="Karla"/>
              <a:buChar char="▸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480"/>
              </a:spcBef>
              <a:buClr>
                <a:srgbClr val="666666"/>
              </a:buClr>
              <a:buSzPct val="100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spcBef>
                <a:spcPts val="480"/>
              </a:spcBef>
              <a:buClr>
                <a:srgbClr val="666666"/>
              </a:buClr>
              <a:buSzPct val="100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buChar char="●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buChar char="○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buChar char="■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buChar char="●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buChar char="○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buChar char="■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59" r:id="rId5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22589F-B206-49AE-9001-097B03F66CDE}" type="datetimeFigureOut">
              <a:rPr lang="es-ES"/>
              <a:pPr>
                <a:defRPr/>
              </a:pPr>
              <a:t>18/10/2017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69BF98-4A3D-40AE-A947-B1DC7BE9C4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kern="0">
              <a:solidFill>
                <a:srgbClr val="90C226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79898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9.png"/><Relationship Id="rId7" Type="http://schemas.openxmlformats.org/officeDocument/2006/relationships/hyperlink" Target="https://servidordepruebas.larioja.org/bdbrioja/login/loginMenu?CONEXION_ANONIMA=S" TargetMode="External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33.png"/><Relationship Id="rId5" Type="http://schemas.openxmlformats.org/officeDocument/2006/relationships/hyperlink" Target="http://www.iderioja.larioja.org/" TargetMode="External"/><Relationship Id="rId15" Type="http://schemas.openxmlformats.org/officeDocument/2006/relationships/image" Target="../media/image37.jpeg"/><Relationship Id="rId10" Type="http://schemas.openxmlformats.org/officeDocument/2006/relationships/image" Target="../media/image32.png"/><Relationship Id="rId4" Type="http://schemas.openxmlformats.org/officeDocument/2006/relationships/image" Target="../media/image13.png"/><Relationship Id="rId9" Type="http://schemas.openxmlformats.org/officeDocument/2006/relationships/image" Target="../media/image31.jpeg"/><Relationship Id="rId1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alonsole@larioja.org" TargetMode="External"/><Relationship Id="rId5" Type="http://schemas.openxmlformats.org/officeDocument/2006/relationships/hyperlink" Target="mailto:jesquisabel@larioja.org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erioja.larioja.org/cartografia/index.php?map=RIOJA_C04&amp;&amp;&amp;lang=e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hyperlink" Target="https://www.iderioja.larioja.org/cartografia/index.php?map=RIOJA_C04&amp;&amp;&amp;lang=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https://www.iderioja.larioja.org/cartografia/index.php?map=RIOJA_C04&amp;&amp;&amp;lang=es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323528" y="548680"/>
            <a:ext cx="8568952" cy="927927"/>
          </a:xfrm>
          <a:prstGeom prst="rect">
            <a:avLst/>
          </a:prstGeom>
          <a:solidFill>
            <a:schemeClr val="tx2">
              <a:alpha val="46000"/>
            </a:schemeClr>
          </a:solidFill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s-ES" sz="2400" dirty="0">
                <a:solidFill>
                  <a:srgbClr val="6666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REVISIÓN DE LA CARTOGRAFÍA DE LOS HÁBITATS NATURALES DE INTERÉS COMUNITARIO EN </a:t>
            </a:r>
            <a:r>
              <a:rPr lang="es-ES" sz="2400" dirty="0" smtClean="0">
                <a:solidFill>
                  <a:srgbClr val="6666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 RIOJA</a:t>
            </a:r>
            <a:endParaRPr lang="en" sz="2400" dirty="0">
              <a:solidFill>
                <a:srgbClr val="6666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3" descr="T:\_logotipos\Agricultura Ganaderia y Medio Ambiente\Simbolo Gobierno Agricultura vertical -positivo- 200ppp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5517232"/>
            <a:ext cx="2095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6 Marcador de texto"/>
          <p:cNvSpPr txBox="1">
            <a:spLocks/>
          </p:cNvSpPr>
          <p:nvPr/>
        </p:nvSpPr>
        <p:spPr>
          <a:xfrm>
            <a:off x="107504" y="5562104"/>
            <a:ext cx="2736304" cy="12961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>
              <a:buNone/>
            </a:pPr>
            <a:r>
              <a:rPr lang="es-ES" dirty="0">
                <a:latin typeface="+mn-lt"/>
                <a:cs typeface="Calibri" panose="020F0502020204030204" pitchFamily="34" charset="0"/>
              </a:rPr>
              <a:t>Álvaro Alonso León</a:t>
            </a:r>
          </a:p>
          <a:p>
            <a:pPr>
              <a:buNone/>
            </a:pPr>
            <a:endParaRPr lang="es-ES" dirty="0" smtClean="0">
              <a:latin typeface="+mn-lt"/>
              <a:cs typeface="Calibri" panose="020F0502020204030204" pitchFamily="34" charset="0"/>
            </a:endParaRPr>
          </a:p>
          <a:p>
            <a:pPr>
              <a:buNone/>
            </a:pPr>
            <a:r>
              <a:rPr lang="es-ES" dirty="0" smtClean="0">
                <a:latin typeface="+mn-lt"/>
                <a:cs typeface="Calibri" panose="020F0502020204030204" pitchFamily="34" charset="0"/>
              </a:rPr>
              <a:t>José Ignacio </a:t>
            </a:r>
            <a:r>
              <a:rPr lang="es-ES" dirty="0" err="1" smtClean="0">
                <a:latin typeface="+mn-lt"/>
                <a:cs typeface="Calibri" panose="020F0502020204030204" pitchFamily="34" charset="0"/>
              </a:rPr>
              <a:t>Esquisabel</a:t>
            </a:r>
            <a:endParaRPr lang="es-ES" dirty="0" smtClean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Shape 65"/>
          <p:cNvSpPr txBox="1">
            <a:spLocks/>
          </p:cNvSpPr>
          <p:nvPr/>
        </p:nvSpPr>
        <p:spPr>
          <a:xfrm>
            <a:off x="323528" y="1708985"/>
            <a:ext cx="3960440" cy="999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Montserrat"/>
              <a:buNone/>
              <a:defRPr sz="36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36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36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36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36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36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36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36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36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1800" b="0" dirty="0" smtClean="0">
                <a:solidFill>
                  <a:srgbClr val="6666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 caso práctico de la utilidad del  del Mapa Forestal como base para la cartografía de hábitats.</a:t>
            </a:r>
            <a:endParaRPr lang="en" sz="1800" b="0" dirty="0">
              <a:solidFill>
                <a:srgbClr val="6666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172844" y="4509120"/>
            <a:ext cx="2310924" cy="504056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latin typeface="+mn-lt"/>
              </a:rPr>
              <a:t>Mapa Forestal (2009)</a:t>
            </a:r>
            <a:endParaRPr lang="es-ES" dirty="0">
              <a:latin typeface="+mn-lt"/>
            </a:endParaRPr>
          </a:p>
        </p:txBody>
      </p:sp>
      <p:sp>
        <p:nvSpPr>
          <p:cNvPr id="3" name="2 Más"/>
          <p:cNvSpPr/>
          <p:nvPr/>
        </p:nvSpPr>
        <p:spPr>
          <a:xfrm>
            <a:off x="2488783" y="2348880"/>
            <a:ext cx="817206" cy="7920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Igual que"/>
          <p:cNvSpPr/>
          <p:nvPr/>
        </p:nvSpPr>
        <p:spPr>
          <a:xfrm>
            <a:off x="5508104" y="2348880"/>
            <a:ext cx="1080120" cy="79208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5 Marcador de texto"/>
          <p:cNvSpPr>
            <a:spLocks noGrp="1"/>
          </p:cNvSpPr>
          <p:nvPr>
            <p:ph type="body" idx="1"/>
          </p:nvPr>
        </p:nvSpPr>
        <p:spPr>
          <a:xfrm>
            <a:off x="3413204" y="4509120"/>
            <a:ext cx="2310924" cy="504056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latin typeface="+mn-lt"/>
              </a:rPr>
              <a:t>Inventarios HIC</a:t>
            </a:r>
            <a:endParaRPr lang="es-ES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124" y="1268760"/>
            <a:ext cx="2272659" cy="322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915" y="1269524"/>
            <a:ext cx="2193958" cy="32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5 Marcador de texto"/>
          <p:cNvSpPr>
            <a:spLocks noGrp="1"/>
          </p:cNvSpPr>
          <p:nvPr>
            <p:ph type="body" idx="1"/>
          </p:nvPr>
        </p:nvSpPr>
        <p:spPr>
          <a:xfrm>
            <a:off x="6516216" y="4509120"/>
            <a:ext cx="2310924" cy="504056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latin typeface="+mn-lt"/>
              </a:rPr>
              <a:t>Mapa madre</a:t>
            </a:r>
            <a:endParaRPr lang="es-ES" dirty="0">
              <a:latin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298099"/>
            <a:ext cx="2124015" cy="32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doblada"/>
          <p:cNvSpPr/>
          <p:nvPr/>
        </p:nvSpPr>
        <p:spPr>
          <a:xfrm rot="10800000">
            <a:off x="6300192" y="5085184"/>
            <a:ext cx="1080120" cy="7920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5 Marcador de texto"/>
          <p:cNvSpPr>
            <a:spLocks noGrp="1"/>
          </p:cNvSpPr>
          <p:nvPr>
            <p:ph type="body" idx="1"/>
          </p:nvPr>
        </p:nvSpPr>
        <p:spPr>
          <a:xfrm>
            <a:off x="2123728" y="5301209"/>
            <a:ext cx="4019692" cy="1008111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s-ES" sz="1400" dirty="0" smtClean="0">
                <a:latin typeface="Arial"/>
              </a:rPr>
              <a:t>Información procedente de ambas capas.</a:t>
            </a:r>
          </a:p>
          <a:p>
            <a:pPr lvl="0"/>
            <a:r>
              <a:rPr lang="es-ES" sz="1400" dirty="0" smtClean="0">
                <a:latin typeface="Arial"/>
              </a:rPr>
              <a:t>Proceso de selección de teselas de </a:t>
            </a:r>
            <a:r>
              <a:rPr lang="es-ES" sz="1400" dirty="0" smtClean="0">
                <a:latin typeface="Arial"/>
              </a:rPr>
              <a:t>hábitats IC (bosques </a:t>
            </a:r>
            <a:r>
              <a:rPr lang="es-ES" sz="1400" dirty="0" smtClean="0">
                <a:latin typeface="Arial"/>
              </a:rPr>
              <a:t>naturales, matorrales y pastizales). A partir del campo TIPESTR del mapa forestal.</a:t>
            </a:r>
            <a:endParaRPr lang="es-ES" sz="1400" dirty="0">
              <a:latin typeface="Arial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499903"/>
              </p:ext>
            </p:extLst>
          </p:nvPr>
        </p:nvGraphicFramePr>
        <p:xfrm>
          <a:off x="-1" y="0"/>
          <a:ext cx="9144000" cy="776458"/>
        </p:xfrm>
        <a:graphic>
          <a:graphicData uri="http://schemas.openxmlformats.org/drawingml/2006/table">
            <a:tbl>
              <a:tblPr firstRow="1" bandRow="1">
                <a:tableStyleId>{18BDC4EE-D807-472C-9F7F-092579FE28FD}</a:tableStyleId>
              </a:tblPr>
              <a:tblGrid>
                <a:gridCol w="1403649"/>
                <a:gridCol w="1728192"/>
                <a:gridCol w="1800200"/>
                <a:gridCol w="1872208"/>
                <a:gridCol w="2339751"/>
              </a:tblGrid>
              <a:tr h="776458">
                <a:tc>
                  <a:txBody>
                    <a:bodyPr/>
                    <a:lstStyle/>
                    <a:p>
                      <a:r>
                        <a:rPr lang="es-ES" dirty="0" smtClean="0"/>
                        <a:t>1. Cartografía de base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2.</a:t>
                      </a:r>
                      <a:r>
                        <a:rPr lang="es-ES" baseline="0" dirty="0" smtClean="0"/>
                        <a:t> Teselado y dotación de contenido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3.</a:t>
                      </a:r>
                      <a:r>
                        <a:rPr lang="es-ES" baseline="0" dirty="0" smtClean="0"/>
                        <a:t> Trabajo de campo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4.</a:t>
                      </a:r>
                      <a:r>
                        <a:rPr lang="es-ES" baseline="0" dirty="0" smtClean="0"/>
                        <a:t> Validación 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5.</a:t>
                      </a:r>
                      <a:r>
                        <a:rPr lang="es-ES" baseline="0" dirty="0" smtClean="0"/>
                        <a:t> Información oficial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9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3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6 Marcador de texto"/>
          <p:cNvSpPr>
            <a:spLocks noGrp="1"/>
          </p:cNvSpPr>
          <p:nvPr>
            <p:ph type="body" idx="2"/>
          </p:nvPr>
        </p:nvSpPr>
        <p:spPr>
          <a:xfrm>
            <a:off x="4695799" y="1996240"/>
            <a:ext cx="2232248" cy="122953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s-ES" dirty="0">
                <a:latin typeface="+mn-lt"/>
              </a:rPr>
              <a:t>Revisión y asignación de hábitats y </a:t>
            </a:r>
            <a:r>
              <a:rPr lang="es-ES" dirty="0" smtClean="0">
                <a:latin typeface="+mn-lt"/>
              </a:rPr>
              <a:t>dotación </a:t>
            </a:r>
            <a:r>
              <a:rPr lang="es-ES" dirty="0">
                <a:latin typeface="+mn-lt"/>
              </a:rPr>
              <a:t>de </a:t>
            </a:r>
            <a:r>
              <a:rPr lang="es-ES" dirty="0" smtClean="0">
                <a:latin typeface="+mn-lt"/>
              </a:rPr>
              <a:t>contenidos asociados</a:t>
            </a:r>
            <a:endParaRPr lang="es-ES" dirty="0">
              <a:latin typeface="+mn-lt"/>
            </a:endParaRPr>
          </a:p>
          <a:p>
            <a:pPr>
              <a:buNone/>
            </a:pPr>
            <a:endParaRPr lang="es-ES" dirty="0" smtClean="0">
              <a:latin typeface="+mn-lt"/>
            </a:endParaRPr>
          </a:p>
          <a:p>
            <a:pPr lvl="1"/>
            <a:endParaRPr lang="es-ES" dirty="0" smtClean="0">
              <a:latin typeface="+mn-lt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5" y="3174506"/>
            <a:ext cx="1444895" cy="136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553845"/>
              </p:ext>
            </p:extLst>
          </p:nvPr>
        </p:nvGraphicFramePr>
        <p:xfrm>
          <a:off x="-1" y="0"/>
          <a:ext cx="9144000" cy="776458"/>
        </p:xfrm>
        <a:graphic>
          <a:graphicData uri="http://schemas.openxmlformats.org/drawingml/2006/table">
            <a:tbl>
              <a:tblPr firstRow="1" bandRow="1">
                <a:tableStyleId>{18BDC4EE-D807-472C-9F7F-092579FE28FD}</a:tableStyleId>
              </a:tblPr>
              <a:tblGrid>
                <a:gridCol w="1403649"/>
                <a:gridCol w="1728192"/>
                <a:gridCol w="1800200"/>
                <a:gridCol w="1872208"/>
                <a:gridCol w="2339751"/>
              </a:tblGrid>
              <a:tr h="776458">
                <a:tc>
                  <a:txBody>
                    <a:bodyPr/>
                    <a:lstStyle/>
                    <a:p>
                      <a:r>
                        <a:rPr lang="es-ES" dirty="0" smtClean="0"/>
                        <a:t>1. Cartografía de base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2.</a:t>
                      </a:r>
                      <a:r>
                        <a:rPr lang="es-ES" baseline="0" dirty="0" smtClean="0"/>
                        <a:t> Teselado y dotación de contenido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3.</a:t>
                      </a:r>
                      <a:r>
                        <a:rPr lang="es-ES" baseline="0" dirty="0" smtClean="0"/>
                        <a:t> Trabajo de campo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4.</a:t>
                      </a:r>
                      <a:r>
                        <a:rPr lang="es-ES" baseline="0" dirty="0" smtClean="0"/>
                        <a:t> Validación 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5.</a:t>
                      </a:r>
                      <a:r>
                        <a:rPr lang="es-ES" baseline="0" dirty="0" smtClean="0"/>
                        <a:t> Información oficial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3 Título"/>
          <p:cNvSpPr>
            <a:spLocks noGrp="1"/>
          </p:cNvSpPr>
          <p:nvPr>
            <p:ph type="title"/>
          </p:nvPr>
        </p:nvSpPr>
        <p:spPr>
          <a:xfrm>
            <a:off x="683568" y="836712"/>
            <a:ext cx="7056784" cy="576064"/>
          </a:xfrm>
        </p:spPr>
        <p:txBody>
          <a:bodyPr/>
          <a:lstStyle/>
          <a:p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2.1. Masas </a:t>
            </a:r>
            <a:r>
              <a:rPr lang="es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arboladas</a:t>
            </a:r>
            <a:endParaRPr lang="es-E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6 Marcador de texto"/>
          <p:cNvSpPr>
            <a:spLocks noGrp="1"/>
          </p:cNvSpPr>
          <p:nvPr>
            <p:ph type="body" idx="2"/>
          </p:nvPr>
        </p:nvSpPr>
        <p:spPr>
          <a:xfrm>
            <a:off x="611560" y="2276872"/>
            <a:ext cx="792088" cy="648072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s-ES" dirty="0" smtClean="0">
                <a:latin typeface="+mn-lt"/>
              </a:rPr>
              <a:t>Mapa Madre</a:t>
            </a:r>
          </a:p>
          <a:p>
            <a:pPr lvl="1"/>
            <a:endParaRPr lang="es-ES" dirty="0" smtClean="0">
              <a:latin typeface="+mn-lt"/>
            </a:endParaRPr>
          </a:p>
        </p:txBody>
      </p:sp>
      <p:sp>
        <p:nvSpPr>
          <p:cNvPr id="21" name="20 Flecha derecha"/>
          <p:cNvSpPr/>
          <p:nvPr/>
        </p:nvSpPr>
        <p:spPr>
          <a:xfrm>
            <a:off x="1547664" y="2537777"/>
            <a:ext cx="648072" cy="138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6 Marcador de texto"/>
          <p:cNvSpPr>
            <a:spLocks noGrp="1"/>
          </p:cNvSpPr>
          <p:nvPr>
            <p:ph type="body" idx="2"/>
          </p:nvPr>
        </p:nvSpPr>
        <p:spPr>
          <a:xfrm>
            <a:off x="2339752" y="2248399"/>
            <a:ext cx="1512168" cy="92353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s-ES" dirty="0" err="1" smtClean="0">
                <a:latin typeface="+mn-lt"/>
              </a:rPr>
              <a:t>Preasignación</a:t>
            </a:r>
            <a:r>
              <a:rPr lang="es-ES" dirty="0" smtClean="0">
                <a:latin typeface="+mn-lt"/>
              </a:rPr>
              <a:t> de hábitats a recintos</a:t>
            </a:r>
          </a:p>
          <a:p>
            <a:pPr lvl="1"/>
            <a:endParaRPr lang="es-ES" dirty="0" smtClean="0">
              <a:latin typeface="+mn-lt"/>
            </a:endParaRPr>
          </a:p>
        </p:txBody>
      </p:sp>
      <p:sp>
        <p:nvSpPr>
          <p:cNvPr id="23" name="22 Flecha derecha"/>
          <p:cNvSpPr/>
          <p:nvPr/>
        </p:nvSpPr>
        <p:spPr>
          <a:xfrm>
            <a:off x="3923928" y="2529193"/>
            <a:ext cx="648072" cy="146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Flecha derecha"/>
          <p:cNvSpPr/>
          <p:nvPr/>
        </p:nvSpPr>
        <p:spPr>
          <a:xfrm>
            <a:off x="7020272" y="2537777"/>
            <a:ext cx="648072" cy="142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6 Marcador de texto"/>
          <p:cNvSpPr>
            <a:spLocks noGrp="1"/>
          </p:cNvSpPr>
          <p:nvPr>
            <p:ph type="body" idx="2"/>
          </p:nvPr>
        </p:nvSpPr>
        <p:spPr>
          <a:xfrm>
            <a:off x="1169620" y="4653136"/>
            <a:ext cx="1440161" cy="100811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sz="1400" dirty="0" smtClean="0">
                <a:latin typeface="+mn-lt"/>
              </a:rPr>
              <a:t>Criterios seleccionados (metodología propia)</a:t>
            </a:r>
          </a:p>
        </p:txBody>
      </p:sp>
      <p:sp>
        <p:nvSpPr>
          <p:cNvPr id="28" name="27 Flecha doblada"/>
          <p:cNvSpPr/>
          <p:nvPr/>
        </p:nvSpPr>
        <p:spPr>
          <a:xfrm>
            <a:off x="1889701" y="2529193"/>
            <a:ext cx="306035" cy="212394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9" name="6 Marcador de texto"/>
          <p:cNvSpPr>
            <a:spLocks noGrp="1"/>
          </p:cNvSpPr>
          <p:nvPr>
            <p:ph type="body" idx="2"/>
          </p:nvPr>
        </p:nvSpPr>
        <p:spPr>
          <a:xfrm>
            <a:off x="3271850" y="4653483"/>
            <a:ext cx="2291122" cy="1224136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sz="1400" dirty="0" smtClean="0">
                <a:latin typeface="+mn-lt"/>
              </a:rPr>
              <a:t>Fotointerpretación.</a:t>
            </a:r>
          </a:p>
          <a:p>
            <a:r>
              <a:rPr lang="es-ES" sz="1400" dirty="0" smtClean="0">
                <a:latin typeface="+mn-lt"/>
              </a:rPr>
              <a:t>Información HIC:</a:t>
            </a:r>
          </a:p>
          <a:p>
            <a:pPr lvl="1"/>
            <a:r>
              <a:rPr lang="es-ES" sz="1400" dirty="0" smtClean="0">
                <a:latin typeface="+mn-lt"/>
              </a:rPr>
              <a:t> RN2000</a:t>
            </a:r>
          </a:p>
          <a:p>
            <a:pPr lvl="1"/>
            <a:r>
              <a:rPr lang="es-ES" sz="1400" dirty="0" smtClean="0">
                <a:latin typeface="+mn-lt"/>
              </a:rPr>
              <a:t> Fuera </a:t>
            </a:r>
            <a:r>
              <a:rPr lang="es-ES" sz="1400" dirty="0">
                <a:latin typeface="+mn-lt"/>
              </a:rPr>
              <a:t>de </a:t>
            </a:r>
            <a:r>
              <a:rPr lang="es-ES" sz="1400" dirty="0" smtClean="0">
                <a:latin typeface="+mn-lt"/>
              </a:rPr>
              <a:t>RN2000 (con moderación)</a:t>
            </a:r>
            <a:endParaRPr lang="es-ES" sz="1400" dirty="0">
              <a:latin typeface="+mn-lt"/>
            </a:endParaRPr>
          </a:p>
          <a:p>
            <a:endParaRPr lang="es-ES" dirty="0" smtClean="0">
              <a:latin typeface="+mn-lt"/>
            </a:endParaRPr>
          </a:p>
          <a:p>
            <a:endParaRPr lang="es-ES" dirty="0" smtClean="0">
              <a:latin typeface="+mn-lt"/>
            </a:endParaRPr>
          </a:p>
          <a:p>
            <a:pPr lvl="1"/>
            <a:endParaRPr lang="es-ES" dirty="0" smtClean="0">
              <a:latin typeface="+mn-lt"/>
            </a:endParaRPr>
          </a:p>
        </p:txBody>
      </p:sp>
      <p:sp>
        <p:nvSpPr>
          <p:cNvPr id="30" name="29 Flecha doblada"/>
          <p:cNvSpPr/>
          <p:nvPr/>
        </p:nvSpPr>
        <p:spPr>
          <a:xfrm>
            <a:off x="4265965" y="2529192"/>
            <a:ext cx="306035" cy="21239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1" name="6 Marcador de texto"/>
          <p:cNvSpPr>
            <a:spLocks noGrp="1"/>
          </p:cNvSpPr>
          <p:nvPr>
            <p:ph type="body" idx="2"/>
          </p:nvPr>
        </p:nvSpPr>
        <p:spPr>
          <a:xfrm>
            <a:off x="7956376" y="2272821"/>
            <a:ext cx="900608" cy="806174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s-ES" dirty="0" smtClean="0">
                <a:latin typeface="+mn-lt"/>
              </a:rPr>
              <a:t>…</a:t>
            </a:r>
            <a:endParaRPr lang="es-ES" dirty="0">
              <a:latin typeface="+mn-lt"/>
            </a:endParaRPr>
          </a:p>
          <a:p>
            <a:pPr>
              <a:buNone/>
            </a:pPr>
            <a:endParaRPr lang="es-ES" dirty="0" smtClean="0">
              <a:latin typeface="+mn-lt"/>
            </a:endParaRPr>
          </a:p>
          <a:p>
            <a:pPr lvl="1"/>
            <a:endParaRPr lang="es-ES" dirty="0" smtClean="0">
              <a:latin typeface="+mn-l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8144" y="3820389"/>
            <a:ext cx="1663824" cy="112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5 Marcador de texto"/>
          <p:cNvSpPr>
            <a:spLocks noGrp="1"/>
          </p:cNvSpPr>
          <p:nvPr>
            <p:ph type="body" idx="1"/>
          </p:nvPr>
        </p:nvSpPr>
        <p:spPr>
          <a:xfrm>
            <a:off x="611560" y="1340768"/>
            <a:ext cx="5184576" cy="504056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latin typeface="+mn-lt"/>
              </a:rPr>
              <a:t>Esquema del proceso</a:t>
            </a:r>
            <a:endParaRPr lang="es-ES" dirty="0">
              <a:latin typeface="+mn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7267" y="3175472"/>
            <a:ext cx="1470871" cy="136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3174506"/>
            <a:ext cx="1476135" cy="136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74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lecha derecha"/>
          <p:cNvSpPr/>
          <p:nvPr/>
        </p:nvSpPr>
        <p:spPr>
          <a:xfrm rot="18688873" flipV="1">
            <a:off x="2189349" y="2741174"/>
            <a:ext cx="1180460" cy="295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3568" y="836712"/>
            <a:ext cx="6408712" cy="576064"/>
          </a:xfrm>
        </p:spPr>
        <p:txBody>
          <a:bodyPr/>
          <a:lstStyle/>
          <a:p>
            <a:r>
              <a:rPr lang="es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2.1. Masas arboladas</a:t>
            </a: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5 Marcador de texto"/>
          <p:cNvSpPr>
            <a:spLocks noGrp="1"/>
          </p:cNvSpPr>
          <p:nvPr>
            <p:ph type="body" idx="1"/>
          </p:nvPr>
        </p:nvSpPr>
        <p:spPr>
          <a:xfrm>
            <a:off x="611560" y="1340768"/>
            <a:ext cx="5184576" cy="504056"/>
          </a:xfrm>
        </p:spPr>
        <p:txBody>
          <a:bodyPr/>
          <a:lstStyle/>
          <a:p>
            <a:pPr>
              <a:buNone/>
            </a:pPr>
            <a:r>
              <a:rPr lang="es-ES" dirty="0" err="1" smtClean="0">
                <a:latin typeface="+mn-lt"/>
              </a:rPr>
              <a:t>Preasignación</a:t>
            </a:r>
            <a:r>
              <a:rPr lang="es-ES" dirty="0" smtClean="0">
                <a:latin typeface="+mn-lt"/>
              </a:rPr>
              <a:t> automática </a:t>
            </a:r>
            <a:r>
              <a:rPr lang="es-ES" dirty="0">
                <a:latin typeface="+mn-lt"/>
              </a:rPr>
              <a:t>del tipo de hábitat</a:t>
            </a:r>
          </a:p>
        </p:txBody>
      </p:sp>
      <p:sp>
        <p:nvSpPr>
          <p:cNvPr id="8" name="6 Marcador de texto"/>
          <p:cNvSpPr>
            <a:spLocks noGrp="1"/>
          </p:cNvSpPr>
          <p:nvPr>
            <p:ph type="body" idx="2"/>
          </p:nvPr>
        </p:nvSpPr>
        <p:spPr>
          <a:xfrm>
            <a:off x="3275856" y="2132856"/>
            <a:ext cx="2088232" cy="504056"/>
          </a:xfrm>
          <a:solidFill>
            <a:schemeClr val="bg1">
              <a:lumMod val="85000"/>
            </a:schemeClr>
          </a:solidFill>
        </p:spPr>
        <p:txBody>
          <a:bodyPr anchor="ctr"/>
          <a:lstStyle/>
          <a:p>
            <a:pPr algn="ctr">
              <a:buNone/>
            </a:pPr>
            <a:r>
              <a:rPr lang="es-ES" b="1" dirty="0" smtClean="0">
                <a:latin typeface="+mn-lt"/>
              </a:rPr>
              <a:t>FCCARB &gt;= 40 </a:t>
            </a:r>
          </a:p>
        </p:txBody>
      </p:sp>
      <p:sp>
        <p:nvSpPr>
          <p:cNvPr id="9" name="6 Marcador de texto"/>
          <p:cNvSpPr>
            <a:spLocks noGrp="1"/>
          </p:cNvSpPr>
          <p:nvPr>
            <p:ph type="body" idx="2"/>
          </p:nvPr>
        </p:nvSpPr>
        <p:spPr>
          <a:xfrm>
            <a:off x="251520" y="1802694"/>
            <a:ext cx="1728192" cy="720080"/>
          </a:xfrm>
        </p:spPr>
        <p:txBody>
          <a:bodyPr/>
          <a:lstStyle/>
          <a:p>
            <a:pPr>
              <a:buNone/>
            </a:pPr>
            <a:r>
              <a:rPr lang="es-ES" b="1" dirty="0" smtClean="0">
                <a:latin typeface="+mn-lt"/>
              </a:rPr>
              <a:t>Bosques (TIPESTR 11)</a:t>
            </a:r>
          </a:p>
        </p:txBody>
      </p:sp>
      <p:sp>
        <p:nvSpPr>
          <p:cNvPr id="14" name="13 Flecha derecha"/>
          <p:cNvSpPr/>
          <p:nvPr/>
        </p:nvSpPr>
        <p:spPr>
          <a:xfrm>
            <a:off x="5508104" y="2348880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5 Marcador de texto"/>
          <p:cNvSpPr>
            <a:spLocks noGrp="1"/>
          </p:cNvSpPr>
          <p:nvPr>
            <p:ph type="body" idx="1"/>
          </p:nvPr>
        </p:nvSpPr>
        <p:spPr>
          <a:xfrm>
            <a:off x="6444208" y="1988840"/>
            <a:ext cx="2088231" cy="864096"/>
          </a:xfrm>
          <a:solidFill>
            <a:srgbClr val="92D050"/>
          </a:solidFill>
        </p:spPr>
        <p:txBody>
          <a:bodyPr anchor="ctr"/>
          <a:lstStyle/>
          <a:p>
            <a:pPr algn="ctr">
              <a:buNone/>
            </a:pPr>
            <a:r>
              <a:rPr lang="es-ES" dirty="0" smtClean="0">
                <a:latin typeface="+mn-lt"/>
              </a:rPr>
              <a:t>Hábitat UE</a:t>
            </a:r>
            <a:endParaRPr lang="es-ES" dirty="0">
              <a:latin typeface="+mn-lt"/>
            </a:endParaRPr>
          </a:p>
        </p:txBody>
      </p:sp>
      <p:sp>
        <p:nvSpPr>
          <p:cNvPr id="17" name="6 Marcador de texto"/>
          <p:cNvSpPr>
            <a:spLocks noGrp="1"/>
          </p:cNvSpPr>
          <p:nvPr>
            <p:ph type="body" idx="2"/>
          </p:nvPr>
        </p:nvSpPr>
        <p:spPr>
          <a:xfrm>
            <a:off x="3275856" y="3068960"/>
            <a:ext cx="2088000" cy="504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91425" tIns="91425" rIns="91425" bIns="91425" anchor="ctr" anchorCtr="0"/>
          <a:lstStyle/>
          <a:p>
            <a:pPr algn="ctr">
              <a:buNone/>
            </a:pPr>
            <a:r>
              <a:rPr lang="es-ES" b="1" dirty="0">
                <a:latin typeface="+mn-lt"/>
              </a:rPr>
              <a:t>25 &lt;= FCCARB &lt; 40</a:t>
            </a:r>
          </a:p>
        </p:txBody>
      </p:sp>
      <p:sp>
        <p:nvSpPr>
          <p:cNvPr id="20" name="19 Flecha derecha"/>
          <p:cNvSpPr/>
          <p:nvPr/>
        </p:nvSpPr>
        <p:spPr>
          <a:xfrm>
            <a:off x="5508104" y="3284984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5 Marcador de texto"/>
          <p:cNvSpPr>
            <a:spLocks noGrp="1"/>
          </p:cNvSpPr>
          <p:nvPr>
            <p:ph type="body" idx="1"/>
          </p:nvPr>
        </p:nvSpPr>
        <p:spPr>
          <a:xfrm>
            <a:off x="6444208" y="2924944"/>
            <a:ext cx="2088231" cy="864096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buNone/>
            </a:pPr>
            <a:r>
              <a:rPr lang="es-ES" dirty="0" smtClean="0">
                <a:latin typeface="+mn-lt"/>
              </a:rPr>
              <a:t>A revisar</a:t>
            </a:r>
            <a:endParaRPr lang="es-ES" dirty="0">
              <a:latin typeface="+mn-lt"/>
            </a:endParaRPr>
          </a:p>
        </p:txBody>
      </p:sp>
      <p:sp>
        <p:nvSpPr>
          <p:cNvPr id="22" name="6 Marcador de texto"/>
          <p:cNvSpPr>
            <a:spLocks noGrp="1"/>
          </p:cNvSpPr>
          <p:nvPr>
            <p:ph type="body" idx="2"/>
          </p:nvPr>
        </p:nvSpPr>
        <p:spPr>
          <a:xfrm>
            <a:off x="3275856" y="4005064"/>
            <a:ext cx="2088000" cy="504056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91425" tIns="91425" rIns="91425" bIns="91425" anchor="ctr" anchorCtr="0"/>
          <a:lstStyle/>
          <a:p>
            <a:pPr algn="ctr">
              <a:buNone/>
            </a:pPr>
            <a:r>
              <a:rPr lang="es-ES" b="1" dirty="0">
                <a:latin typeface="+mn-lt"/>
              </a:rPr>
              <a:t>FCCARB &lt; 25</a:t>
            </a:r>
          </a:p>
        </p:txBody>
      </p:sp>
      <p:sp>
        <p:nvSpPr>
          <p:cNvPr id="16" name="15 Flecha derecha"/>
          <p:cNvSpPr/>
          <p:nvPr/>
        </p:nvSpPr>
        <p:spPr>
          <a:xfrm rot="2720803" flipV="1">
            <a:off x="2300657" y="3686217"/>
            <a:ext cx="1024549" cy="115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derecha"/>
          <p:cNvSpPr/>
          <p:nvPr/>
        </p:nvSpPr>
        <p:spPr>
          <a:xfrm>
            <a:off x="2394188" y="3284984"/>
            <a:ext cx="802743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5 Marcador de texto"/>
          <p:cNvSpPr>
            <a:spLocks noGrp="1"/>
          </p:cNvSpPr>
          <p:nvPr>
            <p:ph type="body" idx="1"/>
          </p:nvPr>
        </p:nvSpPr>
        <p:spPr>
          <a:xfrm>
            <a:off x="6444208" y="3861048"/>
            <a:ext cx="2088231" cy="864096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buNone/>
            </a:pPr>
            <a:r>
              <a:rPr lang="es-ES" dirty="0" smtClean="0">
                <a:latin typeface="+mn-lt"/>
              </a:rPr>
              <a:t>No Hábitat</a:t>
            </a:r>
            <a:endParaRPr lang="es-ES" dirty="0">
              <a:latin typeface="+mn-lt"/>
            </a:endParaRPr>
          </a:p>
        </p:txBody>
      </p:sp>
      <p:sp>
        <p:nvSpPr>
          <p:cNvPr id="25" name="24 Flecha derecha"/>
          <p:cNvSpPr/>
          <p:nvPr/>
        </p:nvSpPr>
        <p:spPr>
          <a:xfrm>
            <a:off x="5508104" y="4221088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6 Marcador de texto"/>
          <p:cNvSpPr>
            <a:spLocks noGrp="1"/>
          </p:cNvSpPr>
          <p:nvPr>
            <p:ph type="body" idx="2"/>
          </p:nvPr>
        </p:nvSpPr>
        <p:spPr>
          <a:xfrm>
            <a:off x="179512" y="4797152"/>
            <a:ext cx="7200800" cy="1368152"/>
          </a:xfrm>
        </p:spPr>
        <p:txBody>
          <a:bodyPr/>
          <a:lstStyle/>
          <a:p>
            <a:pPr algn="just">
              <a:buNone/>
            </a:pPr>
            <a:r>
              <a:rPr lang="es-ES" dirty="0" smtClean="0">
                <a:latin typeface="+mn-lt"/>
              </a:rPr>
              <a:t>*</a:t>
            </a:r>
            <a:r>
              <a:rPr lang="es-ES" sz="1200" dirty="0">
                <a:latin typeface="Arial"/>
                <a:ea typeface="Calibri"/>
                <a:cs typeface="Times New Roman"/>
              </a:rPr>
              <a:t>Los recintos con presencia significativa de 2 y 3 especies arbóreas con FCCARB &gt; 40 se han tratado de manera que en casos dónde las especies tiene un % de ocupación igual, como norma general se dará prioridad a las especies de hoja caducifolia, que tenderán a dominar esa zona en el </a:t>
            </a:r>
            <a:r>
              <a:rPr lang="es-ES" sz="1200" dirty="0" smtClean="0">
                <a:latin typeface="Arial"/>
                <a:ea typeface="Calibri"/>
                <a:cs typeface="Times New Roman"/>
              </a:rPr>
              <a:t>futuro.</a:t>
            </a:r>
          </a:p>
          <a:p>
            <a:pPr algn="just">
              <a:buNone/>
            </a:pPr>
            <a:r>
              <a:rPr lang="es-ES" sz="1200" dirty="0" smtClean="0">
                <a:latin typeface="Arial"/>
                <a:ea typeface="Calibri"/>
                <a:cs typeface="Times New Roman"/>
              </a:rPr>
              <a:t>*Cuando </a:t>
            </a:r>
            <a:r>
              <a:rPr lang="es-ES" sz="1200" dirty="0">
                <a:latin typeface="Arial"/>
                <a:ea typeface="Calibri"/>
                <a:cs typeface="Times New Roman"/>
              </a:rPr>
              <a:t>en los recintos han existido 3 especies y la ocupación de la primera especie era menor del 50 % (OCU1&lt;50), se han revisado todos ellos tomando decisiones respecto del contexto de su entorno y del territorio, o basándose, si se ha considerado necesario, en la primera especie para dar el código de hábitat.</a:t>
            </a:r>
          </a:p>
          <a:p>
            <a:pPr>
              <a:buNone/>
            </a:pPr>
            <a:endParaRPr lang="es-ES" sz="1200" dirty="0" smtClean="0">
              <a:latin typeface="+mn-lt"/>
            </a:endParaRPr>
          </a:p>
        </p:txBody>
      </p:sp>
      <p:sp>
        <p:nvSpPr>
          <p:cNvPr id="31" name="6 Marcador de texto"/>
          <p:cNvSpPr>
            <a:spLocks noGrp="1"/>
          </p:cNvSpPr>
          <p:nvPr>
            <p:ph type="body" idx="2"/>
          </p:nvPr>
        </p:nvSpPr>
        <p:spPr>
          <a:xfrm>
            <a:off x="827584" y="6165304"/>
            <a:ext cx="6840760" cy="504056"/>
          </a:xfrm>
        </p:spPr>
        <p:txBody>
          <a:bodyPr/>
          <a:lstStyle/>
          <a:p>
            <a:r>
              <a:rPr lang="es-ES" dirty="0" smtClean="0">
                <a:latin typeface="+mn-lt"/>
              </a:rPr>
              <a:t>Otros criterios: Bosques de </a:t>
            </a:r>
            <a:r>
              <a:rPr lang="es-ES" dirty="0" smtClean="0">
                <a:latin typeface="+mn-lt"/>
              </a:rPr>
              <a:t>galería (14) </a:t>
            </a:r>
            <a:r>
              <a:rPr lang="es-ES" dirty="0" smtClean="0">
                <a:latin typeface="+mn-lt"/>
              </a:rPr>
              <a:t>y </a:t>
            </a:r>
            <a:r>
              <a:rPr lang="es-ES" dirty="0" err="1" smtClean="0">
                <a:latin typeface="+mn-lt"/>
              </a:rPr>
              <a:t>arbustedos</a:t>
            </a:r>
            <a:r>
              <a:rPr lang="es-ES" dirty="0" smtClean="0">
                <a:latin typeface="+mn-lt"/>
              </a:rPr>
              <a:t> (21) (ver siguiente diapositiva). </a:t>
            </a:r>
            <a:endParaRPr lang="es-ES" dirty="0" smtClean="0">
              <a:latin typeface="+mn-lt"/>
            </a:endParaRPr>
          </a:p>
        </p:txBody>
      </p:sp>
      <p:graphicFrame>
        <p:nvGraphicFramePr>
          <p:cNvPr id="26" name="2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852362"/>
              </p:ext>
            </p:extLst>
          </p:nvPr>
        </p:nvGraphicFramePr>
        <p:xfrm>
          <a:off x="-1" y="0"/>
          <a:ext cx="9144000" cy="776458"/>
        </p:xfrm>
        <a:graphic>
          <a:graphicData uri="http://schemas.openxmlformats.org/drawingml/2006/table">
            <a:tbl>
              <a:tblPr firstRow="1" bandRow="1">
                <a:tableStyleId>{18BDC4EE-D807-472C-9F7F-092579FE28FD}</a:tableStyleId>
              </a:tblPr>
              <a:tblGrid>
                <a:gridCol w="1403649"/>
                <a:gridCol w="1728192"/>
                <a:gridCol w="1800200"/>
                <a:gridCol w="1872208"/>
                <a:gridCol w="2339751"/>
              </a:tblGrid>
              <a:tr h="776458">
                <a:tc>
                  <a:txBody>
                    <a:bodyPr/>
                    <a:lstStyle/>
                    <a:p>
                      <a:r>
                        <a:rPr lang="es-ES" dirty="0" smtClean="0"/>
                        <a:t>1. Cartografía de base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2.</a:t>
                      </a:r>
                      <a:r>
                        <a:rPr lang="es-ES" baseline="0" dirty="0" smtClean="0"/>
                        <a:t> Teselado y dotación de contenido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3.</a:t>
                      </a:r>
                      <a:r>
                        <a:rPr lang="es-ES" baseline="0" dirty="0" smtClean="0"/>
                        <a:t> Trabajo de campo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4.</a:t>
                      </a:r>
                      <a:r>
                        <a:rPr lang="es-ES" baseline="0" dirty="0" smtClean="0"/>
                        <a:t> Validación 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5.</a:t>
                      </a:r>
                      <a:r>
                        <a:rPr lang="es-ES" baseline="0" dirty="0" smtClean="0"/>
                        <a:t> Información oficial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6 Marcador de texto"/>
          <p:cNvSpPr>
            <a:spLocks noGrp="1"/>
          </p:cNvSpPr>
          <p:nvPr>
            <p:ph type="body" idx="2"/>
          </p:nvPr>
        </p:nvSpPr>
        <p:spPr>
          <a:xfrm>
            <a:off x="146820" y="2708920"/>
            <a:ext cx="2272977" cy="1872208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s-ES" b="1" dirty="0" smtClean="0">
                <a:latin typeface="+mn-lt"/>
              </a:rPr>
              <a:t>Masas puras</a:t>
            </a:r>
          </a:p>
          <a:p>
            <a:r>
              <a:rPr lang="es-ES" dirty="0" smtClean="0">
                <a:latin typeface="+mn-lt"/>
              </a:rPr>
              <a:t>Especie 1 domina</a:t>
            </a:r>
          </a:p>
          <a:p>
            <a:endParaRPr lang="es-ES" dirty="0" smtClean="0">
              <a:latin typeface="+mn-lt"/>
            </a:endParaRPr>
          </a:p>
          <a:p>
            <a:pPr>
              <a:buNone/>
            </a:pPr>
            <a:r>
              <a:rPr lang="es-ES" b="1" dirty="0" smtClean="0">
                <a:latin typeface="+mn-lt"/>
              </a:rPr>
              <a:t>Masas mixtas</a:t>
            </a:r>
            <a:endParaRPr lang="es-ES" b="1" dirty="0">
              <a:latin typeface="+mn-lt"/>
            </a:endParaRPr>
          </a:p>
          <a:p>
            <a:r>
              <a:rPr lang="es-ES" dirty="0" smtClean="0">
                <a:latin typeface="+mn-lt"/>
              </a:rPr>
              <a:t>Mezcla 2 o 3 especies (criterios </a:t>
            </a:r>
            <a:r>
              <a:rPr lang="es-ES" dirty="0" smtClean="0">
                <a:latin typeface="+mn-lt"/>
              </a:rPr>
              <a:t>extra*)</a:t>
            </a:r>
            <a:endParaRPr lang="es-E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478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 build="p" animBg="1"/>
      <p:bldP spid="14" grpId="0" animBg="1"/>
      <p:bldP spid="15" grpId="0" build="p" animBg="1"/>
      <p:bldP spid="17" grpId="0" build="p" animBg="1"/>
      <p:bldP spid="20" grpId="0" animBg="1"/>
      <p:bldP spid="21" grpId="0" build="p" animBg="1"/>
      <p:bldP spid="22" grpId="0" build="p" animBg="1"/>
      <p:bldP spid="16" grpId="0" animBg="1"/>
      <p:bldP spid="13" grpId="0" animBg="1"/>
      <p:bldP spid="24" grpId="0" build="p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3568" y="836712"/>
            <a:ext cx="6408712" cy="576064"/>
          </a:xfrm>
        </p:spPr>
        <p:txBody>
          <a:bodyPr/>
          <a:lstStyle/>
          <a:p>
            <a:r>
              <a:rPr lang="es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2.1. Masas arboladas</a:t>
            </a: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5 Marcador de texto"/>
          <p:cNvSpPr>
            <a:spLocks noGrp="1"/>
          </p:cNvSpPr>
          <p:nvPr>
            <p:ph type="body" idx="1"/>
          </p:nvPr>
        </p:nvSpPr>
        <p:spPr>
          <a:xfrm>
            <a:off x="611560" y="1268760"/>
            <a:ext cx="5184576" cy="504056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latin typeface="+mn-lt"/>
              </a:rPr>
              <a:t>Criterios </a:t>
            </a:r>
            <a:r>
              <a:rPr lang="es-ES" dirty="0" err="1" smtClean="0">
                <a:latin typeface="+mn-lt"/>
              </a:rPr>
              <a:t>preasignación</a:t>
            </a:r>
            <a:r>
              <a:rPr lang="es-ES" dirty="0" smtClean="0">
                <a:latin typeface="+mn-lt"/>
              </a:rPr>
              <a:t> </a:t>
            </a:r>
            <a:r>
              <a:rPr lang="es-ES" dirty="0" smtClean="0">
                <a:latin typeface="+mn-lt"/>
              </a:rPr>
              <a:t>automática </a:t>
            </a:r>
            <a:r>
              <a:rPr lang="es-ES" dirty="0">
                <a:latin typeface="+mn-lt"/>
              </a:rPr>
              <a:t>del tipo de hábitat</a:t>
            </a:r>
          </a:p>
        </p:txBody>
      </p:sp>
      <p:graphicFrame>
        <p:nvGraphicFramePr>
          <p:cNvPr id="26" name="2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924424"/>
              </p:ext>
            </p:extLst>
          </p:nvPr>
        </p:nvGraphicFramePr>
        <p:xfrm>
          <a:off x="-1" y="0"/>
          <a:ext cx="9144000" cy="776458"/>
        </p:xfrm>
        <a:graphic>
          <a:graphicData uri="http://schemas.openxmlformats.org/drawingml/2006/table">
            <a:tbl>
              <a:tblPr firstRow="1" bandRow="1">
                <a:tableStyleId>{18BDC4EE-D807-472C-9F7F-092579FE28FD}</a:tableStyleId>
              </a:tblPr>
              <a:tblGrid>
                <a:gridCol w="1403649"/>
                <a:gridCol w="1728192"/>
                <a:gridCol w="1800200"/>
                <a:gridCol w="1872208"/>
                <a:gridCol w="2339751"/>
              </a:tblGrid>
              <a:tr h="776458">
                <a:tc>
                  <a:txBody>
                    <a:bodyPr/>
                    <a:lstStyle/>
                    <a:p>
                      <a:r>
                        <a:rPr lang="es-ES" dirty="0" smtClean="0"/>
                        <a:t>1. Cartografía de base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2.</a:t>
                      </a:r>
                      <a:r>
                        <a:rPr lang="es-ES" baseline="0" dirty="0" smtClean="0"/>
                        <a:t> Teselado y dotación de contenido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3.</a:t>
                      </a:r>
                      <a:r>
                        <a:rPr lang="es-ES" baseline="0" dirty="0" smtClean="0"/>
                        <a:t> Trabajo de campo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4.</a:t>
                      </a:r>
                      <a:r>
                        <a:rPr lang="es-ES" baseline="0" dirty="0" smtClean="0"/>
                        <a:t> Validación 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5.</a:t>
                      </a:r>
                      <a:r>
                        <a:rPr lang="es-ES" baseline="0" dirty="0" smtClean="0"/>
                        <a:t> Información oficial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9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3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397940"/>
              </p:ext>
            </p:extLst>
          </p:nvPr>
        </p:nvGraphicFramePr>
        <p:xfrm>
          <a:off x="179511" y="1702342"/>
          <a:ext cx="8352929" cy="5104713"/>
        </p:xfrm>
        <a:graphic>
          <a:graphicData uri="http://schemas.openxmlformats.org/drawingml/2006/table">
            <a:tbl>
              <a:tblPr firstRow="1" firstCol="1" bandRow="1"/>
              <a:tblGrid>
                <a:gridCol w="792089"/>
                <a:gridCol w="746609"/>
                <a:gridCol w="806068"/>
                <a:gridCol w="805901"/>
                <a:gridCol w="1099069"/>
                <a:gridCol w="732713"/>
                <a:gridCol w="1025798"/>
                <a:gridCol w="2344682"/>
              </a:tblGrid>
              <a:tr h="1451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TIPESTR</a:t>
                      </a:r>
                      <a:endParaRPr lang="es-E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FCCARB</a:t>
                      </a:r>
                      <a:endParaRPr lang="es-E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LEYENDA</a:t>
                      </a:r>
                      <a:endParaRPr lang="es-E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ESPARB1</a:t>
                      </a:r>
                      <a:endParaRPr lang="es-E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D_ESPARB1</a:t>
                      </a:r>
                      <a:endParaRPr lang="es-E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OCU1</a:t>
                      </a:r>
                      <a:endParaRPr lang="es-E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HAB. UE</a:t>
                      </a:r>
                      <a:endParaRPr lang="es-E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Notas</a:t>
                      </a:r>
                      <a:endParaRPr lang="es-E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906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  <a:ea typeface="Calibri"/>
                          <a:cs typeface="Arial"/>
                        </a:rPr>
                        <a:t>11</a:t>
                      </a:r>
                      <a:endParaRPr lang="es-ES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  <a:ea typeface="Calibri"/>
                          <a:cs typeface="Arial"/>
                        </a:rPr>
                        <a:t>&gt; = 40</a:t>
                      </a:r>
                      <a:endParaRPr lang="es-ES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endParaRPr lang="es-ES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71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i="1">
                          <a:effectLst/>
                          <a:latin typeface="+mn-lt"/>
                          <a:ea typeface="Calibri"/>
                          <a:cs typeface="Arial"/>
                        </a:rPr>
                        <a:t>Fagus sylvatica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&gt;=50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b="1">
                          <a:effectLst/>
                          <a:latin typeface="+mn-lt"/>
                          <a:ea typeface="Calibri"/>
                          <a:cs typeface="Arial"/>
                        </a:rPr>
                        <a:t>9120 o 9150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Según geología y estudios anteriores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6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  <a:ea typeface="Calibri"/>
                          <a:cs typeface="Arial"/>
                        </a:rPr>
                        <a:t>11</a:t>
                      </a:r>
                      <a:endParaRPr lang="es-ES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&gt; = 40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900">
                        <a:effectLst/>
                        <a:latin typeface="+mn-lt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43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i="1">
                          <a:effectLst/>
                          <a:latin typeface="+mn-lt"/>
                          <a:ea typeface="Calibri"/>
                          <a:cs typeface="Arial"/>
                        </a:rPr>
                        <a:t>Quercus pyrenaica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&gt;=50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b="1">
                          <a:effectLst/>
                          <a:latin typeface="+mn-lt"/>
                          <a:ea typeface="Calibri"/>
                          <a:cs typeface="Arial"/>
                        </a:rPr>
                        <a:t>9230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900">
                        <a:effectLst/>
                        <a:latin typeface="+mn-lt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6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11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  <a:ea typeface="Calibri"/>
                          <a:cs typeface="Arial"/>
                        </a:rPr>
                        <a:t>&gt; = 40</a:t>
                      </a:r>
                      <a:endParaRPr lang="es-ES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44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i="1">
                          <a:effectLst/>
                          <a:latin typeface="+mn-lt"/>
                          <a:ea typeface="Calibri"/>
                          <a:cs typeface="Arial"/>
                        </a:rPr>
                        <a:t>Quercus faginea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&gt;=50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b="1">
                          <a:effectLst/>
                          <a:latin typeface="+mn-lt"/>
                          <a:ea typeface="Calibri"/>
                          <a:cs typeface="Arial"/>
                        </a:rPr>
                        <a:t>9240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11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&gt; = 40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900">
                        <a:effectLst/>
                        <a:latin typeface="+mn-lt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  <a:ea typeface="Calibri"/>
                          <a:cs typeface="Arial"/>
                        </a:rPr>
                        <a:t>45</a:t>
                      </a:r>
                      <a:endParaRPr lang="es-ES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i="1">
                          <a:effectLst/>
                          <a:latin typeface="+mn-lt"/>
                          <a:ea typeface="Calibri"/>
                          <a:cs typeface="Arial"/>
                        </a:rPr>
                        <a:t>Quercus ilex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&gt;=50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b="1">
                          <a:effectLst/>
                          <a:latin typeface="+mn-lt"/>
                          <a:ea typeface="Calibri"/>
                          <a:cs typeface="Arial"/>
                        </a:rPr>
                        <a:t>9340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900">
                        <a:effectLst/>
                        <a:latin typeface="+mn-lt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6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11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&gt; = 40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  <a:ea typeface="Calibri"/>
                          <a:cs typeface="Arial"/>
                        </a:rPr>
                        <a:t>42</a:t>
                      </a:r>
                      <a:endParaRPr lang="es-ES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i="1">
                          <a:effectLst/>
                          <a:latin typeface="+mn-lt"/>
                          <a:ea typeface="Calibri"/>
                          <a:cs typeface="Arial"/>
                        </a:rPr>
                        <a:t>Quercus petraea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b="1">
                          <a:effectLst/>
                          <a:latin typeface="+mn-lt"/>
                          <a:ea typeface="Calibri"/>
                          <a:cs typeface="Arial"/>
                        </a:rPr>
                        <a:t>9380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Según monográfico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6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11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&gt; = 40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900">
                        <a:effectLst/>
                        <a:latin typeface="+mn-lt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55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i="1" dirty="0" err="1">
                          <a:effectLst/>
                          <a:latin typeface="+mn-lt"/>
                          <a:ea typeface="Calibri"/>
                          <a:cs typeface="Arial"/>
                        </a:rPr>
                        <a:t>Fraxinus</a:t>
                      </a:r>
                      <a:r>
                        <a:rPr lang="es-ES" sz="900" i="1" dirty="0">
                          <a:effectLst/>
                          <a:latin typeface="+mn-lt"/>
                          <a:ea typeface="Calibri"/>
                          <a:cs typeface="Arial"/>
                        </a:rPr>
                        <a:t> angustifolia</a:t>
                      </a:r>
                      <a:endParaRPr lang="es-ES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900">
                        <a:effectLst/>
                        <a:latin typeface="+mn-lt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b="1">
                          <a:effectLst/>
                          <a:latin typeface="+mn-lt"/>
                          <a:ea typeface="Calibri"/>
                          <a:cs typeface="Arial"/>
                        </a:rPr>
                        <a:t>91B0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Según monográfico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6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11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&gt; = 40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455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i="1">
                          <a:effectLst/>
                          <a:latin typeface="+mn-lt"/>
                          <a:ea typeface="Calibri"/>
                          <a:cs typeface="Arial"/>
                        </a:rPr>
                        <a:t>Fraxinus spp.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endParaRPr lang="es-ES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b="1">
                          <a:effectLst/>
                          <a:latin typeface="+mn-lt"/>
                          <a:ea typeface="Calibri"/>
                          <a:cs typeface="Arial"/>
                        </a:rPr>
                        <a:t>91B0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Según </a:t>
                      </a:r>
                      <a:r>
                        <a:rPr lang="es-ES" sz="900" dirty="0">
                          <a:effectLst/>
                          <a:latin typeface="+mn-lt"/>
                          <a:ea typeface="Calibri"/>
                          <a:cs typeface="Arial"/>
                        </a:rPr>
                        <a:t>monográfico</a:t>
                      </a:r>
                      <a:endParaRPr lang="es-ES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6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11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&gt; = 10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900">
                        <a:effectLst/>
                        <a:latin typeface="+mn-lt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65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i="1">
                          <a:effectLst/>
                          <a:latin typeface="+mn-lt"/>
                          <a:ea typeface="Calibri"/>
                          <a:cs typeface="Arial"/>
                        </a:rPr>
                        <a:t>Ilex aquifolium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900">
                        <a:effectLst/>
                        <a:latin typeface="+mn-lt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b="1" dirty="0">
                          <a:effectLst/>
                          <a:latin typeface="+mn-lt"/>
                          <a:ea typeface="Calibri"/>
                          <a:cs typeface="Arial"/>
                        </a:rPr>
                        <a:t>9380</a:t>
                      </a:r>
                      <a:endParaRPr lang="es-ES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  <a:ea typeface="Calibri"/>
                          <a:cs typeface="Arial"/>
                        </a:rPr>
                        <a:t>Según monográfico</a:t>
                      </a:r>
                      <a:endParaRPr lang="es-ES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6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11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&gt; = 40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73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i="1">
                          <a:effectLst/>
                          <a:latin typeface="+mn-lt"/>
                          <a:ea typeface="Calibri"/>
                          <a:cs typeface="Arial"/>
                        </a:rPr>
                        <a:t>Betula spp.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endParaRPr lang="es-ES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b="1" dirty="0">
                          <a:effectLst/>
                          <a:latin typeface="+mn-lt"/>
                          <a:ea typeface="Calibri"/>
                          <a:cs typeface="Arial"/>
                        </a:rPr>
                        <a:t>9380</a:t>
                      </a:r>
                      <a:endParaRPr lang="es-ES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Según </a:t>
                      </a:r>
                      <a:r>
                        <a:rPr lang="es-ES" sz="900" dirty="0">
                          <a:effectLst/>
                          <a:latin typeface="+mn-lt"/>
                          <a:ea typeface="Calibri"/>
                          <a:cs typeface="Arial"/>
                        </a:rPr>
                        <a:t>monográfico</a:t>
                      </a:r>
                      <a:endParaRPr lang="es-ES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6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11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&gt; = 40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900">
                        <a:effectLst/>
                        <a:latin typeface="+mn-lt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255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i="1">
                          <a:effectLst/>
                          <a:latin typeface="+mn-lt"/>
                          <a:ea typeface="Calibri"/>
                          <a:cs typeface="Arial"/>
                        </a:rPr>
                        <a:t>Fraxinus excelsior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900">
                        <a:effectLst/>
                        <a:latin typeface="+mn-lt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b="1" dirty="0">
                          <a:effectLst/>
                          <a:latin typeface="+mn-lt"/>
                          <a:ea typeface="Calibri"/>
                          <a:cs typeface="Arial"/>
                        </a:rPr>
                        <a:t>9180</a:t>
                      </a:r>
                      <a:endParaRPr lang="es-ES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Según monográfico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6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11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&gt;= 5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39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i="1">
                          <a:effectLst/>
                          <a:latin typeface="+mn-lt"/>
                          <a:ea typeface="Calibri"/>
                          <a:cs typeface="Arial"/>
                        </a:rPr>
                        <a:t>Juniperus phoenicea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b="1">
                          <a:effectLst/>
                          <a:latin typeface="+mn-lt"/>
                          <a:ea typeface="Calibri"/>
                          <a:cs typeface="Arial"/>
                        </a:rPr>
                        <a:t>5210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endParaRPr lang="es-ES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48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21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900">
                        <a:effectLst/>
                        <a:latin typeface="+mn-lt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dirty="0" err="1">
                          <a:effectLst/>
                          <a:latin typeface="+mn-lt"/>
                          <a:ea typeface="Calibri"/>
                          <a:cs typeface="Arial"/>
                        </a:rPr>
                        <a:t>Coscojares</a:t>
                      </a:r>
                      <a:r>
                        <a:rPr lang="es-ES" sz="900" dirty="0">
                          <a:effectLst/>
                          <a:latin typeface="+mn-lt"/>
                          <a:ea typeface="Calibri"/>
                          <a:cs typeface="Arial"/>
                        </a:rPr>
                        <a:t> + puros </a:t>
                      </a:r>
                      <a:r>
                        <a:rPr lang="es-ES" sz="9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(</a:t>
                      </a:r>
                      <a:r>
                        <a:rPr lang="es-ES" sz="900" dirty="0" err="1">
                          <a:effectLst/>
                          <a:latin typeface="+mn-lt"/>
                          <a:ea typeface="Calibri"/>
                          <a:cs typeface="Arial"/>
                        </a:rPr>
                        <a:t>Quercus</a:t>
                      </a:r>
                      <a:r>
                        <a:rPr lang="es-ES" sz="900" dirty="0">
                          <a:effectLst/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r>
                        <a:rPr lang="es-ES" sz="900" dirty="0" err="1">
                          <a:effectLst/>
                          <a:latin typeface="+mn-lt"/>
                          <a:ea typeface="Calibri"/>
                          <a:cs typeface="Arial"/>
                        </a:rPr>
                        <a:t>coccifera</a:t>
                      </a:r>
                      <a:r>
                        <a:rPr lang="es-ES" sz="900" dirty="0">
                          <a:effectLst/>
                          <a:latin typeface="+mn-lt"/>
                          <a:ea typeface="Calibri"/>
                          <a:cs typeface="Arial"/>
                        </a:rPr>
                        <a:t>)</a:t>
                      </a:r>
                      <a:endParaRPr lang="es-ES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900">
                        <a:effectLst/>
                        <a:latin typeface="+mn-lt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b="1" dirty="0">
                          <a:effectLst/>
                          <a:latin typeface="+mn-lt"/>
                          <a:ea typeface="Calibri"/>
                          <a:cs typeface="Arial"/>
                        </a:rPr>
                        <a:t>5210</a:t>
                      </a:r>
                      <a:endParaRPr lang="es-ES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900" dirty="0">
                        <a:effectLst/>
                        <a:latin typeface="+mn-lt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21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Coscojares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endParaRPr lang="es-ES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b="1">
                          <a:effectLst/>
                          <a:latin typeface="+mn-lt"/>
                          <a:ea typeface="Calibri"/>
                          <a:cs typeface="Arial"/>
                        </a:rPr>
                        <a:t>5210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endParaRPr lang="es-ES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21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900">
                        <a:effectLst/>
                        <a:latin typeface="+mn-lt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Tamarizal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900">
                        <a:effectLst/>
                        <a:latin typeface="+mn-lt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900">
                        <a:effectLst/>
                        <a:latin typeface="+mn-lt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b="1">
                          <a:effectLst/>
                          <a:latin typeface="+mn-lt"/>
                          <a:ea typeface="Calibri"/>
                          <a:cs typeface="Arial"/>
                        </a:rPr>
                        <a:t>92D0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900" dirty="0">
                        <a:effectLst/>
                        <a:latin typeface="+mn-lt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9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14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&gt; 50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900">
                        <a:effectLst/>
                        <a:latin typeface="+mn-lt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i="1">
                          <a:effectLst/>
                          <a:latin typeface="+mn-lt"/>
                          <a:ea typeface="Calibri"/>
                          <a:cs typeface="Arial"/>
                        </a:rPr>
                        <a:t>Populus</a:t>
                      </a: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, </a:t>
                      </a:r>
                      <a:r>
                        <a:rPr lang="es-ES" sz="900" i="1">
                          <a:effectLst/>
                          <a:latin typeface="+mn-lt"/>
                          <a:ea typeface="Calibri"/>
                          <a:cs typeface="Arial"/>
                        </a:rPr>
                        <a:t>Salix</a:t>
                      </a:r>
                      <a:r>
                        <a:rPr lang="es-ES" sz="900">
                          <a:effectLst/>
                          <a:latin typeface="+mn-lt"/>
                          <a:ea typeface="Calibri"/>
                          <a:cs typeface="Arial"/>
                        </a:rPr>
                        <a:t>, mezcla de sp de ribera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dirty="0"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endParaRPr lang="es-ES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900" b="1">
                          <a:effectLst/>
                          <a:latin typeface="+mn-lt"/>
                          <a:ea typeface="Calibri"/>
                          <a:cs typeface="Arial"/>
                        </a:rPr>
                        <a:t>92A0</a:t>
                      </a:r>
                      <a:endParaRPr lang="es-ES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es-ES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634" marR="34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 Marcador de texto"/>
          <p:cNvSpPr>
            <a:spLocks noGrp="1"/>
          </p:cNvSpPr>
          <p:nvPr>
            <p:ph type="body" idx="2"/>
          </p:nvPr>
        </p:nvSpPr>
        <p:spPr>
          <a:xfrm>
            <a:off x="822405" y="1268760"/>
            <a:ext cx="5760640" cy="4032448"/>
          </a:xfrm>
        </p:spPr>
        <p:txBody>
          <a:bodyPr/>
          <a:lstStyle/>
          <a:p>
            <a:endParaRPr lang="es-ES" dirty="0" smtClean="0">
              <a:latin typeface="+mn-lt"/>
            </a:endParaRPr>
          </a:p>
          <a:p>
            <a:r>
              <a:rPr lang="es-ES" dirty="0" smtClean="0">
                <a:latin typeface="+mn-lt"/>
              </a:rPr>
              <a:t>En RN2000: </a:t>
            </a:r>
          </a:p>
          <a:p>
            <a:endParaRPr lang="es-ES" dirty="0">
              <a:latin typeface="+mn-lt"/>
            </a:endParaRPr>
          </a:p>
          <a:p>
            <a:endParaRPr lang="es-ES" dirty="0" smtClean="0">
              <a:latin typeface="+mn-lt"/>
            </a:endParaRPr>
          </a:p>
          <a:p>
            <a:endParaRPr lang="es-ES" dirty="0" smtClean="0">
              <a:latin typeface="+mn-lt"/>
            </a:endParaRPr>
          </a:p>
          <a:p>
            <a:endParaRPr lang="es-ES" dirty="0">
              <a:latin typeface="+mn-lt"/>
            </a:endParaRPr>
          </a:p>
          <a:p>
            <a:endParaRPr lang="es-ES" dirty="0" smtClean="0">
              <a:latin typeface="+mn-lt"/>
            </a:endParaRPr>
          </a:p>
          <a:p>
            <a:endParaRPr lang="es-ES" dirty="0">
              <a:latin typeface="+mn-lt"/>
            </a:endParaRPr>
          </a:p>
          <a:p>
            <a:endParaRPr lang="es-ES" dirty="0" smtClean="0">
              <a:latin typeface="+mn-lt"/>
            </a:endParaRPr>
          </a:p>
          <a:p>
            <a:endParaRPr lang="es-ES" dirty="0" smtClean="0">
              <a:latin typeface="+mn-lt"/>
            </a:endParaRPr>
          </a:p>
          <a:p>
            <a:r>
              <a:rPr lang="es-ES" dirty="0" smtClean="0">
                <a:latin typeface="+mn-lt"/>
              </a:rPr>
              <a:t>Fuera de RN2000: </a:t>
            </a:r>
          </a:p>
          <a:p>
            <a:pPr lvl="1">
              <a:buNone/>
            </a:pPr>
            <a:endParaRPr lang="es-ES" dirty="0" smtClean="0">
              <a:latin typeface="+mn-lt"/>
            </a:endParaRPr>
          </a:p>
          <a:p>
            <a:pPr lvl="1"/>
            <a:endParaRPr lang="es-ES" dirty="0" smtClean="0">
              <a:latin typeface="+mn-lt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380577"/>
              </p:ext>
            </p:extLst>
          </p:nvPr>
        </p:nvGraphicFramePr>
        <p:xfrm>
          <a:off x="-1" y="0"/>
          <a:ext cx="9144000" cy="776458"/>
        </p:xfrm>
        <a:graphic>
          <a:graphicData uri="http://schemas.openxmlformats.org/drawingml/2006/table">
            <a:tbl>
              <a:tblPr firstRow="1" bandRow="1">
                <a:tableStyleId>{18BDC4EE-D807-472C-9F7F-092579FE28FD}</a:tableStyleId>
              </a:tblPr>
              <a:tblGrid>
                <a:gridCol w="1403649"/>
                <a:gridCol w="1728192"/>
                <a:gridCol w="1800200"/>
                <a:gridCol w="1872208"/>
                <a:gridCol w="2339751"/>
              </a:tblGrid>
              <a:tr h="776458">
                <a:tc>
                  <a:txBody>
                    <a:bodyPr/>
                    <a:lstStyle/>
                    <a:p>
                      <a:r>
                        <a:rPr lang="es-ES" dirty="0" smtClean="0"/>
                        <a:t>1. Cartografía de base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2.</a:t>
                      </a:r>
                      <a:r>
                        <a:rPr lang="es-ES" baseline="0" dirty="0" smtClean="0"/>
                        <a:t> Teselado y dotación de contenido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3.</a:t>
                      </a:r>
                      <a:r>
                        <a:rPr lang="es-ES" baseline="0" dirty="0" smtClean="0"/>
                        <a:t> Trabajo de campo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4.</a:t>
                      </a:r>
                      <a:r>
                        <a:rPr lang="es-ES" baseline="0" dirty="0" smtClean="0"/>
                        <a:t> Validación 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5.</a:t>
                      </a:r>
                      <a:r>
                        <a:rPr lang="es-ES" baseline="0" dirty="0" smtClean="0"/>
                        <a:t> Información oficial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3 Título"/>
          <p:cNvSpPr txBox="1">
            <a:spLocks/>
          </p:cNvSpPr>
          <p:nvPr/>
        </p:nvSpPr>
        <p:spPr>
          <a:xfrm>
            <a:off x="683568" y="836712"/>
            <a:ext cx="6408712" cy="57606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2.2. Masas NO arboladas</a:t>
            </a: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P:\Alvaro Alonso\Proyecto Cartografía HIC\Seminario_Madrid_Oct_2017\Selección fotos y pantallazos\Mapas\habitat_red_natura_20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862" y="1954210"/>
            <a:ext cx="1278445" cy="90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65578" y="1636048"/>
            <a:ext cx="686184" cy="57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2974" y="2290727"/>
            <a:ext cx="1147912" cy="77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Flecha derecha"/>
          <p:cNvSpPr/>
          <p:nvPr/>
        </p:nvSpPr>
        <p:spPr>
          <a:xfrm>
            <a:off x="2510030" y="2218719"/>
            <a:ext cx="1669749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6 Marcador de texto"/>
          <p:cNvSpPr>
            <a:spLocks noGrp="1"/>
          </p:cNvSpPr>
          <p:nvPr>
            <p:ph type="body" idx="2"/>
          </p:nvPr>
        </p:nvSpPr>
        <p:spPr>
          <a:xfrm>
            <a:off x="2402018" y="2541161"/>
            <a:ext cx="2020788" cy="605077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lvl="0"/>
            <a:r>
              <a:rPr lang="es-ES" sz="1400" dirty="0">
                <a:latin typeface="Arial"/>
              </a:rPr>
              <a:t>Ajuste Mapa forestal</a:t>
            </a:r>
          </a:p>
          <a:p>
            <a:pPr lvl="0"/>
            <a:r>
              <a:rPr lang="es-ES" sz="1400" dirty="0">
                <a:latin typeface="Arial"/>
              </a:rPr>
              <a:t>Fotointerpretación</a:t>
            </a:r>
          </a:p>
          <a:p>
            <a:pPr lvl="1"/>
            <a:endParaRPr lang="es-ES" dirty="0" smtClean="0">
              <a:latin typeface="+mn-lt"/>
            </a:endParaRPr>
          </a:p>
        </p:txBody>
      </p:sp>
      <p:sp>
        <p:nvSpPr>
          <p:cNvPr id="31" name="30 Flecha doblada"/>
          <p:cNvSpPr/>
          <p:nvPr/>
        </p:nvSpPr>
        <p:spPr>
          <a:xfrm>
            <a:off x="3225672" y="2218719"/>
            <a:ext cx="954107" cy="2880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5" name="6 Marcador de texto"/>
          <p:cNvSpPr>
            <a:spLocks noGrp="1"/>
          </p:cNvSpPr>
          <p:nvPr>
            <p:ph type="body" idx="2"/>
          </p:nvPr>
        </p:nvSpPr>
        <p:spPr>
          <a:xfrm>
            <a:off x="602745" y="4406468"/>
            <a:ext cx="792088" cy="648072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s-ES" dirty="0" smtClean="0">
                <a:latin typeface="+mn-lt"/>
              </a:rPr>
              <a:t>Mapa Madre</a:t>
            </a:r>
          </a:p>
          <a:p>
            <a:pPr lvl="1"/>
            <a:endParaRPr lang="es-ES" dirty="0" smtClean="0">
              <a:latin typeface="+mn-lt"/>
            </a:endParaRPr>
          </a:p>
        </p:txBody>
      </p:sp>
      <p:sp>
        <p:nvSpPr>
          <p:cNvPr id="46" name="45 Flecha derecha"/>
          <p:cNvSpPr/>
          <p:nvPr/>
        </p:nvSpPr>
        <p:spPr>
          <a:xfrm>
            <a:off x="1538849" y="4667373"/>
            <a:ext cx="648072" cy="138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6 Marcador de texto"/>
          <p:cNvSpPr>
            <a:spLocks noGrp="1"/>
          </p:cNvSpPr>
          <p:nvPr>
            <p:ph type="body" idx="2"/>
          </p:nvPr>
        </p:nvSpPr>
        <p:spPr>
          <a:xfrm>
            <a:off x="2349186" y="4149080"/>
            <a:ext cx="1512168" cy="1121484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s-ES" dirty="0" smtClean="0">
                <a:latin typeface="+mn-lt"/>
              </a:rPr>
              <a:t>Selección previa de recintos HIC a revisar</a:t>
            </a:r>
          </a:p>
          <a:p>
            <a:pPr lvl="1"/>
            <a:endParaRPr lang="es-ES" dirty="0" smtClean="0">
              <a:latin typeface="+mn-lt"/>
            </a:endParaRPr>
          </a:p>
        </p:txBody>
      </p:sp>
      <p:sp>
        <p:nvSpPr>
          <p:cNvPr id="49" name="6 Marcador de texto"/>
          <p:cNvSpPr>
            <a:spLocks noGrp="1"/>
          </p:cNvSpPr>
          <p:nvPr>
            <p:ph type="body" idx="2"/>
          </p:nvPr>
        </p:nvSpPr>
        <p:spPr>
          <a:xfrm>
            <a:off x="5008798" y="4232624"/>
            <a:ext cx="1584176" cy="869497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s-ES" b="1" dirty="0" smtClean="0">
                <a:latin typeface="+mn-lt"/>
              </a:rPr>
              <a:t>Estudios específicos de campo</a:t>
            </a:r>
            <a:endParaRPr lang="es-ES" b="1" dirty="0">
              <a:latin typeface="+mn-lt"/>
            </a:endParaRPr>
          </a:p>
          <a:p>
            <a:pPr>
              <a:buNone/>
            </a:pPr>
            <a:endParaRPr lang="es-ES" dirty="0" smtClean="0">
              <a:latin typeface="+mn-lt"/>
            </a:endParaRPr>
          </a:p>
          <a:p>
            <a:pPr lvl="1"/>
            <a:endParaRPr lang="es-ES" dirty="0" smtClean="0">
              <a:latin typeface="+mn-lt"/>
            </a:endParaRPr>
          </a:p>
        </p:txBody>
      </p:sp>
      <p:sp>
        <p:nvSpPr>
          <p:cNvPr id="51" name="6 Marcador de texto"/>
          <p:cNvSpPr>
            <a:spLocks noGrp="1"/>
          </p:cNvSpPr>
          <p:nvPr>
            <p:ph type="body" idx="2"/>
          </p:nvPr>
        </p:nvSpPr>
        <p:spPr>
          <a:xfrm>
            <a:off x="1169808" y="5432066"/>
            <a:ext cx="1386154" cy="630585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sz="1400" dirty="0" smtClean="0">
                <a:latin typeface="+mn-lt"/>
              </a:rPr>
              <a:t>Bibliografía y experiencia.</a:t>
            </a:r>
          </a:p>
          <a:p>
            <a:pPr lvl="1"/>
            <a:endParaRPr lang="es-ES" dirty="0" smtClean="0">
              <a:latin typeface="+mn-lt"/>
            </a:endParaRPr>
          </a:p>
        </p:txBody>
      </p:sp>
      <p:sp>
        <p:nvSpPr>
          <p:cNvPr id="52" name="51 Flecha doblada"/>
          <p:cNvSpPr/>
          <p:nvPr/>
        </p:nvSpPr>
        <p:spPr>
          <a:xfrm>
            <a:off x="1880886" y="4658789"/>
            <a:ext cx="306035" cy="75579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6" name="55 Flecha derecha"/>
          <p:cNvSpPr/>
          <p:nvPr/>
        </p:nvSpPr>
        <p:spPr>
          <a:xfrm rot="2364345" flipV="1">
            <a:off x="3787490" y="5357809"/>
            <a:ext cx="1964209" cy="91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Flecha derecha"/>
          <p:cNvSpPr/>
          <p:nvPr/>
        </p:nvSpPr>
        <p:spPr>
          <a:xfrm>
            <a:off x="3981203" y="4550484"/>
            <a:ext cx="865576" cy="332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6 Marcador de texto"/>
          <p:cNvSpPr>
            <a:spLocks noGrp="1"/>
          </p:cNvSpPr>
          <p:nvPr>
            <p:ph type="body" idx="2"/>
          </p:nvPr>
        </p:nvSpPr>
        <p:spPr>
          <a:xfrm>
            <a:off x="5715313" y="5440823"/>
            <a:ext cx="2160240" cy="1156529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s-ES" dirty="0" smtClean="0">
                <a:latin typeface="+mn-lt"/>
              </a:rPr>
              <a:t>Ajuste cartografía HIC al Mapa forestal (mejor información disponible)</a:t>
            </a:r>
            <a:endParaRPr lang="es-ES" dirty="0">
              <a:latin typeface="+mn-lt"/>
            </a:endParaRPr>
          </a:p>
          <a:p>
            <a:pPr>
              <a:buNone/>
            </a:pPr>
            <a:endParaRPr lang="es-ES" dirty="0" smtClean="0">
              <a:latin typeface="+mn-lt"/>
            </a:endParaRPr>
          </a:p>
          <a:p>
            <a:pPr lvl="1"/>
            <a:endParaRPr lang="es-ES" dirty="0" smtClean="0">
              <a:latin typeface="+mn-lt"/>
            </a:endParaRPr>
          </a:p>
        </p:txBody>
      </p:sp>
      <p:sp>
        <p:nvSpPr>
          <p:cNvPr id="59" name="58 Flecha derecha"/>
          <p:cNvSpPr/>
          <p:nvPr/>
        </p:nvSpPr>
        <p:spPr>
          <a:xfrm>
            <a:off x="6156176" y="2220310"/>
            <a:ext cx="648072" cy="142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6 Marcador de texto"/>
          <p:cNvSpPr>
            <a:spLocks noGrp="1"/>
          </p:cNvSpPr>
          <p:nvPr>
            <p:ph type="body" idx="2"/>
          </p:nvPr>
        </p:nvSpPr>
        <p:spPr>
          <a:xfrm>
            <a:off x="7079654" y="1923026"/>
            <a:ext cx="900608" cy="806174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s-ES" dirty="0" smtClean="0">
                <a:latin typeface="+mn-lt"/>
              </a:rPr>
              <a:t>…</a:t>
            </a:r>
            <a:endParaRPr lang="es-ES" dirty="0">
              <a:latin typeface="+mn-lt"/>
            </a:endParaRPr>
          </a:p>
          <a:p>
            <a:pPr>
              <a:buNone/>
            </a:pPr>
            <a:endParaRPr lang="es-ES" dirty="0" smtClean="0">
              <a:latin typeface="+mn-lt"/>
            </a:endParaRPr>
          </a:p>
          <a:p>
            <a:pPr lvl="1"/>
            <a:endParaRPr lang="es-E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80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uiExpand="1" build="p" animBg="1"/>
      <p:bldP spid="46" grpId="0" animBg="1"/>
      <p:bldP spid="47" grpId="0" uiExpand="1" build="p" animBg="1"/>
      <p:bldP spid="49" grpId="0" uiExpand="1" build="p" animBg="1"/>
      <p:bldP spid="51" grpId="0" uiExpand="1" build="p" animBg="1"/>
      <p:bldP spid="52" grpId="0" animBg="1"/>
      <p:bldP spid="56" grpId="0" animBg="1"/>
      <p:bldP spid="57" grpId="0" animBg="1"/>
      <p:bldP spid="58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idx="2"/>
          </p:nvPr>
        </p:nvSpPr>
        <p:spPr>
          <a:xfrm>
            <a:off x="827584" y="1152128"/>
            <a:ext cx="5760640" cy="5517232"/>
          </a:xfrm>
        </p:spPr>
        <p:txBody>
          <a:bodyPr/>
          <a:lstStyle/>
          <a:p>
            <a:r>
              <a:rPr lang="es-ES" dirty="0" smtClean="0">
                <a:latin typeface="+mn-lt"/>
              </a:rPr>
              <a:t>Estudios detallados de hábitats singulares: </a:t>
            </a:r>
          </a:p>
          <a:p>
            <a:pPr>
              <a:buNone/>
            </a:pPr>
            <a:endParaRPr lang="es-ES" dirty="0">
              <a:latin typeface="+mn-lt"/>
            </a:endParaRPr>
          </a:p>
          <a:p>
            <a:endParaRPr lang="es-ES" dirty="0" smtClean="0">
              <a:latin typeface="+mn-lt"/>
            </a:endParaRPr>
          </a:p>
          <a:p>
            <a:endParaRPr lang="es-ES" dirty="0">
              <a:latin typeface="+mn-lt"/>
            </a:endParaRPr>
          </a:p>
          <a:p>
            <a:endParaRPr lang="es-ES" dirty="0" smtClean="0">
              <a:latin typeface="+mn-lt"/>
            </a:endParaRPr>
          </a:p>
          <a:p>
            <a:endParaRPr lang="es-ES" dirty="0" smtClean="0">
              <a:latin typeface="+mn-lt"/>
            </a:endParaRPr>
          </a:p>
          <a:p>
            <a:endParaRPr lang="es-ES" dirty="0">
              <a:latin typeface="+mn-lt"/>
            </a:endParaRPr>
          </a:p>
          <a:p>
            <a:endParaRPr lang="es-ES" dirty="0" smtClean="0">
              <a:latin typeface="+mn-lt"/>
            </a:endParaRPr>
          </a:p>
          <a:p>
            <a:endParaRPr lang="es-ES" dirty="0" smtClean="0">
              <a:latin typeface="+mn-lt"/>
            </a:endParaRPr>
          </a:p>
          <a:p>
            <a:endParaRPr lang="es-ES" dirty="0">
              <a:latin typeface="+mn-lt"/>
            </a:endParaRPr>
          </a:p>
          <a:p>
            <a:endParaRPr lang="es-ES" dirty="0" smtClean="0">
              <a:latin typeface="+mn-lt"/>
            </a:endParaRPr>
          </a:p>
          <a:p>
            <a:endParaRPr lang="es-ES" dirty="0">
              <a:latin typeface="+mn-lt"/>
            </a:endParaRPr>
          </a:p>
          <a:p>
            <a:endParaRPr lang="es-ES" dirty="0" smtClean="0">
              <a:latin typeface="+mn-lt"/>
            </a:endParaRPr>
          </a:p>
          <a:p>
            <a:endParaRPr lang="es-ES" dirty="0" smtClean="0">
              <a:latin typeface="+mn-lt"/>
            </a:endParaRPr>
          </a:p>
          <a:p>
            <a:endParaRPr lang="es-ES" dirty="0">
              <a:latin typeface="+mn-lt"/>
            </a:endParaRPr>
          </a:p>
          <a:p>
            <a:endParaRPr lang="es-ES" dirty="0" smtClean="0">
              <a:latin typeface="+mn-lt"/>
            </a:endParaRPr>
          </a:p>
          <a:p>
            <a:endParaRPr lang="es-ES" dirty="0" smtClean="0">
              <a:latin typeface="+mn-lt"/>
            </a:endParaRPr>
          </a:p>
          <a:p>
            <a:endParaRPr lang="es-ES" dirty="0">
              <a:latin typeface="+mn-lt"/>
            </a:endParaRPr>
          </a:p>
          <a:p>
            <a:r>
              <a:rPr lang="es-ES" dirty="0" smtClean="0">
                <a:latin typeface="+mn-lt"/>
              </a:rPr>
              <a:t>Comprobación en campo de la fiabilidad de la cartografía generada en gabinete </a:t>
            </a:r>
            <a:r>
              <a:rPr lang="es-ES" dirty="0">
                <a:latin typeface="+mn-lt"/>
              </a:rPr>
              <a:t>y </a:t>
            </a:r>
            <a:r>
              <a:rPr lang="es-ES" dirty="0" smtClean="0">
                <a:latin typeface="+mn-lt"/>
              </a:rPr>
              <a:t>revisión </a:t>
            </a:r>
            <a:r>
              <a:rPr lang="es-ES" dirty="0">
                <a:latin typeface="+mn-lt"/>
              </a:rPr>
              <a:t>de </a:t>
            </a:r>
            <a:r>
              <a:rPr lang="es-ES" dirty="0" smtClean="0">
                <a:latin typeface="+mn-lt"/>
              </a:rPr>
              <a:t>dudas.</a:t>
            </a:r>
          </a:p>
          <a:p>
            <a:endParaRPr lang="es-ES" dirty="0" smtClean="0">
              <a:latin typeface="+mn-lt"/>
            </a:endParaRPr>
          </a:p>
          <a:p>
            <a:pPr lvl="0"/>
            <a:r>
              <a:rPr lang="es-ES" dirty="0">
                <a:latin typeface="Arial"/>
              </a:rPr>
              <a:t>Revisión de Alta </a:t>
            </a:r>
            <a:r>
              <a:rPr lang="es-ES" dirty="0" smtClean="0">
                <a:latin typeface="Arial"/>
              </a:rPr>
              <a:t>montaña (3110, 3170, 4030, 5120)</a:t>
            </a:r>
            <a:endParaRPr lang="es-ES" dirty="0">
              <a:latin typeface="Arial"/>
            </a:endParaRPr>
          </a:p>
          <a:p>
            <a:pPr lvl="1"/>
            <a:endParaRPr lang="es-ES" dirty="0" smtClean="0">
              <a:latin typeface="+mn-lt"/>
            </a:endParaRPr>
          </a:p>
        </p:txBody>
      </p:sp>
      <p:pic>
        <p:nvPicPr>
          <p:cNvPr id="4098" name="Picture 2" descr="P:\Alvaro Alonso\Proyecto Cartografía HIC\Seminario_Madrid_Oct_2017\Selección fotos y pantallazos\Monograficos\Matorrales halonitrófilos 1430 de Artemisia herba-alba con Salsola vermiculata 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7696" y="1728192"/>
            <a:ext cx="2244224" cy="16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P:\Alvaro Alonso\Proyecto Cartografía HIC\Seminario_Madrid_Oct_2017\Selección fotos y pantallazos\Monograficos\Bosques mixtos de Pulmonario longifoliae-Quercion roboris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6951" y="3593312"/>
            <a:ext cx="2246400" cy="16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0 Imagen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7696" y="3593312"/>
            <a:ext cx="2244224" cy="1684800"/>
          </a:xfrm>
          <a:prstGeom prst="rect">
            <a:avLst/>
          </a:prstGeom>
        </p:spPr>
      </p:pic>
      <p:pic>
        <p:nvPicPr>
          <p:cNvPr id="4100" name="Picture 4" descr="P:\Alvaro Alonso\Proyecto Cartografía HIC\Seminario_Madrid_Oct_2017\Selección fotos y pantallazos\Monograficos\92A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6951" y="1728192"/>
            <a:ext cx="2246400" cy="16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676096"/>
              </p:ext>
            </p:extLst>
          </p:nvPr>
        </p:nvGraphicFramePr>
        <p:xfrm>
          <a:off x="-1" y="0"/>
          <a:ext cx="9144000" cy="776458"/>
        </p:xfrm>
        <a:graphic>
          <a:graphicData uri="http://schemas.openxmlformats.org/drawingml/2006/table">
            <a:tbl>
              <a:tblPr firstRow="1" bandRow="1">
                <a:tableStyleId>{18BDC4EE-D807-472C-9F7F-092579FE28FD}</a:tableStyleId>
              </a:tblPr>
              <a:tblGrid>
                <a:gridCol w="1403649"/>
                <a:gridCol w="1728192"/>
                <a:gridCol w="1800200"/>
                <a:gridCol w="1872208"/>
                <a:gridCol w="2339751"/>
              </a:tblGrid>
              <a:tr h="776458">
                <a:tc>
                  <a:txBody>
                    <a:bodyPr/>
                    <a:lstStyle/>
                    <a:p>
                      <a:r>
                        <a:rPr lang="es-ES" dirty="0" smtClean="0"/>
                        <a:t>1. Cartografía de base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2.</a:t>
                      </a:r>
                      <a:r>
                        <a:rPr lang="es-ES" baseline="0" dirty="0" smtClean="0"/>
                        <a:t> Teselado y dotación de contenido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 Trabajo de campo</a:t>
                      </a:r>
                      <a:endParaRPr lang="es-ES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4.</a:t>
                      </a:r>
                      <a:r>
                        <a:rPr lang="es-ES" baseline="0" dirty="0" smtClean="0"/>
                        <a:t> Validación 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5.</a:t>
                      </a:r>
                      <a:r>
                        <a:rPr lang="es-ES" baseline="0" dirty="0" smtClean="0"/>
                        <a:t> Información oficial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6 Marcador de texto"/>
          <p:cNvSpPr>
            <a:spLocks noGrp="1"/>
          </p:cNvSpPr>
          <p:nvPr>
            <p:ph type="body" idx="2"/>
          </p:nvPr>
        </p:nvSpPr>
        <p:spPr>
          <a:xfrm>
            <a:off x="0" y="2204864"/>
            <a:ext cx="1607696" cy="992104"/>
          </a:xfrm>
        </p:spPr>
        <p:txBody>
          <a:bodyPr/>
          <a:lstStyle/>
          <a:p>
            <a:pPr lvl="0" algn="r">
              <a:buNone/>
            </a:pPr>
            <a:r>
              <a:rPr lang="es-ES" sz="1200" b="1" dirty="0" smtClean="0">
                <a:latin typeface="+mn-lt"/>
              </a:rPr>
              <a:t>Hábitats singulares y salinos del valle del Ebro </a:t>
            </a:r>
            <a:r>
              <a:rPr lang="es-ES" sz="1200" dirty="0" smtClean="0">
                <a:latin typeface="+mn-lt"/>
              </a:rPr>
              <a:t>(1310, 1410, 1420, 1430, 1510, 1520, 6220, 92D0)</a:t>
            </a:r>
            <a:endParaRPr lang="es-ES" sz="1200" dirty="0">
              <a:latin typeface="+mn-lt"/>
            </a:endParaRPr>
          </a:p>
        </p:txBody>
      </p:sp>
      <p:sp>
        <p:nvSpPr>
          <p:cNvPr id="10" name="6 Marcador de texto"/>
          <p:cNvSpPr>
            <a:spLocks noGrp="1"/>
          </p:cNvSpPr>
          <p:nvPr>
            <p:ph type="body" idx="2"/>
          </p:nvPr>
        </p:nvSpPr>
        <p:spPr>
          <a:xfrm>
            <a:off x="-36512" y="4075672"/>
            <a:ext cx="1607696" cy="865496"/>
          </a:xfrm>
        </p:spPr>
        <p:txBody>
          <a:bodyPr/>
          <a:lstStyle/>
          <a:p>
            <a:pPr lvl="0" algn="r">
              <a:buNone/>
            </a:pPr>
            <a:r>
              <a:rPr lang="es-ES" sz="1200" b="1" dirty="0" smtClean="0">
                <a:latin typeface="+mn-lt"/>
                <a:ea typeface="Calibri"/>
                <a:cs typeface="Times New Roman"/>
              </a:rPr>
              <a:t>Comunidades </a:t>
            </a:r>
            <a:r>
              <a:rPr lang="es-ES" sz="1200" b="1" dirty="0">
                <a:latin typeface="+mn-lt"/>
                <a:ea typeface="Calibri"/>
                <a:cs typeface="Times New Roman"/>
              </a:rPr>
              <a:t>de pastizal y hábitats </a:t>
            </a:r>
            <a:r>
              <a:rPr lang="es-ES" sz="1200" b="1" dirty="0" smtClean="0">
                <a:latin typeface="+mn-lt"/>
                <a:ea typeface="Calibri"/>
                <a:cs typeface="Times New Roman"/>
              </a:rPr>
              <a:t>higrófilos de las Sierras </a:t>
            </a:r>
            <a:r>
              <a:rPr lang="es-ES" sz="1200" dirty="0" smtClean="0">
                <a:latin typeface="+mn-lt"/>
                <a:ea typeface="Calibri"/>
                <a:cs typeface="Times New Roman"/>
              </a:rPr>
              <a:t>(4020, 6160, 6170, 6210, 6410, 6510, 71) </a:t>
            </a:r>
            <a:endParaRPr lang="es-ES" sz="1200" dirty="0">
              <a:latin typeface="+mn-lt"/>
            </a:endParaRPr>
          </a:p>
        </p:txBody>
      </p:sp>
      <p:sp>
        <p:nvSpPr>
          <p:cNvPr id="11" name="6 Marcador de texto"/>
          <p:cNvSpPr>
            <a:spLocks noGrp="1"/>
          </p:cNvSpPr>
          <p:nvPr>
            <p:ph type="body" idx="2"/>
          </p:nvPr>
        </p:nvSpPr>
        <p:spPr>
          <a:xfrm>
            <a:off x="6226558" y="2906163"/>
            <a:ext cx="1607696" cy="504056"/>
          </a:xfrm>
        </p:spPr>
        <p:txBody>
          <a:bodyPr/>
          <a:lstStyle/>
          <a:p>
            <a:pPr lvl="0">
              <a:buNone/>
            </a:pPr>
            <a:r>
              <a:rPr lang="es-ES" sz="1200" b="1" dirty="0" smtClean="0">
                <a:latin typeface="+mn-lt"/>
              </a:rPr>
              <a:t>Bosques </a:t>
            </a:r>
          </a:p>
          <a:p>
            <a:pPr lvl="0">
              <a:buNone/>
            </a:pPr>
            <a:r>
              <a:rPr lang="es-ES" sz="1200" b="1" dirty="0" smtClean="0">
                <a:latin typeface="+mn-lt"/>
              </a:rPr>
              <a:t>de ribera</a:t>
            </a:r>
            <a:r>
              <a:rPr lang="es-ES" sz="1200" dirty="0" smtClean="0">
                <a:latin typeface="+mn-lt"/>
              </a:rPr>
              <a:t> (92A0)</a:t>
            </a:r>
            <a:endParaRPr lang="es-ES" sz="1200" dirty="0">
              <a:latin typeface="+mn-lt"/>
            </a:endParaRPr>
          </a:p>
        </p:txBody>
      </p:sp>
      <p:sp>
        <p:nvSpPr>
          <p:cNvPr id="12" name="6 Marcador de texto"/>
          <p:cNvSpPr>
            <a:spLocks noGrp="1"/>
          </p:cNvSpPr>
          <p:nvPr>
            <p:ph type="body" idx="2"/>
          </p:nvPr>
        </p:nvSpPr>
        <p:spPr>
          <a:xfrm>
            <a:off x="6243351" y="4435712"/>
            <a:ext cx="1607696" cy="865496"/>
          </a:xfrm>
        </p:spPr>
        <p:txBody>
          <a:bodyPr/>
          <a:lstStyle/>
          <a:p>
            <a:pPr lvl="0">
              <a:buNone/>
            </a:pPr>
            <a:r>
              <a:rPr lang="es-ES" sz="1200" b="1" dirty="0" smtClean="0">
                <a:latin typeface="+mn-lt"/>
              </a:rPr>
              <a:t>Bosques </a:t>
            </a:r>
          </a:p>
          <a:p>
            <a:pPr lvl="0">
              <a:buNone/>
            </a:pPr>
            <a:r>
              <a:rPr lang="es-ES" sz="1200" b="1" dirty="0" smtClean="0">
                <a:latin typeface="+mn-lt"/>
              </a:rPr>
              <a:t>Mixtos y singulares</a:t>
            </a:r>
          </a:p>
          <a:p>
            <a:pPr lvl="0">
              <a:buNone/>
            </a:pPr>
            <a:r>
              <a:rPr lang="es-ES" sz="1200" dirty="0" smtClean="0">
                <a:latin typeface="+mn-lt"/>
              </a:rPr>
              <a:t>(9180, 91B0, 91E0, 9380, 9580)</a:t>
            </a:r>
            <a:endParaRPr lang="es-E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20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567289"/>
            <a:ext cx="5472608" cy="41044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248754"/>
              </p:ext>
            </p:extLst>
          </p:nvPr>
        </p:nvGraphicFramePr>
        <p:xfrm>
          <a:off x="-1" y="0"/>
          <a:ext cx="9144000" cy="776458"/>
        </p:xfrm>
        <a:graphic>
          <a:graphicData uri="http://schemas.openxmlformats.org/drawingml/2006/table">
            <a:tbl>
              <a:tblPr firstRow="1" bandRow="1">
                <a:tableStyleId>{18BDC4EE-D807-472C-9F7F-092579FE28FD}</a:tableStyleId>
              </a:tblPr>
              <a:tblGrid>
                <a:gridCol w="1403649"/>
                <a:gridCol w="1728192"/>
                <a:gridCol w="1800200"/>
                <a:gridCol w="1872208"/>
                <a:gridCol w="2339751"/>
              </a:tblGrid>
              <a:tr h="776458">
                <a:tc>
                  <a:txBody>
                    <a:bodyPr/>
                    <a:lstStyle/>
                    <a:p>
                      <a:r>
                        <a:rPr lang="es-ES" dirty="0" smtClean="0"/>
                        <a:t>1. Cartografía de base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2.</a:t>
                      </a:r>
                      <a:r>
                        <a:rPr lang="es-ES" baseline="0" dirty="0" smtClean="0"/>
                        <a:t> Teselado y dotación de contenido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 Trabajo de campo</a:t>
                      </a:r>
                      <a:endParaRPr lang="es-ES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4.</a:t>
                      </a:r>
                      <a:r>
                        <a:rPr lang="es-ES" baseline="0" dirty="0" smtClean="0"/>
                        <a:t> Validación 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5.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Información</a:t>
                      </a:r>
                      <a:r>
                        <a:rPr lang="es-ES" baseline="0" dirty="0" smtClean="0"/>
                        <a:t> oficial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6 Marcador de texto"/>
          <p:cNvSpPr txBox="1">
            <a:spLocks/>
          </p:cNvSpPr>
          <p:nvPr/>
        </p:nvSpPr>
        <p:spPr>
          <a:xfrm>
            <a:off x="539552" y="1009004"/>
            <a:ext cx="6336704" cy="16031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r>
              <a:rPr lang="es-ES" dirty="0" smtClean="0">
                <a:latin typeface="+mn-lt"/>
              </a:rPr>
              <a:t>Inclusión de recintos y digitalización de modificaciones registradas en los trabajos </a:t>
            </a:r>
            <a:r>
              <a:rPr lang="es-ES" dirty="0">
                <a:latin typeface="+mn-lt"/>
              </a:rPr>
              <a:t>de </a:t>
            </a:r>
            <a:r>
              <a:rPr lang="es-ES" dirty="0" smtClean="0">
                <a:latin typeface="+mn-lt"/>
              </a:rPr>
              <a:t>campo y estudios monográficos.</a:t>
            </a:r>
          </a:p>
          <a:p>
            <a:endParaRPr lang="es-ES" dirty="0" smtClean="0">
              <a:latin typeface="+mn-lt"/>
            </a:endParaRPr>
          </a:p>
          <a:p>
            <a:r>
              <a:rPr lang="es-ES" dirty="0" smtClean="0">
                <a:latin typeface="+mn-lt"/>
              </a:rPr>
              <a:t>Análisis </a:t>
            </a:r>
            <a:r>
              <a:rPr lang="es-ES" dirty="0">
                <a:latin typeface="+mn-lt"/>
              </a:rPr>
              <a:t>topológico y revisión de errores en tablas y bases de </a:t>
            </a:r>
            <a:r>
              <a:rPr lang="es-ES" dirty="0" smtClean="0">
                <a:latin typeface="+mn-lt"/>
              </a:rPr>
              <a:t>datos.</a:t>
            </a:r>
            <a:endParaRPr lang="es-ES" dirty="0">
              <a:latin typeface="+mn-lt"/>
            </a:endParaRPr>
          </a:p>
          <a:p>
            <a:pPr>
              <a:buFont typeface="Karla"/>
              <a:buNone/>
            </a:pPr>
            <a:endParaRPr lang="es-ES" dirty="0">
              <a:latin typeface="+mn-lt"/>
            </a:endParaRPr>
          </a:p>
          <a:p>
            <a:pPr>
              <a:buFont typeface="Karla"/>
              <a:buNone/>
            </a:pPr>
            <a:endParaRPr lang="es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81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 Marcador de texto"/>
          <p:cNvSpPr>
            <a:spLocks noGrp="1"/>
          </p:cNvSpPr>
          <p:nvPr>
            <p:ph type="body" idx="2"/>
          </p:nvPr>
        </p:nvSpPr>
        <p:spPr>
          <a:xfrm>
            <a:off x="631774" y="1122259"/>
            <a:ext cx="6460505" cy="165903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lvl="1">
              <a:buNone/>
            </a:pPr>
            <a:endParaRPr lang="es-ES" dirty="0" smtClean="0">
              <a:latin typeface="+mn-lt"/>
            </a:endParaRPr>
          </a:p>
          <a:p>
            <a:pPr lvl="1"/>
            <a:endParaRPr lang="es-ES" dirty="0" smtClean="0">
              <a:latin typeface="+mn-lt"/>
            </a:endParaRPr>
          </a:p>
          <a:p>
            <a:pPr lvl="1"/>
            <a:endParaRPr lang="es-ES" dirty="0">
              <a:latin typeface="+mn-lt"/>
            </a:endParaRPr>
          </a:p>
          <a:p>
            <a:pPr lvl="1"/>
            <a:endParaRPr lang="es-ES" dirty="0" smtClean="0">
              <a:latin typeface="+mn-lt"/>
            </a:endParaRPr>
          </a:p>
          <a:p>
            <a:pPr lvl="1"/>
            <a:endParaRPr lang="es-ES" dirty="0">
              <a:latin typeface="+mn-lt"/>
            </a:endParaRPr>
          </a:p>
          <a:p>
            <a:pPr lvl="2">
              <a:buNone/>
            </a:pPr>
            <a:r>
              <a:rPr lang="es-ES" dirty="0" smtClean="0">
                <a:latin typeface="+mn-lt"/>
              </a:rPr>
              <a:t>                                         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456137"/>
              </p:ext>
            </p:extLst>
          </p:nvPr>
        </p:nvGraphicFramePr>
        <p:xfrm>
          <a:off x="-1" y="0"/>
          <a:ext cx="9144000" cy="776458"/>
        </p:xfrm>
        <a:graphic>
          <a:graphicData uri="http://schemas.openxmlformats.org/drawingml/2006/table">
            <a:tbl>
              <a:tblPr firstRow="1" bandRow="1">
                <a:tableStyleId>{18BDC4EE-D807-472C-9F7F-092579FE28FD}</a:tableStyleId>
              </a:tblPr>
              <a:tblGrid>
                <a:gridCol w="1403649"/>
                <a:gridCol w="1728192"/>
                <a:gridCol w="1800200"/>
                <a:gridCol w="1872208"/>
                <a:gridCol w="2339751"/>
              </a:tblGrid>
              <a:tr h="776458">
                <a:tc>
                  <a:txBody>
                    <a:bodyPr/>
                    <a:lstStyle/>
                    <a:p>
                      <a:r>
                        <a:rPr lang="es-ES" dirty="0" smtClean="0"/>
                        <a:t>1. Cartografía de base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2.</a:t>
                      </a:r>
                      <a:r>
                        <a:rPr lang="es-ES" baseline="0" dirty="0" smtClean="0"/>
                        <a:t> Teselado y dotación de contenido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 Trabajo de campo</a:t>
                      </a:r>
                      <a:endParaRPr lang="es-ES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4.</a:t>
                      </a:r>
                      <a:r>
                        <a:rPr lang="es-ES" baseline="0" dirty="0" smtClean="0"/>
                        <a:t> Validación 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5.</a:t>
                      </a:r>
                      <a:r>
                        <a:rPr lang="es-ES" baseline="0" dirty="0" smtClean="0"/>
                        <a:t> Información oficial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5935" y="1308434"/>
            <a:ext cx="1530457" cy="128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Flecha derecha"/>
          <p:cNvSpPr/>
          <p:nvPr/>
        </p:nvSpPr>
        <p:spPr>
          <a:xfrm>
            <a:off x="3074831" y="1838553"/>
            <a:ext cx="874528" cy="219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1338283"/>
            <a:ext cx="1663824" cy="112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6 Marcador de texto"/>
          <p:cNvSpPr>
            <a:spLocks noGrp="1"/>
          </p:cNvSpPr>
          <p:nvPr>
            <p:ph type="body" idx="2"/>
          </p:nvPr>
        </p:nvSpPr>
        <p:spPr>
          <a:xfrm>
            <a:off x="631775" y="3401353"/>
            <a:ext cx="6460505" cy="1827847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lvl="1">
              <a:buNone/>
            </a:pPr>
            <a:endParaRPr lang="es-ES" dirty="0" smtClean="0">
              <a:latin typeface="+mn-lt"/>
            </a:endParaRPr>
          </a:p>
          <a:p>
            <a:pPr lvl="1"/>
            <a:endParaRPr lang="es-ES" dirty="0" smtClean="0">
              <a:latin typeface="+mn-lt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3717032"/>
            <a:ext cx="1530457" cy="128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Flecha abajo"/>
          <p:cNvSpPr/>
          <p:nvPr/>
        </p:nvSpPr>
        <p:spPr>
          <a:xfrm>
            <a:off x="3230184" y="2780928"/>
            <a:ext cx="528363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7" name="Shape 584"/>
          <p:cNvGrpSpPr/>
          <p:nvPr/>
        </p:nvGrpSpPr>
        <p:grpSpPr>
          <a:xfrm>
            <a:off x="3275856" y="2202379"/>
            <a:ext cx="426945" cy="434900"/>
            <a:chOff x="2583100" y="2973775"/>
            <a:chExt cx="461550" cy="437200"/>
          </a:xfrm>
        </p:grpSpPr>
        <p:sp>
          <p:nvSpPr>
            <p:cNvPr id="18" name="Shape 585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9050" cap="rnd" cmpd="sng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586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20" name="Picture 6" descr="Iderioja_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718" y="4660970"/>
            <a:ext cx="460277" cy="576064"/>
          </a:xfrm>
          <a:prstGeom prst="rect">
            <a:avLst/>
          </a:prstGeom>
          <a:noFill/>
          <a:ln w="317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banner01_definitiv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16216" y="4680435"/>
            <a:ext cx="802504" cy="55659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4" descr="banner01_definitivo">
            <a:hlinkClick r:id="rId7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16412" y="875779"/>
            <a:ext cx="1477766" cy="102494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" name="6 Marcador de texto"/>
          <p:cNvSpPr>
            <a:spLocks noGrp="1"/>
          </p:cNvSpPr>
          <p:nvPr>
            <p:ph type="body" idx="2"/>
          </p:nvPr>
        </p:nvSpPr>
        <p:spPr>
          <a:xfrm>
            <a:off x="4409492" y="2418403"/>
            <a:ext cx="2682788" cy="434533"/>
          </a:xfrm>
        </p:spPr>
        <p:txBody>
          <a:bodyPr/>
          <a:lstStyle/>
          <a:p>
            <a:r>
              <a:rPr lang="es-ES" dirty="0" smtClean="0">
                <a:latin typeface="+mn-lt"/>
              </a:rPr>
              <a:t>Hab1…. Hab2….Hab3…..</a:t>
            </a:r>
          </a:p>
          <a:p>
            <a:pPr lvl="1"/>
            <a:endParaRPr lang="es-ES" dirty="0" smtClean="0">
              <a:latin typeface="+mn-lt"/>
            </a:endParaRPr>
          </a:p>
          <a:p>
            <a:pPr lvl="1"/>
            <a:endParaRPr lang="es-ES" dirty="0" smtClean="0">
              <a:latin typeface="+mn-lt"/>
            </a:endParaRPr>
          </a:p>
        </p:txBody>
      </p:sp>
      <p:sp>
        <p:nvSpPr>
          <p:cNvPr id="27" name="Shape 658"/>
          <p:cNvSpPr/>
          <p:nvPr/>
        </p:nvSpPr>
        <p:spPr>
          <a:xfrm>
            <a:off x="3255565" y="3792639"/>
            <a:ext cx="513060" cy="342502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28575" cap="rnd" cmpd="sng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12 Flecha derecha"/>
          <p:cNvSpPr/>
          <p:nvPr/>
        </p:nvSpPr>
        <p:spPr>
          <a:xfrm>
            <a:off x="3074830" y="4247151"/>
            <a:ext cx="1656161" cy="219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Flecha izquierda, derecha y arriba"/>
          <p:cNvSpPr/>
          <p:nvPr/>
        </p:nvSpPr>
        <p:spPr>
          <a:xfrm rot="5400000">
            <a:off x="4262939" y="4126108"/>
            <a:ext cx="936104" cy="461997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6 Marcador de texto"/>
          <p:cNvSpPr>
            <a:spLocks noGrp="1"/>
          </p:cNvSpPr>
          <p:nvPr>
            <p:ph type="body" idx="2"/>
          </p:nvPr>
        </p:nvSpPr>
        <p:spPr>
          <a:xfrm>
            <a:off x="4206370" y="3457644"/>
            <a:ext cx="1085710" cy="389289"/>
          </a:xfrm>
        </p:spPr>
        <p:txBody>
          <a:bodyPr/>
          <a:lstStyle/>
          <a:p>
            <a:r>
              <a:rPr lang="es-ES" dirty="0" smtClean="0">
                <a:latin typeface="+mn-lt"/>
              </a:rPr>
              <a:t>Hab1….</a:t>
            </a:r>
          </a:p>
          <a:p>
            <a:pPr lvl="1"/>
            <a:endParaRPr lang="es-ES" dirty="0" smtClean="0">
              <a:latin typeface="+mn-lt"/>
            </a:endParaRPr>
          </a:p>
        </p:txBody>
      </p:sp>
      <p:sp>
        <p:nvSpPr>
          <p:cNvPr id="34" name="6 Marcador de texto"/>
          <p:cNvSpPr>
            <a:spLocks noGrp="1"/>
          </p:cNvSpPr>
          <p:nvPr>
            <p:ph type="body" idx="2"/>
          </p:nvPr>
        </p:nvSpPr>
        <p:spPr>
          <a:xfrm>
            <a:off x="5184887" y="4139839"/>
            <a:ext cx="1080120" cy="434533"/>
          </a:xfrm>
        </p:spPr>
        <p:txBody>
          <a:bodyPr/>
          <a:lstStyle/>
          <a:p>
            <a:r>
              <a:rPr lang="es-ES" dirty="0" smtClean="0">
                <a:latin typeface="+mn-lt"/>
              </a:rPr>
              <a:t>Hab2….</a:t>
            </a:r>
          </a:p>
          <a:p>
            <a:pPr lvl="1"/>
            <a:endParaRPr lang="es-ES" dirty="0" smtClean="0">
              <a:latin typeface="+mn-lt"/>
            </a:endParaRPr>
          </a:p>
        </p:txBody>
      </p:sp>
      <p:sp>
        <p:nvSpPr>
          <p:cNvPr id="35" name="6 Marcador de texto"/>
          <p:cNvSpPr>
            <a:spLocks noGrp="1"/>
          </p:cNvSpPr>
          <p:nvPr>
            <p:ph type="body" idx="2"/>
          </p:nvPr>
        </p:nvSpPr>
        <p:spPr>
          <a:xfrm>
            <a:off x="4241496" y="4837260"/>
            <a:ext cx="1083695" cy="434533"/>
          </a:xfrm>
        </p:spPr>
        <p:txBody>
          <a:bodyPr/>
          <a:lstStyle/>
          <a:p>
            <a:r>
              <a:rPr lang="es-ES" dirty="0" smtClean="0">
                <a:latin typeface="+mn-lt"/>
              </a:rPr>
              <a:t>Hab3….</a:t>
            </a:r>
          </a:p>
          <a:p>
            <a:pPr lvl="1"/>
            <a:endParaRPr lang="es-ES" dirty="0" smtClean="0">
              <a:latin typeface="+mn-lt"/>
            </a:endParaRPr>
          </a:p>
          <a:p>
            <a:pPr lvl="1"/>
            <a:endParaRPr lang="es-ES" dirty="0" smtClean="0">
              <a:latin typeface="+mn-lt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8153" y="3100005"/>
            <a:ext cx="1060031" cy="7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2267" y="3865473"/>
            <a:ext cx="1062176" cy="72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2864" y="4651376"/>
            <a:ext cx="1062175" cy="72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 descr="http://www.qualityaction.eu/images/eu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742" y="6097323"/>
            <a:ext cx="599190" cy="399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http://www.besana.es/sites/default/files/images/iepnb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8868" y="5877272"/>
            <a:ext cx="1043888" cy="383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http://www.efeverde.com/wp-content/uploads/2013/06/LOGOnatura20001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3013" y="6246878"/>
            <a:ext cx="456951" cy="379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6" descr="http://www.cantabrialiberal.com/includes/imag2.php?id=200689&amp;idT=1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3432" y="6162005"/>
            <a:ext cx="838648" cy="269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43 Flecha abajo"/>
          <p:cNvSpPr/>
          <p:nvPr/>
        </p:nvSpPr>
        <p:spPr>
          <a:xfrm>
            <a:off x="3258651" y="5209356"/>
            <a:ext cx="528363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Shape 569"/>
          <p:cNvSpPr/>
          <p:nvPr/>
        </p:nvSpPr>
        <p:spPr>
          <a:xfrm>
            <a:off x="2091928" y="5857946"/>
            <a:ext cx="320377" cy="391675"/>
          </a:xfrm>
          <a:custGeom>
            <a:avLst/>
            <a:gdLst/>
            <a:ahLst/>
            <a:cxnLst/>
            <a:rect l="0" t="0" r="0" b="0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9525" cap="rnd" cmpd="sng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569"/>
          <p:cNvSpPr/>
          <p:nvPr/>
        </p:nvSpPr>
        <p:spPr>
          <a:xfrm>
            <a:off x="2384038" y="6022543"/>
            <a:ext cx="320377" cy="391675"/>
          </a:xfrm>
          <a:custGeom>
            <a:avLst/>
            <a:gdLst/>
            <a:ahLst/>
            <a:cxnLst/>
            <a:rect l="0" t="0" r="0" b="0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9525" cap="rnd" cmpd="sng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569"/>
          <p:cNvSpPr/>
          <p:nvPr/>
        </p:nvSpPr>
        <p:spPr>
          <a:xfrm>
            <a:off x="2704415" y="6162005"/>
            <a:ext cx="320377" cy="391675"/>
          </a:xfrm>
          <a:custGeom>
            <a:avLst/>
            <a:gdLst/>
            <a:ahLst/>
            <a:cxnLst/>
            <a:rect l="0" t="0" r="0" b="0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9525" cap="rnd" cmpd="sng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48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8" grpId="0" animBg="1"/>
      <p:bldP spid="10" grpId="0" build="p" animBg="1"/>
      <p:bldP spid="2" grpId="0" animBg="1"/>
      <p:bldP spid="24" grpId="0" build="p"/>
      <p:bldP spid="27" grpId="0" animBg="1"/>
      <p:bldP spid="13" grpId="0" animBg="1"/>
      <p:bldP spid="3" grpId="0" animBg="1"/>
      <p:bldP spid="33" grpId="0" build="p"/>
      <p:bldP spid="34" grpId="0" build="p"/>
      <p:bldP spid="35" grpId="0" build="p"/>
      <p:bldP spid="44" grpId="0" animBg="1"/>
      <p:bldP spid="45" grpId="0" animBg="1"/>
      <p:bldP spid="46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:\Alvaro Alonso\Proyecto Cartografía HIC\Seminario_Madrid_Oct_2017\Selección fotos y pantallazos\magnifying-glass-1020141_128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2576" y="980728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3568" y="1010792"/>
            <a:ext cx="6336704" cy="546000"/>
          </a:xfrm>
        </p:spPr>
        <p:txBody>
          <a:bodyPr/>
          <a:lstStyle/>
          <a:p>
            <a:r>
              <a:rPr lang="es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Análisis de la metodología utilizada</a:t>
            </a: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947005"/>
              </p:ext>
            </p:extLst>
          </p:nvPr>
        </p:nvGraphicFramePr>
        <p:xfrm>
          <a:off x="-1" y="0"/>
          <a:ext cx="9144000" cy="776458"/>
        </p:xfrm>
        <a:graphic>
          <a:graphicData uri="http://schemas.openxmlformats.org/drawingml/2006/table">
            <a:tbl>
              <a:tblPr firstRow="1" bandRow="1">
                <a:tableStyleId>{18BDC4EE-D807-472C-9F7F-092579FE28FD}</a:tableStyleId>
              </a:tblPr>
              <a:tblGrid>
                <a:gridCol w="1403649"/>
                <a:gridCol w="1728192"/>
                <a:gridCol w="1800200"/>
                <a:gridCol w="1872208"/>
                <a:gridCol w="2339751"/>
              </a:tblGrid>
              <a:tr h="776458">
                <a:tc>
                  <a:txBody>
                    <a:bodyPr/>
                    <a:lstStyle/>
                    <a:p>
                      <a:r>
                        <a:rPr lang="es-ES" dirty="0" smtClean="0"/>
                        <a:t>1. Cartografía de base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2.</a:t>
                      </a:r>
                      <a:r>
                        <a:rPr lang="es-ES" baseline="0" dirty="0" smtClean="0"/>
                        <a:t> Teselado y dotación de contenido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 Trabajo de campo</a:t>
                      </a:r>
                      <a:endParaRPr lang="es-ES"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4.</a:t>
                      </a:r>
                      <a:r>
                        <a:rPr lang="es-ES" baseline="0" dirty="0" smtClean="0"/>
                        <a:t> Validación 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5.</a:t>
                      </a:r>
                      <a:r>
                        <a:rPr lang="es-ES" baseline="0" dirty="0" smtClean="0"/>
                        <a:t> Información oficial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49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052393"/>
              </p:ext>
            </p:extLst>
          </p:nvPr>
        </p:nvGraphicFramePr>
        <p:xfrm>
          <a:off x="2625815" y="3071121"/>
          <a:ext cx="3170321" cy="3166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321"/>
              </a:tblGrid>
              <a:tr h="378678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>
                          <a:solidFill>
                            <a:srgbClr val="666666"/>
                          </a:solidFill>
                        </a:rPr>
                        <a:t>Problemas detectados</a:t>
                      </a:r>
                      <a:endParaRPr lang="es-ES" sz="1800" dirty="0">
                        <a:solidFill>
                          <a:srgbClr val="666666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52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Nivel de </a:t>
                      </a:r>
                      <a:r>
                        <a:rPr lang="es-ES" sz="1600" b="1" dirty="0" smtClean="0">
                          <a:solidFill>
                            <a:srgbClr val="666666"/>
                          </a:solidFill>
                          <a:latin typeface="+mn-lt"/>
                        </a:rPr>
                        <a:t>detalle</a:t>
                      </a:r>
                      <a:r>
                        <a:rPr lang="es-ES" sz="16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 de las </a:t>
                      </a:r>
                      <a:r>
                        <a:rPr lang="es-ES" sz="1600" b="1" dirty="0" smtClean="0">
                          <a:solidFill>
                            <a:srgbClr val="666666"/>
                          </a:solidFill>
                          <a:latin typeface="+mn-lt"/>
                        </a:rPr>
                        <a:t>capas</a:t>
                      </a:r>
                      <a:r>
                        <a:rPr lang="es-ES" sz="1600" dirty="0" smtClean="0">
                          <a:solidFill>
                            <a:srgbClr val="666666"/>
                          </a:solidFill>
                          <a:latin typeface="+mn-lt"/>
                        </a:rPr>
                        <a:t> de partida (</a:t>
                      </a:r>
                      <a:r>
                        <a:rPr lang="es-ES" sz="1600" b="0" dirty="0" smtClean="0">
                          <a:solidFill>
                            <a:srgbClr val="666666"/>
                          </a:solidFill>
                          <a:latin typeface="+mn-lt"/>
                        </a:rPr>
                        <a:t>Inventario Nacional)</a:t>
                      </a:r>
                    </a:p>
                  </a:txBody>
                  <a:tcPr anchor="ctr"/>
                </a:tc>
              </a:tr>
              <a:tr h="977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cap="none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Los</a:t>
                      </a:r>
                      <a:r>
                        <a:rPr lang="es-ES" sz="1600" b="0" i="0" u="none" strike="noStrike" cap="none" baseline="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s-ES" sz="1600" b="1" i="0" u="none" strike="noStrike" cap="none" baseline="0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</a:t>
                      </a:r>
                      <a:r>
                        <a:rPr lang="es-ES" sz="1600" b="1" i="0" u="none" strike="noStrike" cap="none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ruces de capas </a:t>
                      </a:r>
                      <a:r>
                        <a:rPr lang="es-ES" sz="1600" b="0" i="0" u="none" strike="noStrike" cap="none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generan ruido (múltiples polígonos)</a:t>
                      </a:r>
                    </a:p>
                  </a:txBody>
                  <a:tcPr anchor="ctr"/>
                </a:tc>
              </a:tr>
              <a:tr h="958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cap="none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El </a:t>
                      </a:r>
                      <a:r>
                        <a:rPr lang="es-ES" sz="1600" b="1" i="0" u="none" strike="noStrike" cap="none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nivel de asociación </a:t>
                      </a:r>
                      <a:r>
                        <a:rPr lang="es-ES" sz="1600" b="0" i="0" u="none" strike="noStrike" cap="none" dirty="0" smtClean="0">
                          <a:solidFill>
                            <a:srgbClr val="666666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es difícil de alcanzar en ocasiones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0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639662"/>
              </p:ext>
            </p:extLst>
          </p:nvPr>
        </p:nvGraphicFramePr>
        <p:xfrm>
          <a:off x="5796136" y="3068960"/>
          <a:ext cx="2592288" cy="3166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</a:tblGrid>
              <a:tr h="378678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Soluciones</a:t>
                      </a:r>
                      <a:endParaRPr lang="es-ES" sz="1800" dirty="0"/>
                    </a:p>
                  </a:txBody>
                  <a:tcPr anchor="ctr">
                    <a:solidFill>
                      <a:srgbClr val="01563F"/>
                    </a:solidFill>
                  </a:tcPr>
                </a:tc>
              </a:tr>
              <a:tr h="852026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rgbClr val="666666"/>
                          </a:solidFill>
                        </a:rPr>
                        <a:t>Fotointerpretación</a:t>
                      </a:r>
                      <a:endParaRPr lang="es-ES" sz="1600" dirty="0">
                        <a:solidFill>
                          <a:srgbClr val="666666"/>
                        </a:solidFill>
                      </a:endParaRPr>
                    </a:p>
                  </a:txBody>
                  <a:tcPr anchor="ctr"/>
                </a:tc>
              </a:tr>
              <a:tr h="9771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aseline="0" dirty="0" smtClean="0">
                          <a:solidFill>
                            <a:srgbClr val="666666"/>
                          </a:solidFill>
                        </a:rPr>
                        <a:t>Asignación </a:t>
                      </a:r>
                      <a:r>
                        <a:rPr lang="es-ES" sz="1600" baseline="0" dirty="0" smtClean="0">
                          <a:solidFill>
                            <a:srgbClr val="666666"/>
                          </a:solidFill>
                        </a:rPr>
                        <a:t>automática por ID mapa forestal </a:t>
                      </a:r>
                      <a:r>
                        <a:rPr lang="es-ES" sz="1600" baseline="0" dirty="0" smtClean="0">
                          <a:solidFill>
                            <a:srgbClr val="666666"/>
                          </a:solidFill>
                        </a:rPr>
                        <a:t>/</a:t>
                      </a:r>
                      <a:endParaRPr lang="es-ES" sz="1600" dirty="0" smtClean="0">
                        <a:solidFill>
                          <a:srgbClr val="666666"/>
                        </a:solidFill>
                      </a:endParaRPr>
                    </a:p>
                    <a:p>
                      <a:pPr algn="ctr"/>
                      <a:r>
                        <a:rPr lang="es-ES" sz="1600" dirty="0" smtClean="0">
                          <a:solidFill>
                            <a:srgbClr val="666666"/>
                          </a:solidFill>
                        </a:rPr>
                        <a:t>Fotointerpretación</a:t>
                      </a:r>
                      <a:endParaRPr lang="es-ES" sz="1600" dirty="0">
                        <a:solidFill>
                          <a:srgbClr val="666666"/>
                        </a:solidFill>
                      </a:endParaRPr>
                    </a:p>
                  </a:txBody>
                  <a:tcPr anchor="ctr"/>
                </a:tc>
              </a:tr>
              <a:tr h="958289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rgbClr val="666666"/>
                          </a:solidFill>
                        </a:rPr>
                        <a:t>Nivel</a:t>
                      </a:r>
                      <a:r>
                        <a:rPr lang="es-ES" sz="1600" baseline="0" dirty="0" smtClean="0">
                          <a:solidFill>
                            <a:srgbClr val="666666"/>
                          </a:solidFill>
                        </a:rPr>
                        <a:t> de alianza / Trabajo de campo</a:t>
                      </a:r>
                      <a:endParaRPr lang="es-ES" sz="1600" dirty="0">
                        <a:solidFill>
                          <a:srgbClr val="66666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34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563F"/>
            </a:gs>
            <a:gs pos="50000">
              <a:schemeClr val="accent3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48300" y="1806334"/>
            <a:ext cx="3522300" cy="39863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 dirty="0">
                <a:solidFill>
                  <a:srgbClr val="0156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" sz="7200" dirty="0" smtClean="0">
                <a:solidFill>
                  <a:srgbClr val="0156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" sz="7200" dirty="0">
              <a:solidFill>
                <a:srgbClr val="0156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  <a:endParaRPr lang="e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6588224" y="4354267"/>
            <a:ext cx="2042925" cy="13755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 smtClean="0">
                <a:latin typeface="+mn-lt"/>
              </a:rPr>
              <a:t>¿Qué hemos conseguido?</a:t>
            </a:r>
            <a:endParaRPr lang="e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2574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563F"/>
            </a:gs>
            <a:gs pos="50000">
              <a:schemeClr val="accent3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48300" y="1806334"/>
            <a:ext cx="3522300" cy="39863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 dirty="0">
                <a:solidFill>
                  <a:srgbClr val="0156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6724950" y="4354267"/>
            <a:ext cx="1906199" cy="13755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 smtClean="0">
                <a:latin typeface="+mn-lt"/>
              </a:rPr>
              <a:t>¿De donde partimos?</a:t>
            </a:r>
            <a:endParaRPr lang="en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 txBox="1">
            <a:spLocks/>
          </p:cNvSpPr>
          <p:nvPr/>
        </p:nvSpPr>
        <p:spPr>
          <a:xfrm>
            <a:off x="539552" y="332656"/>
            <a:ext cx="6336704" cy="54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Antes y después</a:t>
            </a: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859289"/>
              </p:ext>
            </p:extLst>
          </p:nvPr>
        </p:nvGraphicFramePr>
        <p:xfrm>
          <a:off x="395536" y="3687765"/>
          <a:ext cx="7402585" cy="3028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216040"/>
                <a:gridCol w="2522249"/>
              </a:tblGrid>
              <a:tr h="503584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>
                          <a:solidFill>
                            <a:srgbClr val="666666"/>
                          </a:solidFill>
                        </a:rPr>
                        <a:t>Capas previas</a:t>
                      </a:r>
                      <a:endParaRPr lang="es-ES" sz="1800" dirty="0">
                        <a:solidFill>
                          <a:srgbClr val="666666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Nueva capa</a:t>
                      </a:r>
                      <a:endParaRPr lang="es-ES" sz="1800" dirty="0"/>
                    </a:p>
                  </a:txBody>
                  <a:tcPr anchor="ctr">
                    <a:solidFill>
                      <a:srgbClr val="01563F"/>
                    </a:solidFill>
                  </a:tcPr>
                </a:tc>
              </a:tr>
              <a:tr h="686531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43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Nº Hábitats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44</a:t>
                      </a:r>
                      <a:endParaRPr lang="es-ES" sz="1600" dirty="0"/>
                    </a:p>
                  </a:txBody>
                  <a:tcPr anchor="ctr"/>
                </a:tc>
              </a:tr>
              <a:tr h="686531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86.800</a:t>
                      </a:r>
                      <a:endParaRPr lang="es-ES" sz="16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Área HIC </a:t>
                      </a:r>
                      <a:r>
                        <a:rPr lang="es-ES" sz="16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Fuera </a:t>
                      </a:r>
                      <a:r>
                        <a:rPr lang="es-ES" sz="1600" dirty="0" smtClean="0"/>
                        <a:t>RN2000 </a:t>
                      </a:r>
                      <a:r>
                        <a:rPr lang="es-ES" sz="1600" dirty="0" smtClean="0"/>
                        <a:t>(ha)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39.500</a:t>
                      </a:r>
                      <a:endParaRPr lang="es-ES" sz="16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573157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79.900</a:t>
                      </a:r>
                      <a:endParaRPr lang="es-ES" sz="16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Área HIC </a:t>
                      </a:r>
                      <a:r>
                        <a:rPr lang="es-ES" sz="16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RN2000 </a:t>
                      </a:r>
                      <a:r>
                        <a:rPr lang="es-ES" sz="16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(ha)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82.000</a:t>
                      </a:r>
                      <a:endParaRPr lang="es-ES" sz="16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573157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3.821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Nº recintos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6.370</a:t>
                      </a:r>
                      <a:endParaRPr lang="es-ES" sz="16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" descr="P:\Alvaro Alonso\Proyecto Cartografía HIC\Seminario_Madrid_Oct_2017\Selección fotos y pantallazos\Mapas\habitat_red_natura_20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92" y="1772816"/>
            <a:ext cx="2316262" cy="163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P:\Alvaro Alonso\Proyecto Cartografía HIC\Seminario_Madrid_Oct_2017\Selección fotos y pantallazos\Mapas\habitats_fuera_red_natura_200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6177" y="984924"/>
            <a:ext cx="2317751" cy="16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Flecha derecha"/>
          <p:cNvSpPr/>
          <p:nvPr/>
        </p:nvSpPr>
        <p:spPr>
          <a:xfrm>
            <a:off x="3923928" y="2186374"/>
            <a:ext cx="576064" cy="306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P:\Alvaro Alonso\Proyecto Cartografía HIC\Seminario_Madrid_Oct_2017\Mapas\Plantilla_HIC_nuevo_tipo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4086" y="1052736"/>
            <a:ext cx="3295650" cy="227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68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Alvaro Alonso\Proyecto Cartografía HIC\Seminario_Madrid_Oct_2017\Mapas\Plantilla_HICnuevo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28" y="404664"/>
            <a:ext cx="9134274" cy="601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3 Título"/>
          <p:cNvSpPr txBox="1">
            <a:spLocks/>
          </p:cNvSpPr>
          <p:nvPr/>
        </p:nvSpPr>
        <p:spPr>
          <a:xfrm>
            <a:off x="390245" y="17562"/>
            <a:ext cx="83529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2800" dirty="0" smtClean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Mapa de Hábitats de Interés Comunitario de La Rioja</a:t>
            </a:r>
            <a:endParaRPr lang="es-ES" sz="2800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6 Marcador de texto"/>
          <p:cNvSpPr txBox="1">
            <a:spLocks/>
          </p:cNvSpPr>
          <p:nvPr/>
        </p:nvSpPr>
        <p:spPr>
          <a:xfrm>
            <a:off x="5364088" y="836712"/>
            <a:ext cx="3456384" cy="15841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▸"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Karla"/>
                <a:sym typeface="Karla"/>
              </a:rPr>
              <a:t>Capa única, sin dividir.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▸"/>
              <a:tabLst/>
              <a:defRPr/>
            </a:pPr>
            <a:r>
              <a:rPr lang="es-ES" sz="1800" dirty="0" smtClean="0">
                <a:latin typeface="Arial"/>
              </a:rPr>
              <a:t>Escala útil para la gestión.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▸"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Karla"/>
                <a:sym typeface="Karla"/>
              </a:rPr>
              <a:t>Relación</a:t>
            </a:r>
            <a:r>
              <a:rPr kumimoji="0" lang="es-ES" sz="1800" b="0" i="0" u="none" strike="noStrike" kern="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Karla"/>
                <a:sym typeface="Karla"/>
              </a:rPr>
              <a:t> con el Mapa forestal y la lista patrón de hábitats terrestres.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ea typeface="Karla"/>
              <a:sym typeface="Karla"/>
            </a:endParaRPr>
          </a:p>
        </p:txBody>
      </p:sp>
    </p:spTree>
    <p:extLst>
      <p:ext uri="{BB962C8B-B14F-4D97-AF65-F5344CB8AC3E}">
        <p14:creationId xmlns:p14="http://schemas.microsoft.com/office/powerpoint/2010/main" val="273426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467544" y="1916832"/>
            <a:ext cx="3060340" cy="1152128"/>
          </a:xfrm>
          <a:prstGeom prst="rect">
            <a:avLst/>
          </a:prstGeom>
          <a:noFill/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s-ES" sz="4400" dirty="0">
                <a:solidFill>
                  <a:srgbClr val="6666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¡</a:t>
            </a:r>
            <a:r>
              <a:rPr lang="es-ES" sz="4400" dirty="0" smtClean="0">
                <a:solidFill>
                  <a:srgbClr val="6666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Gracias!</a:t>
            </a:r>
            <a:endParaRPr lang="en" sz="4400" dirty="0">
              <a:solidFill>
                <a:srgbClr val="6666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3" descr="T:\_logotipos\Agricultura Ganaderia y Medio Ambiente\Simbolo Gobierno Agricultura vertical -positivo- 200ppp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5445224"/>
            <a:ext cx="2095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6 Marcador de texto"/>
          <p:cNvSpPr txBox="1">
            <a:spLocks/>
          </p:cNvSpPr>
          <p:nvPr/>
        </p:nvSpPr>
        <p:spPr>
          <a:xfrm>
            <a:off x="107504" y="4941168"/>
            <a:ext cx="2520280" cy="18285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>
              <a:buFont typeface="Karla"/>
              <a:buNone/>
            </a:pPr>
            <a:r>
              <a:rPr lang="es-ES" dirty="0" smtClean="0">
                <a:latin typeface="Arial"/>
                <a:cs typeface="Calibri" panose="020F0502020204030204" pitchFamily="34" charset="0"/>
              </a:rPr>
              <a:t>Contacto:</a:t>
            </a:r>
          </a:p>
          <a:p>
            <a:pPr>
              <a:buFont typeface="Karla"/>
              <a:buNone/>
            </a:pPr>
            <a:endParaRPr lang="es-ES" dirty="0" smtClean="0">
              <a:latin typeface="Arial"/>
              <a:cs typeface="Calibri" panose="020F0502020204030204" pitchFamily="34" charset="0"/>
            </a:endParaRPr>
          </a:p>
          <a:p>
            <a:pPr>
              <a:buFont typeface="Karla"/>
              <a:buNone/>
            </a:pPr>
            <a:r>
              <a:rPr lang="es-ES" dirty="0" smtClean="0">
                <a:latin typeface="Arial"/>
                <a:cs typeface="Calibri" panose="020F0502020204030204" pitchFamily="34" charset="0"/>
              </a:rPr>
              <a:t>José Ignacio </a:t>
            </a:r>
            <a:r>
              <a:rPr lang="es-ES" dirty="0" err="1" smtClean="0">
                <a:latin typeface="Arial"/>
                <a:cs typeface="Calibri" panose="020F0502020204030204" pitchFamily="34" charset="0"/>
              </a:rPr>
              <a:t>Esquisabel</a:t>
            </a:r>
            <a:endParaRPr lang="es-ES" dirty="0" smtClean="0">
              <a:latin typeface="Arial"/>
              <a:cs typeface="Calibri" panose="020F0502020204030204" pitchFamily="34" charset="0"/>
            </a:endParaRPr>
          </a:p>
          <a:p>
            <a:pPr>
              <a:buFont typeface="Karla"/>
              <a:buNone/>
            </a:pPr>
            <a:r>
              <a:rPr lang="es-ES" sz="1400" dirty="0" smtClean="0">
                <a:latin typeface="Arial"/>
                <a:hlinkClick r:id="rId5"/>
              </a:rPr>
              <a:t>jesquisabel@larioja.org</a:t>
            </a:r>
            <a:endParaRPr lang="es-ES" sz="1400" dirty="0" smtClean="0">
              <a:latin typeface="Arial"/>
            </a:endParaRPr>
          </a:p>
          <a:p>
            <a:pPr>
              <a:buFont typeface="Karla"/>
              <a:buNone/>
            </a:pPr>
            <a:r>
              <a:rPr lang="es-ES" dirty="0" smtClean="0">
                <a:latin typeface="Arial"/>
              </a:rPr>
              <a:t>Álvaro Alonso León</a:t>
            </a:r>
          </a:p>
          <a:p>
            <a:pPr>
              <a:buFont typeface="Karla"/>
              <a:buNone/>
            </a:pPr>
            <a:r>
              <a:rPr lang="es-ES" sz="1400" dirty="0" smtClean="0">
                <a:latin typeface="Arial"/>
                <a:hlinkClick r:id="rId6"/>
              </a:rPr>
              <a:t>aalonsole@larioja.org</a:t>
            </a:r>
            <a:endParaRPr lang="es-ES" sz="1400" dirty="0" smtClean="0">
              <a:latin typeface="Arial"/>
            </a:endParaRPr>
          </a:p>
          <a:p>
            <a:pPr>
              <a:buFont typeface="Karla"/>
              <a:buNone/>
            </a:pPr>
            <a:endParaRPr lang="es-ES" dirty="0" smtClean="0">
              <a:latin typeface="Arial"/>
            </a:endParaRPr>
          </a:p>
        </p:txBody>
      </p:sp>
      <p:sp>
        <p:nvSpPr>
          <p:cNvPr id="5" name="6 Marcador de texto"/>
          <p:cNvSpPr txBox="1">
            <a:spLocks/>
          </p:cNvSpPr>
          <p:nvPr/>
        </p:nvSpPr>
        <p:spPr>
          <a:xfrm>
            <a:off x="251520" y="332309"/>
            <a:ext cx="2520280" cy="1440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>
              <a:buFont typeface="Karla"/>
              <a:buNone/>
            </a:pPr>
            <a:r>
              <a:rPr lang="es-ES" sz="1000" u="sng" dirty="0" smtClean="0">
                <a:latin typeface="+mn-lt"/>
                <a:cs typeface="Calibri" panose="020F0502020204030204" pitchFamily="34" charset="0"/>
              </a:rPr>
              <a:t>Créditos:</a:t>
            </a:r>
            <a:endParaRPr lang="es-ES" sz="1000" u="sng" dirty="0" smtClean="0">
              <a:latin typeface="+mn-lt"/>
              <a:cs typeface="Calibri" panose="020F0502020204030204" pitchFamily="34" charset="0"/>
            </a:endParaRPr>
          </a:p>
          <a:p>
            <a:pPr>
              <a:buFont typeface="Karla"/>
              <a:buNone/>
            </a:pPr>
            <a:endParaRPr lang="es-ES" sz="1000" dirty="0" smtClean="0">
              <a:latin typeface="+mn-lt"/>
              <a:cs typeface="Calibri" panose="020F0502020204030204" pitchFamily="34" charset="0"/>
            </a:endParaRPr>
          </a:p>
          <a:p>
            <a:pPr lvl="0">
              <a:buNone/>
            </a:pPr>
            <a:r>
              <a:rPr lang="es-ES" sz="1000" dirty="0" smtClean="0">
                <a:latin typeface="+mn-lt"/>
                <a:cs typeface="Calibri" panose="020F0502020204030204" pitchFamily="34" charset="0"/>
              </a:rPr>
              <a:t>Plantilla de la presentación: </a:t>
            </a:r>
            <a:r>
              <a:rPr lang="es-ES" sz="1000" dirty="0" smtClean="0">
                <a:latin typeface="+mn-lt"/>
                <a:cs typeface="Calibri" panose="020F0502020204030204" pitchFamily="34" charset="0"/>
              </a:rPr>
              <a:t>http</a:t>
            </a:r>
            <a:r>
              <a:rPr lang="es-ES" sz="1000" dirty="0">
                <a:latin typeface="+mn-lt"/>
                <a:cs typeface="Calibri" panose="020F0502020204030204" pitchFamily="34" charset="0"/>
              </a:rPr>
              <a:t>://www.slidescarnival.com/es</a:t>
            </a:r>
            <a:r>
              <a:rPr lang="es-ES" sz="1000" dirty="0" smtClean="0">
                <a:latin typeface="+mn-lt"/>
                <a:cs typeface="Calibri" panose="020F0502020204030204" pitchFamily="34" charset="0"/>
              </a:rPr>
              <a:t>/</a:t>
            </a:r>
          </a:p>
          <a:p>
            <a:pPr lvl="0">
              <a:buNone/>
            </a:pPr>
            <a:endParaRPr lang="es-ES" sz="1000" dirty="0" smtClean="0">
              <a:latin typeface="+mn-lt"/>
              <a:cs typeface="Calibri" panose="020F0502020204030204" pitchFamily="34" charset="0"/>
            </a:endParaRPr>
          </a:p>
          <a:p>
            <a:pPr>
              <a:buFont typeface="Karla"/>
              <a:buNone/>
            </a:pPr>
            <a:r>
              <a:rPr lang="es-ES" sz="1000" dirty="0" smtClean="0">
                <a:latin typeface="+mn-lt"/>
              </a:rPr>
              <a:t>Modificada por:</a:t>
            </a:r>
          </a:p>
          <a:p>
            <a:pPr>
              <a:buFont typeface="Karla"/>
              <a:buNone/>
            </a:pPr>
            <a:r>
              <a:rPr lang="es-ES" sz="1000" dirty="0" smtClean="0">
                <a:latin typeface="+mn-lt"/>
              </a:rPr>
              <a:t>Álvaro Alonso León</a:t>
            </a:r>
          </a:p>
          <a:p>
            <a:pPr>
              <a:buFont typeface="Karla"/>
              <a:buNone/>
            </a:pPr>
            <a:endParaRPr lang="es-E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151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3568" y="476672"/>
            <a:ext cx="4801499" cy="546000"/>
          </a:xfrm>
        </p:spPr>
        <p:txBody>
          <a:bodyPr/>
          <a:lstStyle/>
          <a:p>
            <a:r>
              <a:rPr lang="es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683568" y="1268760"/>
            <a:ext cx="5688632" cy="432048"/>
          </a:xfrm>
        </p:spPr>
        <p:txBody>
          <a:bodyPr/>
          <a:lstStyle/>
          <a:p>
            <a:pPr>
              <a:buNone/>
            </a:pPr>
            <a:r>
              <a:rPr lang="es-ES" sz="1800" dirty="0" smtClean="0">
                <a:latin typeface="+mn-lt"/>
                <a:cs typeface="Tahoma" panose="020B0604030504040204" pitchFamily="34" charset="0"/>
              </a:rPr>
              <a:t>Red Natura 2000 en La Rioja</a:t>
            </a:r>
            <a:endParaRPr lang="es-ES" sz="1800" dirty="0">
              <a:latin typeface="+mn-lt"/>
              <a:cs typeface="Tahoma" panose="020B0604030504040204" pitchFamily="34" charset="0"/>
            </a:endParaRPr>
          </a:p>
        </p:txBody>
      </p:sp>
      <p:pic>
        <p:nvPicPr>
          <p:cNvPr id="1026" name="Picture 2" descr="P:\Alvaro Alonso\Proyecto Cartografía HIC\Seminario_Madrid_Oct_2017\Selección fotos y pantallazos\Mapas\red_natura_20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07537"/>
            <a:ext cx="6768752" cy="478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3707904" y="1700808"/>
            <a:ext cx="345638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342900" indent="-342900"/>
            <a:r>
              <a:rPr lang="es-ES" altLang="es-ES" sz="1800" dirty="0" smtClean="0">
                <a:latin typeface="+mn-lt"/>
              </a:rPr>
              <a:t>6 Espacios (33% superficie)</a:t>
            </a:r>
          </a:p>
          <a:p>
            <a:pPr marL="342900" indent="-342900"/>
            <a:r>
              <a:rPr lang="es-ES" altLang="es-ES" sz="1800" dirty="0" smtClean="0">
                <a:latin typeface="+mn-lt"/>
              </a:rPr>
              <a:t>43 Hábitats IC (8 prioritarios)</a:t>
            </a:r>
          </a:p>
          <a:p>
            <a:pPr marL="342900" lvl="1" indent="-342900"/>
            <a:r>
              <a:rPr lang="es-ES" altLang="es-ES" sz="1800" dirty="0" smtClean="0">
                <a:latin typeface="+mn-lt"/>
              </a:rPr>
              <a:t>Bosques ~ 70% </a:t>
            </a:r>
            <a:r>
              <a:rPr lang="es-ES" altLang="es-ES" sz="1800" dirty="0" err="1" smtClean="0">
                <a:latin typeface="+mn-lt"/>
              </a:rPr>
              <a:t>sup</a:t>
            </a:r>
            <a:r>
              <a:rPr lang="es-ES" altLang="es-ES" sz="1800" dirty="0" smtClean="0">
                <a:latin typeface="+mn-lt"/>
              </a:rPr>
              <a:t>. HIC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1187623" y="6394049"/>
            <a:ext cx="417346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>
              <a:buNone/>
            </a:pPr>
            <a:r>
              <a:rPr lang="es-ES" altLang="es-ES" dirty="0" smtClean="0">
                <a:solidFill>
                  <a:srgbClr val="01563F"/>
                </a:solidFill>
                <a:latin typeface="+mn-lt"/>
              </a:rPr>
              <a:t>Superficie total de La Rioja: 5.045 km²</a:t>
            </a:r>
          </a:p>
          <a:p>
            <a:pPr>
              <a:buNone/>
            </a:pPr>
            <a:endParaRPr lang="es-ES" altLang="es-ES" sz="1800" dirty="0" smtClean="0">
              <a:latin typeface="+mn-lt"/>
            </a:endParaRPr>
          </a:p>
        </p:txBody>
      </p:sp>
      <p:pic>
        <p:nvPicPr>
          <p:cNvPr id="8" name="Picture 6" descr="Iderioja_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302400"/>
            <a:ext cx="632881" cy="792088"/>
          </a:xfrm>
          <a:prstGeom prst="rect">
            <a:avLst/>
          </a:prstGeom>
          <a:noFill/>
          <a:ln w="317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5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3568" y="476672"/>
            <a:ext cx="5472608" cy="546000"/>
          </a:xfrm>
        </p:spPr>
        <p:txBody>
          <a:bodyPr/>
          <a:lstStyle/>
          <a:p>
            <a:r>
              <a:rPr lang="es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Información de partida. Hábitats</a:t>
            </a: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idx="2"/>
          </p:nvPr>
        </p:nvSpPr>
        <p:spPr>
          <a:xfrm>
            <a:off x="4283968" y="1340768"/>
            <a:ext cx="2880320" cy="936104"/>
          </a:xfrm>
        </p:spPr>
        <p:txBody>
          <a:bodyPr/>
          <a:lstStyle/>
          <a:p>
            <a:pPr>
              <a:buNone/>
            </a:pPr>
            <a:r>
              <a:rPr lang="es-ES" b="1" dirty="0" smtClean="0">
                <a:latin typeface="+mn-lt"/>
              </a:rPr>
              <a:t>Red Natura 2000:</a:t>
            </a:r>
          </a:p>
          <a:p>
            <a:pPr>
              <a:buNone/>
            </a:pPr>
            <a:r>
              <a:rPr lang="es-ES" dirty="0" smtClean="0">
                <a:latin typeface="+mn-lt"/>
              </a:rPr>
              <a:t>Inventario </a:t>
            </a:r>
            <a:r>
              <a:rPr lang="es-ES" dirty="0">
                <a:latin typeface="+mn-lt"/>
              </a:rPr>
              <a:t>de Hábitat de la Red Natura </a:t>
            </a:r>
            <a:r>
              <a:rPr lang="es-ES" dirty="0" smtClean="0">
                <a:latin typeface="+mn-lt"/>
              </a:rPr>
              <a:t>2000 en la Rioja</a:t>
            </a:r>
          </a:p>
          <a:p>
            <a:pPr>
              <a:buNone/>
            </a:pPr>
            <a:endParaRPr lang="es-ES" dirty="0" smtClean="0"/>
          </a:p>
        </p:txBody>
      </p:sp>
      <p:sp>
        <p:nvSpPr>
          <p:cNvPr id="11" name="6 Marcador de texto"/>
          <p:cNvSpPr txBox="1">
            <a:spLocks/>
          </p:cNvSpPr>
          <p:nvPr/>
        </p:nvSpPr>
        <p:spPr>
          <a:xfrm>
            <a:off x="395536" y="1340768"/>
            <a:ext cx="3131368" cy="7200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>
              <a:buNone/>
            </a:pPr>
            <a:r>
              <a:rPr lang="es-ES" b="1" dirty="0" smtClean="0">
                <a:latin typeface="+mn-lt"/>
              </a:rPr>
              <a:t>Fuera RN 2000:</a:t>
            </a:r>
          </a:p>
          <a:p>
            <a:pPr>
              <a:buNone/>
            </a:pPr>
            <a:r>
              <a:rPr lang="es-ES" dirty="0" smtClean="0">
                <a:latin typeface="+mn-lt"/>
              </a:rPr>
              <a:t>Inventario Nacional de </a:t>
            </a:r>
            <a:r>
              <a:rPr lang="es-ES" dirty="0">
                <a:latin typeface="+mn-lt"/>
              </a:rPr>
              <a:t>Hábitats </a:t>
            </a:r>
            <a:r>
              <a:rPr lang="es-ES" dirty="0" smtClean="0">
                <a:latin typeface="+mn-lt"/>
              </a:rPr>
              <a:t>(</a:t>
            </a:r>
            <a:r>
              <a:rPr lang="es-ES" dirty="0">
                <a:latin typeface="+mn-lt"/>
              </a:rPr>
              <a:t>Directiva 92/43/CEE)</a:t>
            </a:r>
            <a:endParaRPr lang="es-ES" dirty="0" smtClean="0">
              <a:latin typeface="+mn-lt"/>
            </a:endParaRPr>
          </a:p>
          <a:p>
            <a:pPr>
              <a:buFont typeface="Karla"/>
              <a:buNone/>
            </a:pPr>
            <a:endParaRPr lang="es-ES" dirty="0" smtClean="0">
              <a:latin typeface="+mn-lt"/>
            </a:endParaRPr>
          </a:p>
        </p:txBody>
      </p:sp>
      <p:sp>
        <p:nvSpPr>
          <p:cNvPr id="8" name="6 Marcador de texto"/>
          <p:cNvSpPr txBox="1">
            <a:spLocks/>
          </p:cNvSpPr>
          <p:nvPr/>
        </p:nvSpPr>
        <p:spPr>
          <a:xfrm>
            <a:off x="611560" y="5373216"/>
            <a:ext cx="2664296" cy="11521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r>
              <a:rPr lang="es-ES" dirty="0" smtClean="0">
                <a:latin typeface="+mn-lt"/>
              </a:rPr>
              <a:t>Año 1997, actualización Atlas de Hábitats de España 2005.</a:t>
            </a:r>
          </a:p>
          <a:p>
            <a:r>
              <a:rPr lang="es-ES" dirty="0" smtClean="0">
                <a:solidFill>
                  <a:srgbClr val="C00000"/>
                </a:solidFill>
                <a:latin typeface="+mn-lt"/>
              </a:rPr>
              <a:t>Escala 1:50.000</a:t>
            </a:r>
          </a:p>
          <a:p>
            <a:pPr>
              <a:buFont typeface="Karla"/>
              <a:buNone/>
            </a:pPr>
            <a:endParaRPr lang="es-ES" dirty="0" smtClean="0">
              <a:latin typeface="+mn-lt"/>
            </a:endParaRPr>
          </a:p>
        </p:txBody>
      </p:sp>
      <p:sp>
        <p:nvSpPr>
          <p:cNvPr id="9" name="6 Marcador de texto"/>
          <p:cNvSpPr>
            <a:spLocks noGrp="1"/>
          </p:cNvSpPr>
          <p:nvPr>
            <p:ph type="body" idx="2"/>
          </p:nvPr>
        </p:nvSpPr>
        <p:spPr>
          <a:xfrm>
            <a:off x="4355976" y="5373216"/>
            <a:ext cx="2592288" cy="1008112"/>
          </a:xfrm>
        </p:spPr>
        <p:txBody>
          <a:bodyPr/>
          <a:lstStyle/>
          <a:p>
            <a:r>
              <a:rPr lang="es-ES" dirty="0" smtClean="0">
                <a:latin typeface="+mn-lt"/>
              </a:rPr>
              <a:t>Año 2002, revisiones parciales en 2007 y 2014.</a:t>
            </a:r>
          </a:p>
          <a:p>
            <a:r>
              <a:rPr lang="es-ES" dirty="0" smtClean="0">
                <a:solidFill>
                  <a:srgbClr val="01563F"/>
                </a:solidFill>
                <a:latin typeface="+mn-lt"/>
              </a:rPr>
              <a:t>Escala 1:15.000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1026" name="Picture 2" descr="P:\Alvaro Alonso\Proyecto Cartografía HIC\Seminario_Madrid_Oct_2017\Selección fotos y pantallazos\Mapas\habitat_red_natura_20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328416"/>
            <a:ext cx="4084030" cy="288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Alvaro Alonso\Proyecto Cartografía HIC\Seminario_Madrid_Oct_2017\Selección fotos y pantallazos\Mapas\habitats_fuera_red_natura_20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2" y="2321737"/>
            <a:ext cx="4086653" cy="28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derioja_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302593"/>
            <a:ext cx="632881" cy="792088"/>
          </a:xfrm>
          <a:prstGeom prst="rect">
            <a:avLst/>
          </a:prstGeom>
          <a:noFill/>
          <a:ln w="317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02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3568" y="476672"/>
            <a:ext cx="4801499" cy="546000"/>
          </a:xfrm>
        </p:spPr>
        <p:txBody>
          <a:bodyPr/>
          <a:lstStyle/>
          <a:p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Información</a:t>
            </a:r>
            <a:r>
              <a:rPr lang="es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partida</a:t>
            </a: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611560" y="1124744"/>
            <a:ext cx="6192688" cy="504056"/>
          </a:xfrm>
        </p:spPr>
        <p:txBody>
          <a:bodyPr/>
          <a:lstStyle/>
          <a:p>
            <a:pPr>
              <a:buNone/>
            </a:pPr>
            <a:r>
              <a:rPr lang="es-ES" b="1" dirty="0" smtClean="0">
                <a:latin typeface="+mn-lt"/>
              </a:rPr>
              <a:t>Mapa Forestal de la Rioja (2009)</a:t>
            </a:r>
            <a:endParaRPr lang="es-ES" b="1" dirty="0">
              <a:latin typeface="+mn-lt"/>
            </a:endParaRPr>
          </a:p>
        </p:txBody>
      </p:sp>
      <p:sp>
        <p:nvSpPr>
          <p:cNvPr id="11" name="6 Marcador de texto"/>
          <p:cNvSpPr txBox="1">
            <a:spLocks/>
          </p:cNvSpPr>
          <p:nvPr/>
        </p:nvSpPr>
        <p:spPr>
          <a:xfrm>
            <a:off x="528666" y="6021288"/>
            <a:ext cx="3611286" cy="6480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rgbClr val="666666"/>
              </a:buClr>
              <a:buSzPct val="100000"/>
              <a:buFont typeface="Karla"/>
              <a:buChar char="▸"/>
              <a:defRPr sz="1600">
                <a:solidFill>
                  <a:srgbClr val="666666"/>
                </a:solidFill>
                <a:latin typeface="+mn-lt"/>
                <a:ea typeface="Karla"/>
                <a:cs typeface="Karla"/>
              </a:defRPr>
            </a:lvl1pPr>
            <a:lvl2pPr>
              <a:buClr>
                <a:srgbClr val="666666"/>
              </a:buClr>
              <a:buSzPct val="100000"/>
              <a:buFont typeface="Karla"/>
              <a:buChar char="▹"/>
              <a:defRPr sz="1600">
                <a:solidFill>
                  <a:srgbClr val="666666"/>
                </a:solidFill>
                <a:latin typeface="Karla"/>
                <a:ea typeface="Karla"/>
                <a:cs typeface="Karla"/>
              </a:defRPr>
            </a:lvl2pPr>
            <a:lvl3pPr>
              <a:buClr>
                <a:srgbClr val="666666"/>
              </a:buClr>
              <a:buSzPct val="100000"/>
              <a:buFont typeface="Karla"/>
              <a:buChar char="▹"/>
              <a:defRPr sz="1600">
                <a:solidFill>
                  <a:srgbClr val="666666"/>
                </a:solidFill>
                <a:latin typeface="Karla"/>
                <a:ea typeface="Karla"/>
                <a:cs typeface="Karla"/>
              </a:defRPr>
            </a:lvl3pPr>
            <a:lvl4pPr>
              <a:buClr>
                <a:srgbClr val="666666"/>
              </a:buClr>
              <a:buSzPct val="100000"/>
              <a:buFont typeface="Karla"/>
              <a:buChar char="●"/>
              <a:defRPr sz="1600">
                <a:solidFill>
                  <a:srgbClr val="666666"/>
                </a:solidFill>
                <a:latin typeface="Karla"/>
                <a:ea typeface="Karla"/>
                <a:cs typeface="Karla"/>
              </a:defRPr>
            </a:lvl4pPr>
            <a:lvl5pPr>
              <a:buClr>
                <a:srgbClr val="666666"/>
              </a:buClr>
              <a:buSzPct val="100000"/>
              <a:buFont typeface="Karla"/>
              <a:buChar char="○"/>
              <a:defRPr sz="1600">
                <a:solidFill>
                  <a:srgbClr val="666666"/>
                </a:solidFill>
                <a:latin typeface="Karla"/>
                <a:ea typeface="Karla"/>
                <a:cs typeface="Karla"/>
              </a:defRPr>
            </a:lvl5pPr>
            <a:lvl6pPr>
              <a:buClr>
                <a:srgbClr val="666666"/>
              </a:buClr>
              <a:buSzPct val="100000"/>
              <a:buFont typeface="Karla"/>
              <a:buChar char="■"/>
              <a:defRPr sz="1600">
                <a:solidFill>
                  <a:srgbClr val="666666"/>
                </a:solidFill>
                <a:latin typeface="Karla"/>
                <a:ea typeface="Karla"/>
                <a:cs typeface="Karla"/>
              </a:defRPr>
            </a:lvl6pPr>
            <a:lvl7pPr>
              <a:buClr>
                <a:srgbClr val="666666"/>
              </a:buClr>
              <a:buSzPct val="100000"/>
              <a:buFont typeface="Karla"/>
              <a:buChar char="●"/>
              <a:defRPr sz="1600">
                <a:solidFill>
                  <a:srgbClr val="666666"/>
                </a:solidFill>
                <a:latin typeface="Karla"/>
                <a:ea typeface="Karla"/>
                <a:cs typeface="Karla"/>
              </a:defRPr>
            </a:lvl7pPr>
            <a:lvl8pPr>
              <a:buClr>
                <a:srgbClr val="666666"/>
              </a:buClr>
              <a:buSzPct val="100000"/>
              <a:buFont typeface="Karla"/>
              <a:buChar char="○"/>
              <a:defRPr sz="1600">
                <a:solidFill>
                  <a:srgbClr val="666666"/>
                </a:solidFill>
                <a:latin typeface="Karla"/>
                <a:ea typeface="Karla"/>
                <a:cs typeface="Karla"/>
              </a:defRPr>
            </a:lvl8pPr>
            <a:lvl9pPr>
              <a:buClr>
                <a:srgbClr val="666666"/>
              </a:buClr>
              <a:buSzPct val="100000"/>
              <a:buFont typeface="Karla"/>
              <a:buChar char="■"/>
              <a:defRPr sz="1600">
                <a:solidFill>
                  <a:srgbClr val="666666"/>
                </a:solidFill>
                <a:latin typeface="Karla"/>
                <a:ea typeface="Karla"/>
                <a:cs typeface="Karla"/>
              </a:defRPr>
            </a:lvl9pPr>
          </a:lstStyle>
          <a:p>
            <a:pPr>
              <a:buNone/>
            </a:pPr>
            <a:r>
              <a:rPr lang="es-ES" dirty="0" err="1" smtClean="0"/>
              <a:t>Ortofoto</a:t>
            </a:r>
            <a:r>
              <a:rPr lang="es-ES" dirty="0" smtClean="0"/>
              <a:t> PNOA </a:t>
            </a:r>
            <a:r>
              <a:rPr lang="es-ES" b="1" dirty="0" smtClean="0"/>
              <a:t>2014</a:t>
            </a:r>
          </a:p>
          <a:p>
            <a:r>
              <a:rPr lang="es-ES" dirty="0" smtClean="0"/>
              <a:t>Referencia para </a:t>
            </a:r>
            <a:r>
              <a:rPr lang="es-ES" dirty="0" smtClean="0"/>
              <a:t>fotointerpretación y digitalización.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0674" y="3236490"/>
            <a:ext cx="3287250" cy="278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6 Marcador de texto"/>
          <p:cNvSpPr txBox="1">
            <a:spLocks/>
          </p:cNvSpPr>
          <p:nvPr/>
        </p:nvSpPr>
        <p:spPr>
          <a:xfrm>
            <a:off x="611560" y="1484784"/>
            <a:ext cx="6552728" cy="158417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r>
              <a:rPr lang="es-ES" dirty="0" smtClean="0">
                <a:latin typeface="+mn-lt"/>
              </a:rPr>
              <a:t>Escala 1:10.000</a:t>
            </a:r>
          </a:p>
          <a:p>
            <a:r>
              <a:rPr lang="es-ES" dirty="0">
                <a:latin typeface="+mn-lt"/>
              </a:rPr>
              <a:t>Capa continua. Recintos </a:t>
            </a:r>
            <a:r>
              <a:rPr lang="es-ES" dirty="0" smtClean="0">
                <a:latin typeface="+mn-lt"/>
              </a:rPr>
              <a:t>bien delimitados, basados </a:t>
            </a:r>
            <a:r>
              <a:rPr lang="es-ES" dirty="0">
                <a:latin typeface="+mn-lt"/>
              </a:rPr>
              <a:t>en información previa </a:t>
            </a:r>
            <a:r>
              <a:rPr lang="es-ES" dirty="0" smtClean="0">
                <a:latin typeface="+mn-lt"/>
              </a:rPr>
              <a:t>y modificados </a:t>
            </a:r>
            <a:r>
              <a:rPr lang="es-ES" dirty="0">
                <a:latin typeface="+mn-lt"/>
              </a:rPr>
              <a:t>por </a:t>
            </a:r>
            <a:r>
              <a:rPr lang="es-ES" dirty="0" smtClean="0">
                <a:latin typeface="+mn-lt"/>
              </a:rPr>
              <a:t>fotointerpretación.</a:t>
            </a:r>
            <a:endParaRPr lang="es-ES" dirty="0" smtClean="0">
              <a:latin typeface="+mn-lt"/>
            </a:endParaRPr>
          </a:p>
          <a:p>
            <a:r>
              <a:rPr lang="es-ES" dirty="0" smtClean="0">
                <a:latin typeface="+mn-lt"/>
              </a:rPr>
              <a:t>Base de datos detallada: Ocupación del suelo (TIPESTR), cobertura (FCCARB), especies arbóreas (ESPARBX, OCUX)…</a:t>
            </a:r>
          </a:p>
        </p:txBody>
      </p:sp>
      <p:sp>
        <p:nvSpPr>
          <p:cNvPr id="10" name="6 Marcador de texto"/>
          <p:cNvSpPr>
            <a:spLocks noGrp="1"/>
          </p:cNvSpPr>
          <p:nvPr>
            <p:ph type="body" idx="2"/>
          </p:nvPr>
        </p:nvSpPr>
        <p:spPr>
          <a:xfrm>
            <a:off x="4423482" y="6010968"/>
            <a:ext cx="3452808" cy="658391"/>
          </a:xfr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>
              <a:buNone/>
            </a:pPr>
            <a:r>
              <a:rPr lang="es-ES" dirty="0" err="1">
                <a:latin typeface="+mn-lt"/>
                <a:sym typeface="Arial"/>
              </a:rPr>
              <a:t>Ortofoto</a:t>
            </a:r>
            <a:r>
              <a:rPr lang="es-ES" dirty="0">
                <a:latin typeface="+mn-lt"/>
                <a:sym typeface="Arial"/>
              </a:rPr>
              <a:t> PNOA 2009 (Primavera</a:t>
            </a:r>
            <a:r>
              <a:rPr lang="es-ES" dirty="0" smtClean="0">
                <a:latin typeface="+mn-lt"/>
                <a:sym typeface="Arial"/>
              </a:rPr>
              <a:t>)</a:t>
            </a:r>
          </a:p>
          <a:p>
            <a:r>
              <a:rPr lang="es-ES" dirty="0" smtClean="0">
                <a:latin typeface="+mn-lt"/>
                <a:sym typeface="Arial"/>
              </a:rPr>
              <a:t>Información complementaria.</a:t>
            </a:r>
            <a:endParaRPr lang="es-ES" dirty="0">
              <a:latin typeface="+mn-lt"/>
              <a:sym typeface="Arial"/>
            </a:endParaRPr>
          </a:p>
          <a:p>
            <a:endParaRPr lang="es-ES" dirty="0">
              <a:latin typeface="+mn-lt"/>
              <a:sym typeface="Arial"/>
            </a:endParaRPr>
          </a:p>
          <a:p>
            <a:endParaRPr lang="es-ES" dirty="0">
              <a:latin typeface="+mn-lt"/>
              <a:sym typeface="Arial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3226171"/>
            <a:ext cx="3307866" cy="278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Iderioja_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302593"/>
            <a:ext cx="632881" cy="792088"/>
          </a:xfrm>
          <a:prstGeom prst="rect">
            <a:avLst/>
          </a:prstGeom>
          <a:noFill/>
          <a:ln w="317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5 Marcador de texto"/>
          <p:cNvSpPr>
            <a:spLocks noGrp="1"/>
          </p:cNvSpPr>
          <p:nvPr>
            <p:ph type="body" idx="1"/>
          </p:nvPr>
        </p:nvSpPr>
        <p:spPr>
          <a:xfrm>
            <a:off x="611560" y="2852936"/>
            <a:ext cx="6192688" cy="504056"/>
          </a:xfrm>
        </p:spPr>
        <p:txBody>
          <a:bodyPr/>
          <a:lstStyle/>
          <a:p>
            <a:pPr>
              <a:buNone/>
            </a:pPr>
            <a:r>
              <a:rPr lang="es-ES" b="1" dirty="0" err="1" smtClean="0">
                <a:latin typeface="+mn-lt"/>
              </a:rPr>
              <a:t>Ortofotos</a:t>
            </a:r>
            <a:r>
              <a:rPr lang="es-ES" b="1" dirty="0" smtClean="0">
                <a:latin typeface="+mn-lt"/>
              </a:rPr>
              <a:t> PNOA:</a:t>
            </a:r>
            <a:endParaRPr lang="es-E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0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6 Marcador de texto"/>
          <p:cNvSpPr txBox="1">
            <a:spLocks/>
          </p:cNvSpPr>
          <p:nvPr/>
        </p:nvSpPr>
        <p:spPr>
          <a:xfrm>
            <a:off x="539552" y="3645024"/>
            <a:ext cx="6336704" cy="1584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algn="ctr">
              <a:buFont typeface="Karla"/>
              <a:buNone/>
            </a:pPr>
            <a:r>
              <a:rPr lang="es-ES" b="1" dirty="0" smtClean="0">
                <a:latin typeface="+mn-lt"/>
              </a:rPr>
              <a:t>Encomienda</a:t>
            </a:r>
          </a:p>
          <a:p>
            <a:pPr algn="ctr">
              <a:buFont typeface="Karla"/>
              <a:buNone/>
            </a:pPr>
            <a:endParaRPr lang="es-ES" dirty="0">
              <a:latin typeface="+mn-lt"/>
            </a:endParaRPr>
          </a:p>
          <a:p>
            <a:pPr algn="ctr">
              <a:buFont typeface="Karla"/>
              <a:buNone/>
            </a:pPr>
            <a:endParaRPr lang="es-ES" dirty="0" smtClean="0">
              <a:latin typeface="+mn-lt"/>
            </a:endParaRPr>
          </a:p>
          <a:p>
            <a:pPr algn="ctr">
              <a:buFont typeface="Karla"/>
              <a:buNone/>
            </a:pPr>
            <a:endParaRPr lang="es-ES" dirty="0">
              <a:latin typeface="+mn-lt"/>
            </a:endParaRPr>
          </a:p>
          <a:p>
            <a:pPr>
              <a:buFont typeface="Karla"/>
              <a:buNone/>
            </a:pPr>
            <a:r>
              <a:rPr lang="es-ES" dirty="0" smtClean="0">
                <a:latin typeface="+mn-lt"/>
              </a:rPr>
              <a:t>  	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Dirección                                        Ejecución</a:t>
            </a:r>
          </a:p>
          <a:p>
            <a:pPr>
              <a:buFont typeface="Karla"/>
              <a:buNone/>
            </a:pPr>
            <a:endParaRPr lang="es-ES" dirty="0" smtClean="0">
              <a:latin typeface="+mn-lt"/>
            </a:endParaRPr>
          </a:p>
        </p:txBody>
      </p:sp>
      <p:sp>
        <p:nvSpPr>
          <p:cNvPr id="8" name="6 Marcador de texto"/>
          <p:cNvSpPr txBox="1">
            <a:spLocks/>
          </p:cNvSpPr>
          <p:nvPr/>
        </p:nvSpPr>
        <p:spPr>
          <a:xfrm>
            <a:off x="539552" y="1317107"/>
            <a:ext cx="6336704" cy="1440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algn="ctr">
              <a:buFont typeface="Karla"/>
              <a:buNone/>
            </a:pPr>
            <a:r>
              <a:rPr lang="es-ES" b="1" dirty="0" smtClean="0">
                <a:latin typeface="+mn-lt"/>
              </a:rPr>
              <a:t>Convenio de colaboración</a:t>
            </a:r>
          </a:p>
          <a:p>
            <a:pPr>
              <a:buFont typeface="Karla"/>
              <a:buNone/>
            </a:pPr>
            <a:endParaRPr lang="es-ES" dirty="0" smtClean="0">
              <a:latin typeface="+mn-lt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3568" y="476672"/>
            <a:ext cx="4801499" cy="546000"/>
          </a:xfrm>
        </p:spPr>
        <p:txBody>
          <a:bodyPr/>
          <a:lstStyle/>
          <a:p>
            <a:r>
              <a:rPr lang="es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Planteamiento del proyecto</a:t>
            </a: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193191" y="5805264"/>
            <a:ext cx="7574235" cy="72008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s-ES" dirty="0" smtClean="0">
                <a:latin typeface="+mn-lt"/>
              </a:rPr>
              <a:t>Objetivo: Actualización y revisión de la cartografía de los hábitats de interés comunitario y su incorporación al Banco de Datos de la Biodiversidad de la Rioja  </a:t>
            </a:r>
            <a:endParaRPr lang="es-ES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8924" y="4149080"/>
            <a:ext cx="1478380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0309" y="2113641"/>
            <a:ext cx="2448271" cy="3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2036046"/>
            <a:ext cx="2317651" cy="55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abajo"/>
          <p:cNvSpPr/>
          <p:nvPr/>
        </p:nvSpPr>
        <p:spPr>
          <a:xfrm>
            <a:off x="3496875" y="2829274"/>
            <a:ext cx="360040" cy="7437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166498"/>
            <a:ext cx="2448271" cy="3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6 Marcador de texto"/>
          <p:cNvSpPr txBox="1">
            <a:spLocks/>
          </p:cNvSpPr>
          <p:nvPr/>
        </p:nvSpPr>
        <p:spPr>
          <a:xfrm>
            <a:off x="3945632" y="3068960"/>
            <a:ext cx="1847791" cy="505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>
              <a:buNone/>
            </a:pPr>
            <a:r>
              <a:rPr lang="es-ES" dirty="0" smtClean="0">
                <a:latin typeface="+mn-lt"/>
              </a:rPr>
              <a:t>Año 2016</a:t>
            </a:r>
            <a:endParaRPr lang="es-ES" dirty="0" smtClean="0">
              <a:solidFill>
                <a:srgbClr val="FF0000"/>
              </a:solidFill>
              <a:latin typeface="+mn-lt"/>
            </a:endParaRPr>
          </a:p>
          <a:p>
            <a:pPr>
              <a:buFont typeface="Karla"/>
              <a:buNone/>
            </a:pPr>
            <a:endParaRPr lang="es-ES" dirty="0" smtClean="0">
              <a:latin typeface="+mn-lt"/>
            </a:endParaRPr>
          </a:p>
        </p:txBody>
      </p:sp>
      <p:sp>
        <p:nvSpPr>
          <p:cNvPr id="14" name="6 Marcador de texto"/>
          <p:cNvSpPr txBox="1">
            <a:spLocks/>
          </p:cNvSpPr>
          <p:nvPr/>
        </p:nvSpPr>
        <p:spPr>
          <a:xfrm>
            <a:off x="2627784" y="4725145"/>
            <a:ext cx="1847791" cy="4320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>
              <a:buNone/>
            </a:pPr>
            <a:r>
              <a:rPr lang="es-ES" dirty="0" smtClean="0">
                <a:latin typeface="+mn-lt"/>
              </a:rPr>
              <a:t>Coste: 162.500 € </a:t>
            </a:r>
            <a:endParaRPr lang="es-ES" dirty="0" smtClean="0">
              <a:solidFill>
                <a:srgbClr val="FF0000"/>
              </a:solidFill>
              <a:latin typeface="+mn-lt"/>
            </a:endParaRPr>
          </a:p>
          <a:p>
            <a:pPr>
              <a:buFont typeface="Karla"/>
              <a:buNone/>
            </a:pPr>
            <a:endParaRPr lang="es-E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16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 Marcador de texto"/>
          <p:cNvSpPr txBox="1">
            <a:spLocks/>
          </p:cNvSpPr>
          <p:nvPr/>
        </p:nvSpPr>
        <p:spPr>
          <a:xfrm>
            <a:off x="611559" y="2204865"/>
            <a:ext cx="3172472" cy="1728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r>
              <a:rPr lang="es-ES" dirty="0" smtClean="0">
                <a:latin typeface="+mn-lt"/>
              </a:rPr>
              <a:t>Escala 1:10.000</a:t>
            </a:r>
          </a:p>
          <a:p>
            <a:r>
              <a:rPr lang="es-ES" dirty="0" smtClean="0">
                <a:latin typeface="+mn-lt"/>
              </a:rPr>
              <a:t>Recinto mínimo: 0,2 hectáreas.</a:t>
            </a:r>
          </a:p>
          <a:p>
            <a:r>
              <a:rPr lang="es-ES" b="1" dirty="0" smtClean="0">
                <a:latin typeface="+mn-lt"/>
              </a:rPr>
              <a:t>Mapa forestal:</a:t>
            </a:r>
          </a:p>
          <a:p>
            <a:pPr lvl="1"/>
            <a:r>
              <a:rPr lang="es-ES" b="1" dirty="0" smtClean="0">
                <a:latin typeface="+mn-lt"/>
              </a:rPr>
              <a:t>Selección teselas</a:t>
            </a:r>
            <a:r>
              <a:rPr lang="es-ES" b="1" dirty="0" smtClean="0">
                <a:latin typeface="+mn-lt"/>
              </a:rPr>
              <a:t>.</a:t>
            </a:r>
          </a:p>
          <a:p>
            <a:pPr lvl="1"/>
            <a:r>
              <a:rPr lang="es-ES" b="1" dirty="0" smtClean="0">
                <a:latin typeface="+mn-lt"/>
              </a:rPr>
              <a:t>Asignación de hábitat en masas forestales.</a:t>
            </a:r>
          </a:p>
          <a:p>
            <a:pPr>
              <a:buFont typeface="Karla"/>
              <a:buNone/>
            </a:pPr>
            <a:endParaRPr lang="es-ES" dirty="0" smtClean="0">
              <a:latin typeface="+mn-lt"/>
            </a:endParaRPr>
          </a:p>
        </p:txBody>
      </p:sp>
      <p:sp>
        <p:nvSpPr>
          <p:cNvPr id="20" name="6 Marcador de texto"/>
          <p:cNvSpPr txBox="1">
            <a:spLocks/>
          </p:cNvSpPr>
          <p:nvPr/>
        </p:nvSpPr>
        <p:spPr>
          <a:xfrm>
            <a:off x="611559" y="1628800"/>
            <a:ext cx="3009955" cy="7920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r>
              <a:rPr lang="es-ES" dirty="0" smtClean="0">
                <a:latin typeface="+mn-lt"/>
              </a:rPr>
              <a:t>Criterios básicos cartografía</a:t>
            </a:r>
          </a:p>
          <a:p>
            <a:pPr>
              <a:buFont typeface="Karla"/>
              <a:buNone/>
            </a:pPr>
            <a:endParaRPr lang="es-ES" dirty="0" smtClean="0">
              <a:latin typeface="+mn-lt"/>
            </a:endParaRPr>
          </a:p>
        </p:txBody>
      </p:sp>
      <p:sp>
        <p:nvSpPr>
          <p:cNvPr id="5" name="6 Marcador de texto"/>
          <p:cNvSpPr txBox="1">
            <a:spLocks/>
          </p:cNvSpPr>
          <p:nvPr/>
        </p:nvSpPr>
        <p:spPr>
          <a:xfrm>
            <a:off x="611560" y="1199406"/>
            <a:ext cx="2520280" cy="4358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>
              <a:buNone/>
            </a:pPr>
            <a:endParaRPr lang="es-ES" sz="1800" dirty="0" smtClean="0">
              <a:solidFill>
                <a:srgbClr val="01563F"/>
              </a:solidFill>
              <a:latin typeface="+mn-lt"/>
            </a:endParaRPr>
          </a:p>
        </p:txBody>
      </p:sp>
      <p:sp>
        <p:nvSpPr>
          <p:cNvPr id="6" name="6 Marcador de texto"/>
          <p:cNvSpPr txBox="1">
            <a:spLocks/>
          </p:cNvSpPr>
          <p:nvPr/>
        </p:nvSpPr>
        <p:spPr>
          <a:xfrm>
            <a:off x="611560" y="4149080"/>
            <a:ext cx="2376264" cy="65072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r>
              <a:rPr lang="es-ES" dirty="0" smtClean="0">
                <a:latin typeface="+mn-lt"/>
              </a:rPr>
              <a:t>Modelo de datos</a:t>
            </a:r>
            <a:endParaRPr lang="es-ES" dirty="0" smtClean="0">
              <a:latin typeface="+mn-lt"/>
            </a:endParaRPr>
          </a:p>
          <a:p>
            <a:pPr>
              <a:buFont typeface="Karla"/>
              <a:buNone/>
            </a:pPr>
            <a:endParaRPr lang="es-ES" dirty="0" smtClean="0">
              <a:latin typeface="+mn-lt"/>
            </a:endParaRPr>
          </a:p>
        </p:txBody>
      </p:sp>
      <p:sp>
        <p:nvSpPr>
          <p:cNvPr id="7" name="6 Marcador de texto"/>
          <p:cNvSpPr txBox="1">
            <a:spLocks/>
          </p:cNvSpPr>
          <p:nvPr/>
        </p:nvSpPr>
        <p:spPr>
          <a:xfrm>
            <a:off x="4067944" y="1556792"/>
            <a:ext cx="2598956" cy="7920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r>
              <a:rPr lang="es-ES" dirty="0" smtClean="0">
                <a:latin typeface="+mn-lt"/>
              </a:rPr>
              <a:t>Lista de tipos de hábitats y asociaciones</a:t>
            </a:r>
          </a:p>
          <a:p>
            <a:pPr>
              <a:buFont typeface="Karla"/>
              <a:buNone/>
            </a:pPr>
            <a:endParaRPr lang="es-ES" dirty="0" smtClean="0">
              <a:latin typeface="+mn-lt"/>
            </a:endParaRPr>
          </a:p>
        </p:txBody>
      </p:sp>
      <p:sp>
        <p:nvSpPr>
          <p:cNvPr id="9" name="6 Marcador de texto"/>
          <p:cNvSpPr txBox="1">
            <a:spLocks/>
          </p:cNvSpPr>
          <p:nvPr/>
        </p:nvSpPr>
        <p:spPr>
          <a:xfrm>
            <a:off x="5076056" y="4295750"/>
            <a:ext cx="2520280" cy="1872208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r>
              <a:rPr lang="es-ES" dirty="0" smtClean="0">
                <a:latin typeface="+mn-lt"/>
              </a:rPr>
              <a:t>ID.</a:t>
            </a:r>
          </a:p>
          <a:p>
            <a:r>
              <a:rPr lang="es-ES" b="1" dirty="0" smtClean="0">
                <a:latin typeface="+mn-lt"/>
              </a:rPr>
              <a:t>Información de 1 a 3 hábitats diferentes por </a:t>
            </a:r>
            <a:r>
              <a:rPr lang="es-ES" b="1" dirty="0" smtClean="0">
                <a:latin typeface="+mn-lt"/>
              </a:rPr>
              <a:t>recinto* </a:t>
            </a:r>
            <a:r>
              <a:rPr lang="es-ES" dirty="0" smtClean="0">
                <a:latin typeface="+mn-lt"/>
              </a:rPr>
              <a:t>(código hábitat, asociación, naturalidad, cobertura</a:t>
            </a:r>
            <a:r>
              <a:rPr lang="es-ES" dirty="0">
                <a:latin typeface="+mn-lt"/>
              </a:rPr>
              <a:t>, LPEHT…)</a:t>
            </a:r>
            <a:endParaRPr lang="es-ES" dirty="0" smtClean="0">
              <a:latin typeface="+mn-lt"/>
            </a:endParaRPr>
          </a:p>
          <a:p>
            <a:r>
              <a:rPr lang="es-ES" dirty="0" smtClean="0">
                <a:latin typeface="+mn-lt"/>
              </a:rPr>
              <a:t>Otra información.</a:t>
            </a:r>
          </a:p>
          <a:p>
            <a:pPr>
              <a:buFont typeface="Karla"/>
              <a:buNone/>
            </a:pPr>
            <a:endParaRPr lang="es-ES" dirty="0" smtClean="0">
              <a:latin typeface="+mn-lt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5000031"/>
            <a:ext cx="1080120" cy="90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/>
          <p:cNvSpPr/>
          <p:nvPr/>
        </p:nvSpPr>
        <p:spPr>
          <a:xfrm>
            <a:off x="1799456" y="5341808"/>
            <a:ext cx="874528" cy="219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3 Título"/>
          <p:cNvSpPr txBox="1">
            <a:spLocks/>
          </p:cNvSpPr>
          <p:nvPr/>
        </p:nvSpPr>
        <p:spPr>
          <a:xfrm>
            <a:off x="683568" y="476672"/>
            <a:ext cx="4801499" cy="93610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Planteamiento del proyecto. Tareas previas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52119" y="4832889"/>
            <a:ext cx="1663824" cy="112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xtracto"/>
          <p:cNvSpPr/>
          <p:nvPr/>
        </p:nvSpPr>
        <p:spPr>
          <a:xfrm rot="16200000">
            <a:off x="3909898" y="5001797"/>
            <a:ext cx="1872208" cy="460113"/>
          </a:xfrm>
          <a:prstGeom prst="flowChartExtra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4" y="2204864"/>
            <a:ext cx="4004502" cy="19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6 Marcador de texto"/>
          <p:cNvSpPr>
            <a:spLocks noGrp="1"/>
          </p:cNvSpPr>
          <p:nvPr>
            <p:ph type="body" idx="2"/>
          </p:nvPr>
        </p:nvSpPr>
        <p:spPr>
          <a:xfrm>
            <a:off x="715566" y="6167958"/>
            <a:ext cx="7200800" cy="648072"/>
          </a:xfrm>
        </p:spPr>
        <p:txBody>
          <a:bodyPr/>
          <a:lstStyle/>
          <a:p>
            <a:pPr algn="just">
              <a:buNone/>
            </a:pPr>
            <a:r>
              <a:rPr lang="es-ES" sz="1400" dirty="0" smtClean="0">
                <a:latin typeface="+mn-lt"/>
              </a:rPr>
              <a:t>*Hábitats 2 y 3 utilizados únicamente en hábitats de mosaico (pastizal – matorral) donde no se pueden distinguir recintos independientes (aprox. 5% de los recintos).</a:t>
            </a:r>
            <a:endParaRPr lang="es-ES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053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3" grpId="0" animBg="1"/>
      <p:bldP spid="4" grpId="0" animBg="1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563F"/>
            </a:gs>
            <a:gs pos="50000">
              <a:schemeClr val="accent3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48300" y="1806334"/>
            <a:ext cx="3522300" cy="39863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 dirty="0">
                <a:solidFill>
                  <a:srgbClr val="0156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" sz="7200" dirty="0" smtClean="0">
                <a:solidFill>
                  <a:srgbClr val="0156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" sz="7200" dirty="0">
              <a:solidFill>
                <a:srgbClr val="0156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latin typeface="Calibri" panose="020F0502020204030204" pitchFamily="34" charset="0"/>
                <a:cs typeface="Calibri" panose="020F0502020204030204" pitchFamily="34" charset="0"/>
              </a:rPr>
              <a:t>Metodología</a:t>
            </a:r>
            <a:endParaRPr lang="e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6724950" y="4149081"/>
            <a:ext cx="1906199" cy="1580786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 smtClean="0">
                <a:latin typeface="+mn-lt"/>
              </a:rPr>
              <a:t>¿Cómo hemos desarrollado el trabajo? </a:t>
            </a:r>
            <a:endParaRPr lang="e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050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Marcador de texto"/>
          <p:cNvSpPr txBox="1">
            <a:spLocks/>
          </p:cNvSpPr>
          <p:nvPr/>
        </p:nvSpPr>
        <p:spPr>
          <a:xfrm>
            <a:off x="827584" y="3501008"/>
            <a:ext cx="1800200" cy="1584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666666"/>
              </a:buClr>
              <a:buSzPct val="100000"/>
              <a:buFont typeface="Karla"/>
              <a:defRPr sz="1600" b="1">
                <a:solidFill>
                  <a:srgbClr val="666666"/>
                </a:solidFill>
                <a:latin typeface="+mn-lt"/>
                <a:ea typeface="Karla"/>
                <a:cs typeface="Karla"/>
              </a:defRPr>
            </a:lvl1pPr>
            <a:lvl2pPr>
              <a:buClr>
                <a:srgbClr val="666666"/>
              </a:buClr>
              <a:buSzPct val="100000"/>
              <a:buFont typeface="Karla"/>
              <a:buChar char="▹"/>
              <a:defRPr sz="1600">
                <a:solidFill>
                  <a:srgbClr val="666666"/>
                </a:solidFill>
                <a:latin typeface="Karla"/>
                <a:ea typeface="Karla"/>
                <a:cs typeface="Karla"/>
              </a:defRPr>
            </a:lvl2pPr>
            <a:lvl3pPr>
              <a:buClr>
                <a:srgbClr val="666666"/>
              </a:buClr>
              <a:buSzPct val="100000"/>
              <a:buFont typeface="Karla"/>
              <a:buChar char="▹"/>
              <a:defRPr sz="1600">
                <a:solidFill>
                  <a:srgbClr val="666666"/>
                </a:solidFill>
                <a:latin typeface="Karla"/>
                <a:ea typeface="Karla"/>
                <a:cs typeface="Karla"/>
              </a:defRPr>
            </a:lvl3pPr>
            <a:lvl4pPr>
              <a:buClr>
                <a:srgbClr val="666666"/>
              </a:buClr>
              <a:buSzPct val="100000"/>
              <a:buFont typeface="Karla"/>
              <a:buChar char="●"/>
              <a:defRPr sz="1600">
                <a:solidFill>
                  <a:srgbClr val="666666"/>
                </a:solidFill>
                <a:latin typeface="Karla"/>
                <a:ea typeface="Karla"/>
                <a:cs typeface="Karla"/>
              </a:defRPr>
            </a:lvl4pPr>
            <a:lvl5pPr>
              <a:buClr>
                <a:srgbClr val="666666"/>
              </a:buClr>
              <a:buSzPct val="100000"/>
              <a:buFont typeface="Karla"/>
              <a:buChar char="○"/>
              <a:defRPr sz="1600">
                <a:solidFill>
                  <a:srgbClr val="666666"/>
                </a:solidFill>
                <a:latin typeface="Karla"/>
                <a:ea typeface="Karla"/>
                <a:cs typeface="Karla"/>
              </a:defRPr>
            </a:lvl5pPr>
            <a:lvl6pPr>
              <a:buClr>
                <a:srgbClr val="666666"/>
              </a:buClr>
              <a:buSzPct val="100000"/>
              <a:buFont typeface="Karla"/>
              <a:buChar char="■"/>
              <a:defRPr sz="1600">
                <a:solidFill>
                  <a:srgbClr val="666666"/>
                </a:solidFill>
                <a:latin typeface="Karla"/>
                <a:ea typeface="Karla"/>
                <a:cs typeface="Karla"/>
              </a:defRPr>
            </a:lvl6pPr>
            <a:lvl7pPr>
              <a:buClr>
                <a:srgbClr val="666666"/>
              </a:buClr>
              <a:buSzPct val="100000"/>
              <a:buFont typeface="Karla"/>
              <a:buChar char="●"/>
              <a:defRPr sz="1600">
                <a:solidFill>
                  <a:srgbClr val="666666"/>
                </a:solidFill>
                <a:latin typeface="Karla"/>
                <a:ea typeface="Karla"/>
                <a:cs typeface="Karla"/>
              </a:defRPr>
            </a:lvl7pPr>
            <a:lvl8pPr>
              <a:buClr>
                <a:srgbClr val="666666"/>
              </a:buClr>
              <a:buSzPct val="100000"/>
              <a:buFont typeface="Karla"/>
              <a:buChar char="○"/>
              <a:defRPr sz="1600">
                <a:solidFill>
                  <a:srgbClr val="666666"/>
                </a:solidFill>
                <a:latin typeface="Karla"/>
                <a:ea typeface="Karla"/>
                <a:cs typeface="Karla"/>
              </a:defRPr>
            </a:lvl8pPr>
            <a:lvl9pPr>
              <a:buClr>
                <a:srgbClr val="666666"/>
              </a:buClr>
              <a:buSzPct val="100000"/>
              <a:buFont typeface="Karla"/>
              <a:buChar char="■"/>
              <a:defRPr sz="1600">
                <a:solidFill>
                  <a:srgbClr val="666666"/>
                </a:solidFill>
                <a:latin typeface="Karla"/>
                <a:ea typeface="Karla"/>
                <a:cs typeface="Karla"/>
              </a:defRPr>
            </a:lvl9pPr>
          </a:lstStyle>
          <a:p>
            <a:r>
              <a:rPr lang="es-ES" b="0" dirty="0"/>
              <a:t>Realización Inventario HIC </a:t>
            </a:r>
            <a:r>
              <a:rPr lang="es-ES" dirty="0"/>
              <a:t>Fuera de Red Natura 2000</a:t>
            </a:r>
          </a:p>
        </p:txBody>
      </p:sp>
      <p:sp>
        <p:nvSpPr>
          <p:cNvPr id="7" name="6 Marcador de texto"/>
          <p:cNvSpPr txBox="1">
            <a:spLocks/>
          </p:cNvSpPr>
          <p:nvPr/>
        </p:nvSpPr>
        <p:spPr>
          <a:xfrm>
            <a:off x="827584" y="1700808"/>
            <a:ext cx="1800200" cy="1440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algn="ctr">
              <a:buNone/>
            </a:pPr>
            <a:r>
              <a:rPr lang="es-ES" dirty="0">
                <a:latin typeface="+mn-lt"/>
              </a:rPr>
              <a:t>Revisión cartografía HIC </a:t>
            </a:r>
            <a:r>
              <a:rPr lang="es-ES" b="1" dirty="0">
                <a:latin typeface="+mn-lt"/>
              </a:rPr>
              <a:t>Red Natura </a:t>
            </a:r>
          </a:p>
          <a:p>
            <a:pPr algn="ctr">
              <a:buNone/>
            </a:pPr>
            <a:r>
              <a:rPr lang="es-ES" b="1" dirty="0">
                <a:latin typeface="+mn-lt"/>
              </a:rPr>
              <a:t>2000</a:t>
            </a:r>
          </a:p>
        </p:txBody>
      </p:sp>
      <p:sp>
        <p:nvSpPr>
          <p:cNvPr id="8" name="5 Marcador de texto"/>
          <p:cNvSpPr txBox="1">
            <a:spLocks/>
          </p:cNvSpPr>
          <p:nvPr/>
        </p:nvSpPr>
        <p:spPr>
          <a:xfrm>
            <a:off x="2195737" y="5301208"/>
            <a:ext cx="2088231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mtClean="0">
                <a:latin typeface="+mn-lt"/>
              </a:rPr>
              <a:t>Estudios de hábitats singulares</a:t>
            </a:r>
            <a:endParaRPr lang="es-ES" dirty="0">
              <a:latin typeface="+mn-lt"/>
            </a:endParaRPr>
          </a:p>
        </p:txBody>
      </p:sp>
      <p:sp>
        <p:nvSpPr>
          <p:cNvPr id="9" name="8 Flecha abajo"/>
          <p:cNvSpPr/>
          <p:nvPr/>
        </p:nvSpPr>
        <p:spPr>
          <a:xfrm rot="16200000">
            <a:off x="2805916" y="2743036"/>
            <a:ext cx="1224136" cy="1155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oblada"/>
          <p:cNvSpPr/>
          <p:nvPr/>
        </p:nvSpPr>
        <p:spPr>
          <a:xfrm>
            <a:off x="2987824" y="3068960"/>
            <a:ext cx="1017848" cy="1872208"/>
          </a:xfrm>
          <a:prstGeom prst="ben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6 Marcador de texto"/>
          <p:cNvSpPr txBox="1">
            <a:spLocks/>
          </p:cNvSpPr>
          <p:nvPr/>
        </p:nvSpPr>
        <p:spPr>
          <a:xfrm>
            <a:off x="6804248" y="2600907"/>
            <a:ext cx="1800200" cy="1440160"/>
          </a:xfrm>
          <a:prstGeom prst="flowChartPunchedTape">
            <a:avLst/>
          </a:prstGeom>
          <a:solidFill>
            <a:srgbClr val="92D050"/>
          </a:solidFill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algn="ctr">
              <a:buFont typeface="Karla"/>
              <a:buNone/>
            </a:pPr>
            <a:r>
              <a:rPr lang="es-ES" b="1" dirty="0" smtClean="0">
                <a:latin typeface="+mn-lt"/>
              </a:rPr>
              <a:t>Capa única</a:t>
            </a:r>
          </a:p>
        </p:txBody>
      </p:sp>
      <p:sp>
        <p:nvSpPr>
          <p:cNvPr id="12" name="6 Marcador de texto"/>
          <p:cNvSpPr txBox="1">
            <a:spLocks/>
          </p:cNvSpPr>
          <p:nvPr/>
        </p:nvSpPr>
        <p:spPr>
          <a:xfrm>
            <a:off x="6876256" y="4941168"/>
            <a:ext cx="1656184" cy="1512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algn="ctr">
              <a:buFont typeface="Karla"/>
              <a:buNone/>
            </a:pPr>
            <a:r>
              <a:rPr lang="es-ES" dirty="0" smtClean="0">
                <a:latin typeface="+mn-lt"/>
              </a:rPr>
              <a:t>Revisión final y subida </a:t>
            </a:r>
            <a:r>
              <a:rPr lang="es-ES" b="1" dirty="0" smtClean="0">
                <a:latin typeface="+mn-lt"/>
              </a:rPr>
              <a:t>información al BDB </a:t>
            </a:r>
            <a:r>
              <a:rPr lang="es-ES" dirty="0" smtClean="0">
                <a:latin typeface="+mn-lt"/>
              </a:rPr>
              <a:t>y CNTRYES</a:t>
            </a:r>
          </a:p>
        </p:txBody>
      </p:sp>
      <p:sp>
        <p:nvSpPr>
          <p:cNvPr id="13" name="6 Marcador de texto"/>
          <p:cNvSpPr txBox="1">
            <a:spLocks/>
          </p:cNvSpPr>
          <p:nvPr/>
        </p:nvSpPr>
        <p:spPr>
          <a:xfrm>
            <a:off x="4283968" y="2564903"/>
            <a:ext cx="1512168" cy="1512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▸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●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○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■"/>
              <a:defRPr sz="16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algn="ctr">
              <a:buFont typeface="Karla"/>
              <a:buNone/>
            </a:pPr>
            <a:r>
              <a:rPr lang="es-ES" b="1" dirty="0" smtClean="0">
                <a:latin typeface="+mn-lt"/>
              </a:rPr>
              <a:t>Validación, </a:t>
            </a:r>
            <a:r>
              <a:rPr lang="es-ES" dirty="0" smtClean="0">
                <a:latin typeface="+mn-lt"/>
              </a:rPr>
              <a:t>revisión y análisis topológico</a:t>
            </a:r>
          </a:p>
        </p:txBody>
      </p:sp>
      <p:sp>
        <p:nvSpPr>
          <p:cNvPr id="14" name="13 Flecha derecha"/>
          <p:cNvSpPr/>
          <p:nvPr/>
        </p:nvSpPr>
        <p:spPr>
          <a:xfrm>
            <a:off x="5940152" y="3140968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derecha"/>
          <p:cNvSpPr/>
          <p:nvPr/>
        </p:nvSpPr>
        <p:spPr>
          <a:xfrm rot="5400000">
            <a:off x="7308304" y="4293095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160662"/>
              </p:ext>
            </p:extLst>
          </p:nvPr>
        </p:nvGraphicFramePr>
        <p:xfrm>
          <a:off x="-1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{18BDC4EE-D807-472C-9F7F-092579FE28FD}</a:tableStyleId>
              </a:tblPr>
              <a:tblGrid>
                <a:gridCol w="1115617"/>
                <a:gridCol w="1379800"/>
                <a:gridCol w="1788552"/>
                <a:gridCol w="2140156"/>
                <a:gridCol w="2719875"/>
              </a:tblGrid>
              <a:tr h="776458">
                <a:tc>
                  <a:txBody>
                    <a:bodyPr/>
                    <a:lstStyle/>
                    <a:p>
                      <a:r>
                        <a:rPr lang="es-ES" dirty="0" smtClean="0"/>
                        <a:t>1. Cartografía de</a:t>
                      </a:r>
                      <a:r>
                        <a:rPr lang="es-ES" baseline="0" dirty="0" smtClean="0"/>
                        <a:t> base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2.</a:t>
                      </a:r>
                      <a:r>
                        <a:rPr lang="es-ES" baseline="0" dirty="0" smtClean="0"/>
                        <a:t> Teselado y dotación de contenido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3.</a:t>
                      </a:r>
                      <a:r>
                        <a:rPr lang="es-ES" baseline="0" dirty="0" smtClean="0"/>
                        <a:t> Trabajo de campo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4.</a:t>
                      </a:r>
                      <a:r>
                        <a:rPr lang="es-ES" baseline="0" dirty="0" smtClean="0"/>
                        <a:t> Validación 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5.</a:t>
                      </a:r>
                      <a:r>
                        <a:rPr lang="es-ES" baseline="0" dirty="0" smtClean="0"/>
                        <a:t> Información oficial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  <a:alpha val="82000"/>
                      </a:schemeClr>
                    </a:solidFill>
                  </a:tcPr>
                </a:tc>
              </a:tr>
              <a:tr h="608154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28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42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virarg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1_rioj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a">
  <a:themeElements>
    <a:clrScheme name="Personalizado 4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01563F"/>
      </a:accent1>
      <a:accent2>
        <a:srgbClr val="FFE600"/>
      </a:accent2>
      <a:accent3>
        <a:srgbClr val="FD360F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Tema1_rioja</Template>
  <TotalTime>2744</TotalTime>
  <Words>1426</Words>
  <Application>Microsoft Office PowerPoint</Application>
  <PresentationFormat>Presentación en pantalla (4:3)</PresentationFormat>
  <Paragraphs>366</Paragraphs>
  <Slides>22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Arial</vt:lpstr>
      <vt:lpstr>Karla</vt:lpstr>
      <vt:lpstr>Calibri</vt:lpstr>
      <vt:lpstr>Tahoma</vt:lpstr>
      <vt:lpstr>Montserrat</vt:lpstr>
      <vt:lpstr>Times New Roman</vt:lpstr>
      <vt:lpstr>Wingdings 3</vt:lpstr>
      <vt:lpstr>Trebuchet MS</vt:lpstr>
      <vt:lpstr>Arvirargus template</vt:lpstr>
      <vt:lpstr>Tema1_rioja</vt:lpstr>
      <vt:lpstr>Faceta</vt:lpstr>
      <vt:lpstr>REVISIÓN DE LA CARTOGRAFÍA DE LOS HÁBITATS NATURALES DE INTERÉS COMUNITARIO EN LA RIOJA</vt:lpstr>
      <vt:lpstr>1. Introducción</vt:lpstr>
      <vt:lpstr>Introducción</vt:lpstr>
      <vt:lpstr>Información de partida. Hábitats</vt:lpstr>
      <vt:lpstr>Información de partida</vt:lpstr>
      <vt:lpstr>Planteamiento del proyecto</vt:lpstr>
      <vt:lpstr>Presentación de PowerPoint</vt:lpstr>
      <vt:lpstr>2. Metodología</vt:lpstr>
      <vt:lpstr>Presentación de PowerPoint</vt:lpstr>
      <vt:lpstr>Presentación de PowerPoint</vt:lpstr>
      <vt:lpstr>2.1. Masas arboladas</vt:lpstr>
      <vt:lpstr>2.1. Masas arboladas</vt:lpstr>
      <vt:lpstr>2.1. Masas arboladas</vt:lpstr>
      <vt:lpstr>Presentación de PowerPoint</vt:lpstr>
      <vt:lpstr>Presentación de PowerPoint</vt:lpstr>
      <vt:lpstr>Presentación de PowerPoint</vt:lpstr>
      <vt:lpstr>Presentación de PowerPoint</vt:lpstr>
      <vt:lpstr>Análisis de la metodología utilizada</vt:lpstr>
      <vt:lpstr>3. Resultados</vt:lpstr>
      <vt:lpstr>Presentación de PowerPoint</vt:lpstr>
      <vt:lpstr>Presentación de PowerPoint</vt:lpstr>
      <vt:lpstr>¡Gracias!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Pres_HIC_Rioja</dc:title>
  <cp:lastModifiedBy>AALONSOL</cp:lastModifiedBy>
  <cp:revision>241</cp:revision>
  <cp:lastPrinted>2017-10-06T12:17:34Z</cp:lastPrinted>
  <dcterms:modified xsi:type="dcterms:W3CDTF">2017-10-18T10:22:55Z</dcterms:modified>
</cp:coreProperties>
</file>