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57" r:id="rId4"/>
    <p:sldId id="258" r:id="rId5"/>
    <p:sldId id="259" r:id="rId6"/>
    <p:sldId id="260" r:id="rId7"/>
    <p:sldId id="261" r:id="rId8"/>
    <p:sldId id="262" r:id="rId9"/>
    <p:sldId id="263" r:id="rId10"/>
    <p:sldId id="264" r:id="rId11"/>
    <p:sldId id="265" r:id="rId12"/>
    <p:sldId id="267" r:id="rId13"/>
    <p:sldId id="268" r:id="rId14"/>
    <p:sldId id="269" r:id="rId15"/>
    <p:sldId id="283" r:id="rId16"/>
    <p:sldId id="270" r:id="rId17"/>
    <p:sldId id="271" r:id="rId18"/>
    <p:sldId id="273" r:id="rId19"/>
    <p:sldId id="274" r:id="rId20"/>
    <p:sldId id="284" r:id="rId21"/>
    <p:sldId id="275" r:id="rId22"/>
    <p:sldId id="276" r:id="rId23"/>
    <p:sldId id="277" r:id="rId24"/>
    <p:sldId id="278" r:id="rId25"/>
    <p:sldId id="279" r:id="rId26"/>
    <p:sldId id="281" r:id="rId27"/>
    <p:sldId id="282" r:id="rId28"/>
    <p:sldId id="280" r:id="rId2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AEFF7"/>
    <a:srgbClr val="F5F5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77" autoAdjust="0"/>
    <p:restoredTop sz="94660"/>
  </p:normalViewPr>
  <p:slideViewPr>
    <p:cSldViewPr snapToGrid="0">
      <p:cViewPr varScale="1">
        <p:scale>
          <a:sx n="80" d="100"/>
          <a:sy n="80" d="100"/>
        </p:scale>
        <p:origin x="153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7270147E-6C99-4897-8ED5-19DF31FEF10D}" type="datetimeFigureOut">
              <a:rPr lang="es-ES" smtClean="0"/>
              <a:t>08/11/2023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B29B022-0D97-4130-8B80-359C89FAB554}" type="slidenum">
              <a:rPr lang="es-ES" smtClean="0"/>
              <a:t>‹Nº›</a:t>
            </a:fld>
            <a:endParaRPr lang="es-ES"/>
          </a:p>
        </p:txBody>
      </p:sp>
    </p:spTree>
    <p:extLst>
      <p:ext uri="{BB962C8B-B14F-4D97-AF65-F5344CB8AC3E}">
        <p14:creationId xmlns:p14="http://schemas.microsoft.com/office/powerpoint/2010/main" val="650585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7270147E-6C99-4897-8ED5-19DF31FEF10D}" type="datetimeFigureOut">
              <a:rPr lang="es-ES" smtClean="0"/>
              <a:t>08/11/2023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B29B022-0D97-4130-8B80-359C89FAB554}" type="slidenum">
              <a:rPr lang="es-ES" smtClean="0"/>
              <a:t>‹Nº›</a:t>
            </a:fld>
            <a:endParaRPr lang="es-ES"/>
          </a:p>
        </p:txBody>
      </p:sp>
    </p:spTree>
    <p:extLst>
      <p:ext uri="{BB962C8B-B14F-4D97-AF65-F5344CB8AC3E}">
        <p14:creationId xmlns:p14="http://schemas.microsoft.com/office/powerpoint/2010/main" val="599625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7270147E-6C99-4897-8ED5-19DF31FEF10D}" type="datetimeFigureOut">
              <a:rPr lang="es-ES" smtClean="0"/>
              <a:t>08/11/2023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B29B022-0D97-4130-8B80-359C89FAB554}" type="slidenum">
              <a:rPr lang="es-ES" smtClean="0"/>
              <a:t>‹Nº›</a:t>
            </a:fld>
            <a:endParaRPr lang="es-ES"/>
          </a:p>
        </p:txBody>
      </p:sp>
    </p:spTree>
    <p:extLst>
      <p:ext uri="{BB962C8B-B14F-4D97-AF65-F5344CB8AC3E}">
        <p14:creationId xmlns:p14="http://schemas.microsoft.com/office/powerpoint/2010/main" val="3209811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7270147E-6C99-4897-8ED5-19DF31FEF10D}" type="datetimeFigureOut">
              <a:rPr lang="es-ES" smtClean="0"/>
              <a:t>08/11/2023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B29B022-0D97-4130-8B80-359C89FAB554}" type="slidenum">
              <a:rPr lang="es-ES" smtClean="0"/>
              <a:t>‹Nº›</a:t>
            </a:fld>
            <a:endParaRPr lang="es-ES"/>
          </a:p>
        </p:txBody>
      </p:sp>
    </p:spTree>
    <p:extLst>
      <p:ext uri="{BB962C8B-B14F-4D97-AF65-F5344CB8AC3E}">
        <p14:creationId xmlns:p14="http://schemas.microsoft.com/office/powerpoint/2010/main" val="249062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7270147E-6C99-4897-8ED5-19DF31FEF10D}" type="datetimeFigureOut">
              <a:rPr lang="es-ES" smtClean="0"/>
              <a:t>08/11/2023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B29B022-0D97-4130-8B80-359C89FAB554}" type="slidenum">
              <a:rPr lang="es-ES" smtClean="0"/>
              <a:t>‹Nº›</a:t>
            </a:fld>
            <a:endParaRPr lang="es-ES"/>
          </a:p>
        </p:txBody>
      </p:sp>
    </p:spTree>
    <p:extLst>
      <p:ext uri="{BB962C8B-B14F-4D97-AF65-F5344CB8AC3E}">
        <p14:creationId xmlns:p14="http://schemas.microsoft.com/office/powerpoint/2010/main" val="2209939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7270147E-6C99-4897-8ED5-19DF31FEF10D}" type="datetimeFigureOut">
              <a:rPr lang="es-ES" smtClean="0"/>
              <a:t>08/11/2023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B29B022-0D97-4130-8B80-359C89FAB554}" type="slidenum">
              <a:rPr lang="es-ES" smtClean="0"/>
              <a:t>‹Nº›</a:t>
            </a:fld>
            <a:endParaRPr lang="es-ES"/>
          </a:p>
        </p:txBody>
      </p:sp>
    </p:spTree>
    <p:extLst>
      <p:ext uri="{BB962C8B-B14F-4D97-AF65-F5344CB8AC3E}">
        <p14:creationId xmlns:p14="http://schemas.microsoft.com/office/powerpoint/2010/main" val="659235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7270147E-6C99-4897-8ED5-19DF31FEF10D}" type="datetimeFigureOut">
              <a:rPr lang="es-ES" smtClean="0"/>
              <a:t>08/11/2023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8B29B022-0D97-4130-8B80-359C89FAB554}" type="slidenum">
              <a:rPr lang="es-ES" smtClean="0"/>
              <a:t>‹Nº›</a:t>
            </a:fld>
            <a:endParaRPr lang="es-ES"/>
          </a:p>
        </p:txBody>
      </p:sp>
    </p:spTree>
    <p:extLst>
      <p:ext uri="{BB962C8B-B14F-4D97-AF65-F5344CB8AC3E}">
        <p14:creationId xmlns:p14="http://schemas.microsoft.com/office/powerpoint/2010/main" val="233341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7270147E-6C99-4897-8ED5-19DF31FEF10D}" type="datetimeFigureOut">
              <a:rPr lang="es-ES" smtClean="0"/>
              <a:t>08/11/2023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B29B022-0D97-4130-8B80-359C89FAB554}" type="slidenum">
              <a:rPr lang="es-ES" smtClean="0"/>
              <a:t>‹Nº›</a:t>
            </a:fld>
            <a:endParaRPr lang="es-ES"/>
          </a:p>
        </p:txBody>
      </p:sp>
    </p:spTree>
    <p:extLst>
      <p:ext uri="{BB962C8B-B14F-4D97-AF65-F5344CB8AC3E}">
        <p14:creationId xmlns:p14="http://schemas.microsoft.com/office/powerpoint/2010/main" val="1704850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270147E-6C99-4897-8ED5-19DF31FEF10D}" type="datetimeFigureOut">
              <a:rPr lang="es-ES" smtClean="0"/>
              <a:t>08/11/2023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8B29B022-0D97-4130-8B80-359C89FAB554}" type="slidenum">
              <a:rPr lang="es-ES" smtClean="0"/>
              <a:t>‹Nº›</a:t>
            </a:fld>
            <a:endParaRPr lang="es-ES"/>
          </a:p>
        </p:txBody>
      </p:sp>
    </p:spTree>
    <p:extLst>
      <p:ext uri="{BB962C8B-B14F-4D97-AF65-F5344CB8AC3E}">
        <p14:creationId xmlns:p14="http://schemas.microsoft.com/office/powerpoint/2010/main" val="1881026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7270147E-6C99-4897-8ED5-19DF31FEF10D}" type="datetimeFigureOut">
              <a:rPr lang="es-ES" smtClean="0"/>
              <a:t>08/11/2023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B29B022-0D97-4130-8B80-359C89FAB554}" type="slidenum">
              <a:rPr lang="es-ES" smtClean="0"/>
              <a:t>‹Nº›</a:t>
            </a:fld>
            <a:endParaRPr lang="es-ES"/>
          </a:p>
        </p:txBody>
      </p:sp>
    </p:spTree>
    <p:extLst>
      <p:ext uri="{BB962C8B-B14F-4D97-AF65-F5344CB8AC3E}">
        <p14:creationId xmlns:p14="http://schemas.microsoft.com/office/powerpoint/2010/main" val="3177191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7270147E-6C99-4897-8ED5-19DF31FEF10D}" type="datetimeFigureOut">
              <a:rPr lang="es-ES" smtClean="0"/>
              <a:t>08/11/2023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B29B022-0D97-4130-8B80-359C89FAB554}" type="slidenum">
              <a:rPr lang="es-ES" smtClean="0"/>
              <a:t>‹Nº›</a:t>
            </a:fld>
            <a:endParaRPr lang="es-ES"/>
          </a:p>
        </p:txBody>
      </p:sp>
    </p:spTree>
    <p:extLst>
      <p:ext uri="{BB962C8B-B14F-4D97-AF65-F5344CB8AC3E}">
        <p14:creationId xmlns:p14="http://schemas.microsoft.com/office/powerpoint/2010/main" val="1317127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70147E-6C99-4897-8ED5-19DF31FEF10D}" type="datetimeFigureOut">
              <a:rPr lang="es-ES" smtClean="0"/>
              <a:t>08/11/2023</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29B022-0D97-4130-8B80-359C89FAB554}" type="slidenum">
              <a:rPr lang="es-ES" smtClean="0"/>
              <a:t>‹Nº›</a:t>
            </a:fld>
            <a:endParaRPr lang="es-ES"/>
          </a:p>
        </p:txBody>
      </p:sp>
    </p:spTree>
    <p:extLst>
      <p:ext uri="{BB962C8B-B14F-4D97-AF65-F5344CB8AC3E}">
        <p14:creationId xmlns:p14="http://schemas.microsoft.com/office/powerpoint/2010/main" val="3841450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www.boe.es/diario_boe/txt.php?id=BOE-A-2023-17775" TargetMode="External"/><Relationship Id="rId5" Type="http://schemas.openxmlformats.org/officeDocument/2006/relationships/hyperlink" Target="https://www.boe.es/diario_boe/txt.php?id=BOE-A-2023-17774"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11.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jpeg"/><Relationship Id="rId7"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image" Target="../media/image47.png"/><Relationship Id="rId5" Type="http://schemas.openxmlformats.org/officeDocument/2006/relationships/image" Target="../media/image11.png"/><Relationship Id="rId10" Type="http://schemas.openxmlformats.org/officeDocument/2006/relationships/image" Target="../media/image35.png"/><Relationship Id="rId4" Type="http://schemas.openxmlformats.org/officeDocument/2006/relationships/image" Target="../media/image4.pn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jpeg"/><Relationship Id="rId7" Type="http://schemas.openxmlformats.org/officeDocument/2006/relationships/image" Target="../media/image4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11.png"/><Relationship Id="rId10" Type="http://schemas.openxmlformats.org/officeDocument/2006/relationships/image" Target="../media/image52.png"/><Relationship Id="rId4" Type="http://schemas.openxmlformats.org/officeDocument/2006/relationships/image" Target="../media/image4.png"/><Relationship Id="rId9" Type="http://schemas.openxmlformats.org/officeDocument/2006/relationships/image" Target="../media/image51.png"/></Relationships>
</file>

<file path=ppt/slides/_rels/slide1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2.jpeg"/><Relationship Id="rId7" Type="http://schemas.openxmlformats.org/officeDocument/2006/relationships/image" Target="../media/image5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56.png"/></Relationships>
</file>

<file path=ppt/slides/_rels/slide1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2.jpeg"/><Relationship Id="rId7" Type="http://schemas.openxmlformats.org/officeDocument/2006/relationships/image" Target="../media/image58.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7.png"/><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media/image61.png"/><Relationship Id="rId4" Type="http://schemas.openxmlformats.org/officeDocument/2006/relationships/image" Target="../media/image4.png"/><Relationship Id="rId9" Type="http://schemas.openxmlformats.org/officeDocument/2006/relationships/image" Target="../media/image60.png"/></Relationships>
</file>

<file path=ppt/slides/_rels/slide15.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2.jpe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11.png"/><Relationship Id="rId10" Type="http://schemas.openxmlformats.org/officeDocument/2006/relationships/image" Target="../media/image66.png"/><Relationship Id="rId4" Type="http://schemas.openxmlformats.org/officeDocument/2006/relationships/image" Target="../media/image4.png"/><Relationship Id="rId9" Type="http://schemas.openxmlformats.org/officeDocument/2006/relationships/image" Target="../media/image65.png"/></Relationships>
</file>

<file path=ppt/slides/_rels/slide16.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2.jpe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2.png"/><Relationship Id="rId11" Type="http://schemas.openxmlformats.org/officeDocument/2006/relationships/image" Target="../media/image71.png"/><Relationship Id="rId5" Type="http://schemas.openxmlformats.org/officeDocument/2006/relationships/image" Target="../media/image11.png"/><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image" Target="../media/image4.png"/><Relationship Id="rId9" Type="http://schemas.openxmlformats.org/officeDocument/2006/relationships/image" Target="../media/image69.png"/><Relationship Id="rId14" Type="http://schemas.openxmlformats.org/officeDocument/2006/relationships/image" Target="../media/image74.png"/></Relationships>
</file>

<file path=ppt/slides/_rels/slide17.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2.jpeg"/><Relationship Id="rId7" Type="http://schemas.openxmlformats.org/officeDocument/2006/relationships/image" Target="../media/image77.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11.png"/><Relationship Id="rId10" Type="http://schemas.openxmlformats.org/officeDocument/2006/relationships/image" Target="../media/image80.png"/><Relationship Id="rId4" Type="http://schemas.openxmlformats.org/officeDocument/2006/relationships/image" Target="../media/image4.png"/><Relationship Id="rId9" Type="http://schemas.openxmlformats.org/officeDocument/2006/relationships/image" Target="../media/image79.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2.png"/><Relationship Id="rId5" Type="http://schemas.openxmlformats.org/officeDocument/2006/relationships/image" Target="../media/image11.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4.png"/><Relationship Id="rId5" Type="http://schemas.openxmlformats.org/officeDocument/2006/relationships/hyperlink" Target="https://sede.miteco.gob.es/portal/site/seMITECO" TargetMode="External"/><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4.png"/><Relationship Id="rId5" Type="http://schemas.openxmlformats.org/officeDocument/2006/relationships/image" Target="../media/image11.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2.jpeg"/><Relationship Id="rId7" Type="http://schemas.openxmlformats.org/officeDocument/2006/relationships/image" Target="../media/image8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test-sede.miteco.gob.es/portal/descargarFicheroWebService?doc_id=VuDhHrwuRqQ7c6IyGTcvE8UM2ePpohsWhrTB4PSxZ0I%3D&amp;nombre_documento=roXYaYpRpXEwRozsfaNHbbK4SoyR1t0W&amp;id_repositorio=oo8CRwC3RPADPJ2Ennqe6Q%3D%3D&amp;ministerio=https%3A%2F%2Ftest-sede.miteco.gob.es%2Fportal%2Fsite%2FseMITECO" TargetMode="External"/><Relationship Id="rId5" Type="http://schemas.openxmlformats.org/officeDocument/2006/relationships/image" Target="../media/image11.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6.png"/><Relationship Id="rId5" Type="http://schemas.openxmlformats.org/officeDocument/2006/relationships/image" Target="../media/image11.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mailto:Bzn-PERTE-ciclo-agua@miteco.es" TargetMode="External"/><Relationship Id="rId5" Type="http://schemas.openxmlformats.org/officeDocument/2006/relationships/image" Target="../media/image1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jpe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jpe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1.png"/><Relationship Id="rId10"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jpeg"/><Relationship Id="rId7"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1.png"/><Relationship Id="rId10" Type="http://schemas.openxmlformats.org/officeDocument/2006/relationships/image" Target="../media/image26.png"/><Relationship Id="rId4" Type="http://schemas.openxmlformats.org/officeDocument/2006/relationships/image" Target="../media/image4.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jpe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11.png"/><Relationship Id="rId10"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jpeg"/><Relationship Id="rId7"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1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jpeg"/><Relationship Id="rId7"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11.png"/><Relationship Id="rId10" Type="http://schemas.openxmlformats.org/officeDocument/2006/relationships/image" Target="../media/image35.png"/><Relationship Id="rId4" Type="http://schemas.openxmlformats.org/officeDocument/2006/relationships/image" Target="../media/image4.png"/><Relationship Id="rId9"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578498" y="241286"/>
            <a:ext cx="11000792" cy="670305"/>
            <a:chOff x="578498" y="241286"/>
            <a:chExt cx="11000792" cy="670305"/>
          </a:xfrm>
        </p:grpSpPr>
        <p:sp>
          <p:nvSpPr>
            <p:cNvPr id="5" name="3 Título"/>
            <p:cNvSpPr txBox="1">
              <a:spLocks/>
            </p:cNvSpPr>
            <p:nvPr/>
          </p:nvSpPr>
          <p:spPr>
            <a:xfrm>
              <a:off x="578498" y="241286"/>
              <a:ext cx="900870" cy="670102"/>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1</a:t>
              </a:r>
            </a:p>
          </p:txBody>
        </p:sp>
        <p:sp>
          <p:nvSpPr>
            <p:cNvPr id="6" name="4 Marcador de texto"/>
            <p:cNvSpPr txBox="1">
              <a:spLocks/>
            </p:cNvSpPr>
            <p:nvPr/>
          </p:nvSpPr>
          <p:spPr>
            <a:xfrm>
              <a:off x="1479368" y="241490"/>
              <a:ext cx="10099922" cy="670101"/>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t>GUÍA DEL PROCEDIMIENTO DE SOLICITUD DE AYUDAS EN SEDE ELECTRÓNICA - MITECO</a:t>
              </a:r>
              <a:endParaRPr lang="es-ES" sz="1800" b="1" i="1" dirty="0">
                <a:solidFill>
                  <a:prstClr val="black"/>
                </a:solidFill>
                <a:latin typeface="Calibri" panose="020F0502020204030204"/>
              </a:endParaRPr>
            </a:p>
          </p:txBody>
        </p:sp>
      </p:grpSp>
      <p:pic>
        <p:nvPicPr>
          <p:cNvPr id="7" name="image1.jpeg" descr="Imagen que contiene Escala de tiempo&#10;&#10;Descripción generada automáticamente"/>
          <p:cNvPicPr/>
          <p:nvPr/>
        </p:nvPicPr>
        <p:blipFill>
          <a:blip r:embed="rId2" cstate="print"/>
          <a:stretch>
            <a:fillRect/>
          </a:stretch>
        </p:blipFill>
        <p:spPr>
          <a:xfrm>
            <a:off x="7091442" y="6162015"/>
            <a:ext cx="2462530" cy="569595"/>
          </a:xfrm>
          <a:prstGeom prst="rect">
            <a:avLst/>
          </a:prstGeom>
        </p:spPr>
      </p:pic>
      <p:pic>
        <p:nvPicPr>
          <p:cNvPr id="8" name="image2.jpeg" descr="Interfaz de usuario gráfica, Aplicación&#10;&#10;Descripción generada automáticamente"/>
          <p:cNvPicPr/>
          <p:nvPr/>
        </p:nvPicPr>
        <p:blipFill>
          <a:blip r:embed="rId3" cstate="print"/>
          <a:stretch>
            <a:fillRect/>
          </a:stretch>
        </p:blipFill>
        <p:spPr>
          <a:xfrm>
            <a:off x="9703914" y="6181700"/>
            <a:ext cx="1760220" cy="549910"/>
          </a:xfrm>
          <a:prstGeom prst="rect">
            <a:avLst/>
          </a:prstGeom>
        </p:spPr>
      </p:pic>
      <p:pic>
        <p:nvPicPr>
          <p:cNvPr id="16" name="Imagen 15"/>
          <p:cNvPicPr/>
          <p:nvPr/>
        </p:nvPicPr>
        <p:blipFill>
          <a:blip r:embed="rId4" cstate="print">
            <a:extLst>
              <a:ext uri="{28A0092B-C50C-407E-A947-70E740481C1C}">
                <a14:useLocalDpi xmlns:a14="http://schemas.microsoft.com/office/drawing/2010/main" val="0"/>
              </a:ext>
            </a:extLst>
          </a:blip>
          <a:stretch>
            <a:fillRect/>
          </a:stretch>
        </p:blipFill>
        <p:spPr>
          <a:xfrm>
            <a:off x="5091358" y="6090349"/>
            <a:ext cx="1850142" cy="712925"/>
          </a:xfrm>
          <a:prstGeom prst="rect">
            <a:avLst/>
          </a:prstGeom>
        </p:spPr>
      </p:pic>
      <p:graphicFrame>
        <p:nvGraphicFramePr>
          <p:cNvPr id="19" name="Tabla 18"/>
          <p:cNvGraphicFramePr>
            <a:graphicFrameLocks noGrp="1"/>
          </p:cNvGraphicFramePr>
          <p:nvPr>
            <p:extLst>
              <p:ext uri="{D42A27DB-BD31-4B8C-83A1-F6EECF244321}">
                <p14:modId xmlns:p14="http://schemas.microsoft.com/office/powerpoint/2010/main" val="2055645258"/>
              </p:ext>
            </p:extLst>
          </p:nvPr>
        </p:nvGraphicFramePr>
        <p:xfrm>
          <a:off x="578498" y="1031961"/>
          <a:ext cx="11000794" cy="2281840"/>
        </p:xfrm>
        <a:graphic>
          <a:graphicData uri="http://schemas.openxmlformats.org/drawingml/2006/table">
            <a:tbl>
              <a:tblPr/>
              <a:tblGrid>
                <a:gridCol w="11000794">
                  <a:extLst>
                    <a:ext uri="{9D8B030D-6E8A-4147-A177-3AD203B41FA5}">
                      <a16:colId xmlns:a16="http://schemas.microsoft.com/office/drawing/2014/main" val="679114185"/>
                    </a:ext>
                  </a:extLst>
                </a:gridCol>
              </a:tblGrid>
              <a:tr h="199915">
                <a:tc>
                  <a:txBody>
                    <a:bodyPr/>
                    <a:lstStyle/>
                    <a:p>
                      <a:pPr algn="ctr" fontAlgn="t"/>
                      <a:r>
                        <a:rPr lang="es-ES" sz="1400" b="1" i="0" u="none" strike="noStrike" baseline="0" dirty="0">
                          <a:solidFill>
                            <a:srgbClr val="FFFFFF"/>
                          </a:solidFill>
                          <a:effectLst/>
                          <a:latin typeface="Calibri" panose="020F0502020204030204" pitchFamily="34" charset="0"/>
                        </a:rPr>
                        <a:t>ESQUEMA GENERAL DEL PROCEDIMIENTO</a:t>
                      </a:r>
                      <a:endParaRPr lang="es-ES" sz="1400" b="1" i="0" u="none" strike="noStrike" dirty="0">
                        <a:solidFill>
                          <a:srgbClr val="FFFFFF"/>
                        </a:solidFill>
                        <a:effectLst/>
                        <a:latin typeface="Calibri" panose="020F0502020204030204" pitchFamily="34" charset="0"/>
                      </a:endParaRPr>
                    </a:p>
                  </a:txBody>
                  <a:tcPr marL="9525" marR="9525" marT="9525" marB="0" anchor="ctr">
                    <a:lnL>
                      <a:noFill/>
                    </a:lnL>
                    <a:lnR>
                      <a:noFill/>
                    </a:lnR>
                    <a:lnT>
                      <a:noFill/>
                    </a:lnT>
                    <a:lnB>
                      <a:noFill/>
                    </a:lnB>
                    <a:solidFill>
                      <a:srgbClr val="8EA9DB"/>
                    </a:solidFill>
                  </a:tcPr>
                </a:tc>
                <a:extLst>
                  <a:ext uri="{0D108BD9-81ED-4DB2-BD59-A6C34878D82A}">
                    <a16:rowId xmlns:a16="http://schemas.microsoft.com/office/drawing/2014/main" val="497655734"/>
                  </a:ext>
                </a:extLst>
              </a:tr>
              <a:tr h="205895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ES" sz="1800" b="0" i="0" u="sng" strike="noStrike" kern="1200" dirty="0">
                          <a:solidFill>
                            <a:schemeClr val="tx1"/>
                          </a:solidFill>
                          <a:effectLst/>
                          <a:latin typeface="+mn-lt"/>
                          <a:ea typeface="+mn-ea"/>
                          <a:cs typeface="+mn-cs"/>
                        </a:rPr>
                        <a:t>Información</a:t>
                      </a:r>
                      <a:r>
                        <a:rPr lang="es-ES" sz="1800" b="0" i="0" u="sng" strike="noStrike" kern="1200" baseline="0" dirty="0">
                          <a:solidFill>
                            <a:schemeClr val="tx1"/>
                          </a:solidFill>
                          <a:effectLst/>
                          <a:latin typeface="+mn-lt"/>
                          <a:ea typeface="+mn-ea"/>
                          <a:cs typeface="+mn-cs"/>
                        </a:rPr>
                        <a:t> de apoyo:</a:t>
                      </a:r>
                    </a:p>
                    <a:p>
                      <a:pPr marL="0" marR="0" lvl="0" indent="0" algn="l" defTabSz="914400" rtl="0" eaLnBrk="1" fontAlgn="b" latinLnBrk="0" hangingPunct="1">
                        <a:lnSpc>
                          <a:spcPct val="100000"/>
                        </a:lnSpc>
                        <a:spcBef>
                          <a:spcPts val="0"/>
                        </a:spcBef>
                        <a:spcAft>
                          <a:spcPts val="0"/>
                        </a:spcAft>
                        <a:buClrTx/>
                        <a:buSzTx/>
                        <a:buFontTx/>
                        <a:buNone/>
                        <a:tabLst/>
                        <a:defRPr/>
                      </a:pPr>
                      <a:endParaRPr lang="es-ES" sz="1100" b="1" u="sng" kern="1200" dirty="0">
                        <a:solidFill>
                          <a:schemeClr val="accent5">
                            <a:lumMod val="75000"/>
                          </a:schemeClr>
                        </a:solidFill>
                        <a:latin typeface="+mn-lt"/>
                        <a:ea typeface="Open Sans" panose="020B0606030504020204" pitchFamily="34" charset="0"/>
                        <a:cs typeface="Open Sans" panose="020B060603050402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s-ES" sz="1100" b="1" dirty="0">
                          <a:solidFill>
                            <a:schemeClr val="accent5">
                              <a:lumMod val="75000"/>
                            </a:schemeClr>
                          </a:solidFill>
                          <a:latin typeface="+mn-lt"/>
                          <a:ea typeface="Open Sans" panose="020B0606030504020204" pitchFamily="34" charset="0"/>
                          <a:cs typeface="Open Sans" panose="020B0606030504020204" pitchFamily="34" charset="0"/>
                          <a:hlinkClick r:id="rId5"/>
                        </a:rPr>
                        <a:t>Orden TED/918/2023, de 21 de julio, por la que se aprueban las bases reguladoras de la concesión de ayudas por concurrencia competitiva para la elaboración de proyectos de digitalización de comunidades de usuarios de agua para regadío en el marco del Plan de Recuperación, Transformación y Resiliencia (PERTE digitalización del ciclo del agua), y se aprueba la convocatoria del año 2023</a:t>
                      </a:r>
                      <a:endParaRPr lang="es-ES" sz="1100" b="1" dirty="0">
                        <a:solidFill>
                          <a:schemeClr val="accent5">
                            <a:lumMod val="75000"/>
                          </a:schemeClr>
                        </a:solidFill>
                        <a:latin typeface="+mn-lt"/>
                        <a:ea typeface="Open Sans" panose="020B0606030504020204" pitchFamily="34" charset="0"/>
                        <a:cs typeface="Open Sans" panose="020B060603050402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es-ES" sz="1100" b="1" dirty="0">
                        <a:solidFill>
                          <a:schemeClr val="accent5">
                            <a:lumMod val="75000"/>
                          </a:schemeClr>
                        </a:solidFill>
                        <a:latin typeface="+mn-lt"/>
                        <a:ea typeface="Open Sans" panose="020B0606030504020204" pitchFamily="34" charset="0"/>
                        <a:cs typeface="Open Sans" panose="020B060603050402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s-ES" sz="1100" b="1" dirty="0">
                          <a:solidFill>
                            <a:schemeClr val="accent1">
                              <a:lumMod val="75000"/>
                            </a:schemeClr>
                          </a:solidFill>
                          <a:latin typeface="+mn-lt"/>
                          <a:ea typeface="Open Sans" panose="020B0606030504020204" pitchFamily="34" charset="0"/>
                          <a:cs typeface="Open Sans" panose="020B0606030504020204" pitchFamily="34" charset="0"/>
                          <a:hlinkClick r:id="rId6"/>
                        </a:rPr>
                        <a:t>Orden TED/919/2023, de 21 de julio, por la que se modifican las bases reguladoras de la Orden TED/934/2022, de 23 de septiembre, por la que se aprueban las bases reguladoras de la concesión de ayudas por concurrencia competitiva para la elaboración de proyectos de mejora de la eficiencia del ciclo urbano del agua y la primera convocatoria de subvenciones (2022) en concurrencia competitiva de proyectos de mejora de la eficiencia del ciclo urbano del agua (PERTE digitalización del ciclo del agua), en el marco del Plan de Recuperación, Transformación y Resiliencia; y se aprueba la segunda convocatoria de subvenciones (2023)</a:t>
                      </a:r>
                      <a:endParaRPr lang="es-ES" sz="1100" b="1" u="sng" kern="1200" dirty="0">
                        <a:solidFill>
                          <a:schemeClr val="accent5">
                            <a:lumMod val="75000"/>
                          </a:schemeClr>
                        </a:solidFill>
                        <a:latin typeface="+mn-lt"/>
                        <a:ea typeface="Open Sans" panose="020B0606030504020204" pitchFamily="34" charset="0"/>
                        <a:cs typeface="Open Sans" panose="020B060603050402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es-ES" sz="1100" b="1" i="0" u="none" strike="noStrike" dirty="0">
                        <a:solidFill>
                          <a:schemeClr val="accent5"/>
                        </a:solidFill>
                        <a:effectLst/>
                        <a:latin typeface="Calibri" panose="020F0502020204030204" pitchFamily="34" charset="0"/>
                      </a:endParaRPr>
                    </a:p>
                  </a:txBody>
                  <a:tcPr marL="9525" marR="9525" marT="9525" marB="0" anchor="ctr">
                    <a:lnL>
                      <a:noFill/>
                    </a:lnL>
                    <a:lnR>
                      <a:noFill/>
                    </a:lnR>
                    <a:lnT>
                      <a:noFill/>
                    </a:lnT>
                    <a:lnB>
                      <a:noFill/>
                    </a:lnB>
                    <a:solidFill>
                      <a:srgbClr val="FFF2CC"/>
                    </a:solidFill>
                  </a:tcPr>
                </a:tc>
                <a:extLst>
                  <a:ext uri="{0D108BD9-81ED-4DB2-BD59-A6C34878D82A}">
                    <a16:rowId xmlns:a16="http://schemas.microsoft.com/office/drawing/2014/main" val="2616617902"/>
                  </a:ext>
                </a:extLst>
              </a:tr>
            </a:tbl>
          </a:graphicData>
        </a:graphic>
      </p:graphicFrame>
      <p:pic>
        <p:nvPicPr>
          <p:cNvPr id="41" name="Imagen 40"/>
          <p:cNvPicPr>
            <a:picLocks noChangeAspect="1"/>
          </p:cNvPicPr>
          <p:nvPr/>
        </p:nvPicPr>
        <p:blipFill>
          <a:blip r:embed="rId7"/>
          <a:stretch>
            <a:fillRect/>
          </a:stretch>
        </p:blipFill>
        <p:spPr>
          <a:xfrm>
            <a:off x="1209805" y="6313760"/>
            <a:ext cx="3105583" cy="285790"/>
          </a:xfrm>
          <a:prstGeom prst="rect">
            <a:avLst/>
          </a:prstGeom>
        </p:spPr>
      </p:pic>
      <p:pic>
        <p:nvPicPr>
          <p:cNvPr id="2" name="Imagen 1"/>
          <p:cNvPicPr>
            <a:picLocks noChangeAspect="1"/>
          </p:cNvPicPr>
          <p:nvPr/>
        </p:nvPicPr>
        <p:blipFill>
          <a:blip r:embed="rId8"/>
          <a:stretch>
            <a:fillRect/>
          </a:stretch>
        </p:blipFill>
        <p:spPr>
          <a:xfrm>
            <a:off x="656033" y="3046021"/>
            <a:ext cx="10845724" cy="3267739"/>
          </a:xfrm>
          <a:prstGeom prst="rect">
            <a:avLst/>
          </a:prstGeom>
        </p:spPr>
      </p:pic>
    </p:spTree>
    <p:extLst>
      <p:ext uri="{BB962C8B-B14F-4D97-AF65-F5344CB8AC3E}">
        <p14:creationId xmlns:p14="http://schemas.microsoft.com/office/powerpoint/2010/main" val="2646545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578498" y="241286"/>
            <a:ext cx="11000792" cy="670305"/>
            <a:chOff x="578498" y="241286"/>
            <a:chExt cx="11000792" cy="670305"/>
          </a:xfrm>
        </p:grpSpPr>
        <p:sp>
          <p:nvSpPr>
            <p:cNvPr id="5" name="3 Título"/>
            <p:cNvSpPr txBox="1">
              <a:spLocks/>
            </p:cNvSpPr>
            <p:nvPr/>
          </p:nvSpPr>
          <p:spPr>
            <a:xfrm>
              <a:off x="578498" y="241286"/>
              <a:ext cx="900870" cy="670102"/>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10</a:t>
              </a:r>
            </a:p>
          </p:txBody>
        </p:sp>
        <p:sp>
          <p:nvSpPr>
            <p:cNvPr id="6" name="4 Marcador de texto"/>
            <p:cNvSpPr txBox="1">
              <a:spLocks/>
            </p:cNvSpPr>
            <p:nvPr/>
          </p:nvSpPr>
          <p:spPr>
            <a:xfrm>
              <a:off x="1479368" y="241490"/>
              <a:ext cx="10099922" cy="670101"/>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t>GUÍA DEL PROCEDIMIENTO DE SOLICITUD DE AYUDAS EN SEDE ELECTRÓNICA - MITECO</a:t>
              </a:r>
              <a:endParaRPr lang="es-ES" sz="1800" b="1" i="1" dirty="0">
                <a:solidFill>
                  <a:prstClr val="black"/>
                </a:solidFill>
                <a:latin typeface="Calibri" panose="020F0502020204030204"/>
              </a:endParaRPr>
            </a:p>
          </p:txBody>
        </p:sp>
      </p:grpSp>
      <p:pic>
        <p:nvPicPr>
          <p:cNvPr id="7" name="image1.jpeg" descr="Imagen que contiene Escala de tiempo&#10;&#10;Descripción generada automáticamente"/>
          <p:cNvPicPr/>
          <p:nvPr/>
        </p:nvPicPr>
        <p:blipFill>
          <a:blip r:embed="rId2" cstate="print"/>
          <a:stretch>
            <a:fillRect/>
          </a:stretch>
        </p:blipFill>
        <p:spPr>
          <a:xfrm>
            <a:off x="7091442" y="6162015"/>
            <a:ext cx="2462530" cy="569595"/>
          </a:xfrm>
          <a:prstGeom prst="rect">
            <a:avLst/>
          </a:prstGeom>
        </p:spPr>
      </p:pic>
      <p:pic>
        <p:nvPicPr>
          <p:cNvPr id="8" name="image2.jpeg" descr="Interfaz de usuario gráfica, Aplicación&#10;&#10;Descripción generada automáticamente"/>
          <p:cNvPicPr/>
          <p:nvPr/>
        </p:nvPicPr>
        <p:blipFill>
          <a:blip r:embed="rId3" cstate="print"/>
          <a:stretch>
            <a:fillRect/>
          </a:stretch>
        </p:blipFill>
        <p:spPr>
          <a:xfrm>
            <a:off x="9703914" y="6181700"/>
            <a:ext cx="1760220" cy="549910"/>
          </a:xfrm>
          <a:prstGeom prst="rect">
            <a:avLst/>
          </a:prstGeom>
        </p:spPr>
      </p:pic>
      <p:pic>
        <p:nvPicPr>
          <p:cNvPr id="15" name="Imagen 14"/>
          <p:cNvPicPr>
            <a:picLocks noChangeAspect="1"/>
          </p:cNvPicPr>
          <p:nvPr/>
        </p:nvPicPr>
        <p:blipFill>
          <a:blip r:embed="rId4"/>
          <a:stretch>
            <a:fillRect/>
          </a:stretch>
        </p:blipFill>
        <p:spPr>
          <a:xfrm>
            <a:off x="1201491" y="6313760"/>
            <a:ext cx="3105583" cy="285790"/>
          </a:xfrm>
          <a:prstGeom prst="rect">
            <a:avLst/>
          </a:prstGeom>
        </p:spPr>
      </p:pic>
      <p:pic>
        <p:nvPicPr>
          <p:cNvPr id="16" name="Imagen 15"/>
          <p:cNvPicPr/>
          <p:nvPr/>
        </p:nvPicPr>
        <p:blipFill>
          <a:blip r:embed="rId5" cstate="print">
            <a:extLst>
              <a:ext uri="{28A0092B-C50C-407E-A947-70E740481C1C}">
                <a14:useLocalDpi xmlns:a14="http://schemas.microsoft.com/office/drawing/2010/main" val="0"/>
              </a:ext>
            </a:extLst>
          </a:blip>
          <a:stretch>
            <a:fillRect/>
          </a:stretch>
        </p:blipFill>
        <p:spPr>
          <a:xfrm>
            <a:off x="5187143" y="6051665"/>
            <a:ext cx="1754358" cy="712925"/>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1906494396"/>
              </p:ext>
            </p:extLst>
          </p:nvPr>
        </p:nvGraphicFramePr>
        <p:xfrm>
          <a:off x="578496" y="1218389"/>
          <a:ext cx="11000794" cy="917982"/>
        </p:xfrm>
        <a:graphic>
          <a:graphicData uri="http://schemas.openxmlformats.org/drawingml/2006/table">
            <a:tbl>
              <a:tblPr/>
              <a:tblGrid>
                <a:gridCol w="11000794">
                  <a:extLst>
                    <a:ext uri="{9D8B030D-6E8A-4147-A177-3AD203B41FA5}">
                      <a16:colId xmlns:a16="http://schemas.microsoft.com/office/drawing/2014/main" val="679114185"/>
                    </a:ext>
                  </a:extLst>
                </a:gridCol>
              </a:tblGrid>
              <a:tr h="297795">
                <a:tc>
                  <a:txBody>
                    <a:bodyPr/>
                    <a:lstStyle/>
                    <a:p>
                      <a:pPr algn="ctr" fontAlgn="t"/>
                      <a:r>
                        <a:rPr lang="es-ES" sz="1400" b="1" i="0" u="none" strike="noStrike" baseline="0" dirty="0">
                          <a:solidFill>
                            <a:srgbClr val="FFFFFF"/>
                          </a:solidFill>
                          <a:effectLst/>
                          <a:latin typeface="Calibri" panose="020F0502020204030204" pitchFamily="34" charset="0"/>
                        </a:rPr>
                        <a:t>CONTINUACIÓN DEL PROCEDIMIENTO</a:t>
                      </a:r>
                      <a:endParaRPr lang="es-ES" sz="1400" b="1" i="0" u="none" strike="noStrike" dirty="0">
                        <a:solidFill>
                          <a:srgbClr val="FFFFFF"/>
                        </a:solidFill>
                        <a:effectLst/>
                        <a:latin typeface="Calibri" panose="020F0502020204030204" pitchFamily="34" charset="0"/>
                      </a:endParaRPr>
                    </a:p>
                  </a:txBody>
                  <a:tcPr marL="9525" marR="9525" marT="9525" marB="0" anchor="ctr">
                    <a:lnL>
                      <a:noFill/>
                    </a:lnL>
                    <a:lnR>
                      <a:noFill/>
                    </a:lnR>
                    <a:lnT>
                      <a:noFill/>
                    </a:lnT>
                    <a:lnB>
                      <a:noFill/>
                    </a:lnB>
                    <a:solidFill>
                      <a:srgbClr val="8EA9DB"/>
                    </a:solidFill>
                  </a:tcPr>
                </a:tc>
                <a:extLst>
                  <a:ext uri="{0D108BD9-81ED-4DB2-BD59-A6C34878D82A}">
                    <a16:rowId xmlns:a16="http://schemas.microsoft.com/office/drawing/2014/main" val="497655734"/>
                  </a:ext>
                </a:extLst>
              </a:tr>
              <a:tr h="62018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ES" sz="1800" b="0" i="0" u="none" strike="noStrike" dirty="0">
                          <a:solidFill>
                            <a:srgbClr val="000000"/>
                          </a:solidFill>
                          <a:effectLst/>
                          <a:latin typeface="Calibri" panose="020F0502020204030204" pitchFamily="34" charset="0"/>
                        </a:rPr>
                        <a:t>Una</a:t>
                      </a:r>
                      <a:r>
                        <a:rPr lang="es-ES" sz="1800" b="0" i="0" u="none" strike="noStrike" baseline="0" dirty="0">
                          <a:solidFill>
                            <a:srgbClr val="000000"/>
                          </a:solidFill>
                          <a:effectLst/>
                          <a:latin typeface="Calibri" panose="020F0502020204030204" pitchFamily="34" charset="0"/>
                        </a:rPr>
                        <a:t> vez introducidos todos los datos es obligatorio marcar todas las </a:t>
                      </a:r>
                      <a:r>
                        <a:rPr lang="es-ES" sz="1800" b="1" i="0" u="none" strike="noStrike" baseline="0" dirty="0">
                          <a:solidFill>
                            <a:srgbClr val="000000"/>
                          </a:solidFill>
                          <a:effectLst/>
                          <a:latin typeface="Calibri" panose="020F0502020204030204" pitchFamily="34" charset="0"/>
                        </a:rPr>
                        <a:t>Declaraciones responsables</a:t>
                      </a:r>
                      <a:endParaRPr lang="es-ES" sz="18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FFF2CC"/>
                    </a:solidFill>
                  </a:tcPr>
                </a:tc>
                <a:extLst>
                  <a:ext uri="{0D108BD9-81ED-4DB2-BD59-A6C34878D82A}">
                    <a16:rowId xmlns:a16="http://schemas.microsoft.com/office/drawing/2014/main" val="2616617902"/>
                  </a:ext>
                </a:extLst>
              </a:tr>
            </a:tbl>
          </a:graphicData>
        </a:graphic>
      </p:graphicFrame>
      <p:pic>
        <p:nvPicPr>
          <p:cNvPr id="2" name="Imagen 1"/>
          <p:cNvPicPr>
            <a:picLocks noChangeAspect="1"/>
          </p:cNvPicPr>
          <p:nvPr/>
        </p:nvPicPr>
        <p:blipFill>
          <a:blip r:embed="rId6"/>
          <a:stretch>
            <a:fillRect/>
          </a:stretch>
        </p:blipFill>
        <p:spPr>
          <a:xfrm>
            <a:off x="580494" y="3140386"/>
            <a:ext cx="10998796" cy="2822693"/>
          </a:xfrm>
          <a:prstGeom prst="rect">
            <a:avLst/>
          </a:prstGeom>
          <a:ln w="12700">
            <a:solidFill>
              <a:srgbClr val="0070C0"/>
            </a:solidFill>
          </a:ln>
        </p:spPr>
      </p:pic>
      <p:pic>
        <p:nvPicPr>
          <p:cNvPr id="3" name="Imagen 2"/>
          <p:cNvPicPr>
            <a:picLocks noChangeAspect="1"/>
          </p:cNvPicPr>
          <p:nvPr/>
        </p:nvPicPr>
        <p:blipFill>
          <a:blip r:embed="rId7"/>
          <a:stretch>
            <a:fillRect/>
          </a:stretch>
        </p:blipFill>
        <p:spPr>
          <a:xfrm>
            <a:off x="5799122" y="3594325"/>
            <a:ext cx="530398" cy="573074"/>
          </a:xfrm>
          <a:prstGeom prst="rect">
            <a:avLst/>
          </a:prstGeom>
        </p:spPr>
      </p:pic>
      <p:grpSp>
        <p:nvGrpSpPr>
          <p:cNvPr id="12" name="Grupo 11"/>
          <p:cNvGrpSpPr/>
          <p:nvPr/>
        </p:nvGrpSpPr>
        <p:grpSpPr>
          <a:xfrm>
            <a:off x="578496" y="2516047"/>
            <a:ext cx="5449080" cy="537942"/>
            <a:chOff x="578498" y="241286"/>
            <a:chExt cx="11313425" cy="670102"/>
          </a:xfrm>
        </p:grpSpPr>
        <p:sp>
          <p:nvSpPr>
            <p:cNvPr id="13" name="3 Título"/>
            <p:cNvSpPr txBox="1">
              <a:spLocks/>
            </p:cNvSpPr>
            <p:nvPr/>
          </p:nvSpPr>
          <p:spPr>
            <a:xfrm>
              <a:off x="578498" y="241286"/>
              <a:ext cx="1191914" cy="670102"/>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G</a:t>
              </a:r>
            </a:p>
          </p:txBody>
        </p:sp>
        <p:sp>
          <p:nvSpPr>
            <p:cNvPr id="14" name="4 Marcador de texto"/>
            <p:cNvSpPr txBox="1">
              <a:spLocks/>
            </p:cNvSpPr>
            <p:nvPr/>
          </p:nvSpPr>
          <p:spPr>
            <a:xfrm>
              <a:off x="1770412" y="241286"/>
              <a:ext cx="10121511" cy="669898"/>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t>Seleccionar las </a:t>
              </a:r>
              <a:r>
                <a:rPr lang="es-ES" sz="1800" b="1" dirty="0"/>
                <a:t>Declaraciones Responsables </a:t>
              </a:r>
              <a:endParaRPr lang="es-ES" sz="1800" b="1" dirty="0">
                <a:solidFill>
                  <a:srgbClr val="002060"/>
                </a:solidFill>
                <a:latin typeface="Calibri" panose="020F0502020204030204"/>
              </a:endParaRPr>
            </a:p>
          </p:txBody>
        </p:sp>
      </p:grpSp>
    </p:spTree>
    <p:extLst>
      <p:ext uri="{BB962C8B-B14F-4D97-AF65-F5344CB8AC3E}">
        <p14:creationId xmlns:p14="http://schemas.microsoft.com/office/powerpoint/2010/main" val="3002248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578498" y="241286"/>
            <a:ext cx="11000792" cy="670305"/>
            <a:chOff x="578498" y="241286"/>
            <a:chExt cx="11000792" cy="670305"/>
          </a:xfrm>
        </p:grpSpPr>
        <p:sp>
          <p:nvSpPr>
            <p:cNvPr id="5" name="3 Título"/>
            <p:cNvSpPr txBox="1">
              <a:spLocks/>
            </p:cNvSpPr>
            <p:nvPr/>
          </p:nvSpPr>
          <p:spPr>
            <a:xfrm>
              <a:off x="578498" y="241286"/>
              <a:ext cx="900870" cy="670102"/>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11</a:t>
              </a:r>
            </a:p>
          </p:txBody>
        </p:sp>
        <p:sp>
          <p:nvSpPr>
            <p:cNvPr id="6" name="4 Marcador de texto"/>
            <p:cNvSpPr txBox="1">
              <a:spLocks/>
            </p:cNvSpPr>
            <p:nvPr/>
          </p:nvSpPr>
          <p:spPr>
            <a:xfrm>
              <a:off x="1479368" y="241490"/>
              <a:ext cx="10099922" cy="670101"/>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t>GUÍA DEL PROCEDIMIENTO DE SOLICITUD DE AYUDAS EN SEDE ELECTRÓNICA - MITECO</a:t>
              </a:r>
              <a:endParaRPr lang="es-ES" sz="1800" b="1" i="1" dirty="0">
                <a:solidFill>
                  <a:prstClr val="black"/>
                </a:solidFill>
                <a:latin typeface="Calibri" panose="020F0502020204030204"/>
              </a:endParaRPr>
            </a:p>
          </p:txBody>
        </p:sp>
      </p:grpSp>
      <p:pic>
        <p:nvPicPr>
          <p:cNvPr id="7" name="image1.jpeg" descr="Imagen que contiene Escala de tiempo&#10;&#10;Descripción generada automáticamente"/>
          <p:cNvPicPr/>
          <p:nvPr/>
        </p:nvPicPr>
        <p:blipFill>
          <a:blip r:embed="rId2" cstate="print"/>
          <a:stretch>
            <a:fillRect/>
          </a:stretch>
        </p:blipFill>
        <p:spPr>
          <a:xfrm>
            <a:off x="7091442" y="6162015"/>
            <a:ext cx="2462530" cy="569595"/>
          </a:xfrm>
          <a:prstGeom prst="rect">
            <a:avLst/>
          </a:prstGeom>
        </p:spPr>
      </p:pic>
      <p:pic>
        <p:nvPicPr>
          <p:cNvPr id="8" name="image2.jpeg" descr="Interfaz de usuario gráfica, Aplicación&#10;&#10;Descripción generada automáticamente"/>
          <p:cNvPicPr/>
          <p:nvPr/>
        </p:nvPicPr>
        <p:blipFill>
          <a:blip r:embed="rId3" cstate="print"/>
          <a:stretch>
            <a:fillRect/>
          </a:stretch>
        </p:blipFill>
        <p:spPr>
          <a:xfrm>
            <a:off x="9703914" y="6181700"/>
            <a:ext cx="1760220" cy="549910"/>
          </a:xfrm>
          <a:prstGeom prst="rect">
            <a:avLst/>
          </a:prstGeom>
        </p:spPr>
      </p:pic>
      <p:pic>
        <p:nvPicPr>
          <p:cNvPr id="15" name="Imagen 14"/>
          <p:cNvPicPr>
            <a:picLocks noChangeAspect="1"/>
          </p:cNvPicPr>
          <p:nvPr/>
        </p:nvPicPr>
        <p:blipFill>
          <a:blip r:embed="rId4"/>
          <a:stretch>
            <a:fillRect/>
          </a:stretch>
        </p:blipFill>
        <p:spPr>
          <a:xfrm>
            <a:off x="1201491" y="6313760"/>
            <a:ext cx="3105583" cy="285790"/>
          </a:xfrm>
          <a:prstGeom prst="rect">
            <a:avLst/>
          </a:prstGeom>
        </p:spPr>
      </p:pic>
      <p:pic>
        <p:nvPicPr>
          <p:cNvPr id="16" name="Imagen 15"/>
          <p:cNvPicPr/>
          <p:nvPr/>
        </p:nvPicPr>
        <p:blipFill>
          <a:blip r:embed="rId5" cstate="print">
            <a:extLst>
              <a:ext uri="{28A0092B-C50C-407E-A947-70E740481C1C}">
                <a14:useLocalDpi xmlns:a14="http://schemas.microsoft.com/office/drawing/2010/main" val="0"/>
              </a:ext>
            </a:extLst>
          </a:blip>
          <a:stretch>
            <a:fillRect/>
          </a:stretch>
        </p:blipFill>
        <p:spPr>
          <a:xfrm>
            <a:off x="5187143" y="6051665"/>
            <a:ext cx="1754358" cy="712925"/>
          </a:xfrm>
          <a:prstGeom prst="rect">
            <a:avLst/>
          </a:prstGeom>
        </p:spPr>
      </p:pic>
      <p:graphicFrame>
        <p:nvGraphicFramePr>
          <p:cNvPr id="10" name="Tabla 9"/>
          <p:cNvGraphicFramePr>
            <a:graphicFrameLocks noGrp="1"/>
          </p:cNvGraphicFramePr>
          <p:nvPr>
            <p:extLst>
              <p:ext uri="{D42A27DB-BD31-4B8C-83A1-F6EECF244321}">
                <p14:modId xmlns:p14="http://schemas.microsoft.com/office/powerpoint/2010/main" val="2365787537"/>
              </p:ext>
            </p:extLst>
          </p:nvPr>
        </p:nvGraphicFramePr>
        <p:xfrm>
          <a:off x="578498" y="1078429"/>
          <a:ext cx="11000794" cy="917982"/>
        </p:xfrm>
        <a:graphic>
          <a:graphicData uri="http://schemas.openxmlformats.org/drawingml/2006/table">
            <a:tbl>
              <a:tblPr/>
              <a:tblGrid>
                <a:gridCol w="11000794">
                  <a:extLst>
                    <a:ext uri="{9D8B030D-6E8A-4147-A177-3AD203B41FA5}">
                      <a16:colId xmlns:a16="http://schemas.microsoft.com/office/drawing/2014/main" val="679114185"/>
                    </a:ext>
                  </a:extLst>
                </a:gridCol>
              </a:tblGrid>
              <a:tr h="297795">
                <a:tc>
                  <a:txBody>
                    <a:bodyPr/>
                    <a:lstStyle/>
                    <a:p>
                      <a:pPr algn="ctr" fontAlgn="t"/>
                      <a:r>
                        <a:rPr lang="es-ES" sz="1400" b="1" i="0" u="none" strike="noStrike" baseline="0" dirty="0">
                          <a:solidFill>
                            <a:srgbClr val="FFFFFF"/>
                          </a:solidFill>
                          <a:effectLst/>
                          <a:latin typeface="Calibri" panose="020F0502020204030204" pitchFamily="34" charset="0"/>
                        </a:rPr>
                        <a:t>CONTINUACIÓN DEL PROCEDIMIENTO</a:t>
                      </a:r>
                      <a:endParaRPr lang="es-ES" sz="1400" b="1" i="0" u="none" strike="noStrike" dirty="0">
                        <a:solidFill>
                          <a:srgbClr val="FFFFFF"/>
                        </a:solidFill>
                        <a:effectLst/>
                        <a:latin typeface="Calibri" panose="020F0502020204030204" pitchFamily="34" charset="0"/>
                      </a:endParaRPr>
                    </a:p>
                  </a:txBody>
                  <a:tcPr marL="9525" marR="9525" marT="9525" marB="0" anchor="ctr">
                    <a:lnL>
                      <a:noFill/>
                    </a:lnL>
                    <a:lnR>
                      <a:noFill/>
                    </a:lnR>
                    <a:lnT>
                      <a:noFill/>
                    </a:lnT>
                    <a:lnB>
                      <a:noFill/>
                    </a:lnB>
                    <a:solidFill>
                      <a:srgbClr val="8EA9DB"/>
                    </a:solidFill>
                  </a:tcPr>
                </a:tc>
                <a:extLst>
                  <a:ext uri="{0D108BD9-81ED-4DB2-BD59-A6C34878D82A}">
                    <a16:rowId xmlns:a16="http://schemas.microsoft.com/office/drawing/2014/main" val="497655734"/>
                  </a:ext>
                </a:extLst>
              </a:tr>
              <a:tr h="62018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ES" sz="1800" b="0" i="0" u="none" strike="noStrike" dirty="0">
                          <a:solidFill>
                            <a:srgbClr val="000000"/>
                          </a:solidFill>
                          <a:effectLst/>
                          <a:latin typeface="Calibri" panose="020F0502020204030204" pitchFamily="34" charset="0"/>
                        </a:rPr>
                        <a:t>Una</a:t>
                      </a:r>
                      <a:r>
                        <a:rPr lang="es-ES" sz="1800" b="0" i="0" u="none" strike="noStrike" baseline="0" dirty="0">
                          <a:solidFill>
                            <a:srgbClr val="000000"/>
                          </a:solidFill>
                          <a:effectLst/>
                          <a:latin typeface="Calibri" panose="020F0502020204030204" pitchFamily="34" charset="0"/>
                        </a:rPr>
                        <a:t> vez relleno y validado el formulario podrá pasar a la siguiente pantalla, dónde se mostrará un </a:t>
                      </a:r>
                      <a:r>
                        <a:rPr lang="es-ES" sz="1800" b="1" i="0" u="none" strike="noStrike" baseline="0" dirty="0">
                          <a:solidFill>
                            <a:srgbClr val="000000"/>
                          </a:solidFill>
                          <a:effectLst/>
                          <a:latin typeface="Calibri" panose="020F0502020204030204" pitchFamily="34" charset="0"/>
                        </a:rPr>
                        <a:t>resumen de su solicitud</a:t>
                      </a:r>
                      <a:r>
                        <a:rPr lang="es-ES" sz="1800" b="0" i="0" u="none" strike="noStrike" baseline="0" dirty="0">
                          <a:solidFill>
                            <a:srgbClr val="000000"/>
                          </a:solidFill>
                          <a:effectLst/>
                          <a:latin typeface="Calibri" panose="020F0502020204030204" pitchFamily="34" charset="0"/>
                        </a:rPr>
                        <a:t> para que proceda a su revisión de forma conjunta.</a:t>
                      </a:r>
                      <a:endParaRPr lang="es-ES" sz="18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FFF2CC"/>
                    </a:solidFill>
                  </a:tcPr>
                </a:tc>
                <a:extLst>
                  <a:ext uri="{0D108BD9-81ED-4DB2-BD59-A6C34878D82A}">
                    <a16:rowId xmlns:a16="http://schemas.microsoft.com/office/drawing/2014/main" val="2616617902"/>
                  </a:ext>
                </a:extLst>
              </a:tr>
            </a:tbl>
          </a:graphicData>
        </a:graphic>
      </p:graphicFrame>
      <p:pic>
        <p:nvPicPr>
          <p:cNvPr id="3" name="Imagen 2"/>
          <p:cNvPicPr>
            <a:picLocks noChangeAspect="1"/>
          </p:cNvPicPr>
          <p:nvPr/>
        </p:nvPicPr>
        <p:blipFill>
          <a:blip r:embed="rId6"/>
          <a:stretch>
            <a:fillRect/>
          </a:stretch>
        </p:blipFill>
        <p:spPr>
          <a:xfrm>
            <a:off x="503190" y="2088588"/>
            <a:ext cx="5853523" cy="803902"/>
          </a:xfrm>
          <a:prstGeom prst="rect">
            <a:avLst/>
          </a:prstGeom>
          <a:ln>
            <a:solidFill>
              <a:srgbClr val="0070C0"/>
            </a:solidFill>
          </a:ln>
        </p:spPr>
      </p:pic>
      <p:pic>
        <p:nvPicPr>
          <p:cNvPr id="9" name="Imagen 8"/>
          <p:cNvPicPr>
            <a:picLocks noChangeAspect="1"/>
          </p:cNvPicPr>
          <p:nvPr/>
        </p:nvPicPr>
        <p:blipFill>
          <a:blip r:embed="rId7"/>
          <a:stretch>
            <a:fillRect/>
          </a:stretch>
        </p:blipFill>
        <p:spPr>
          <a:xfrm>
            <a:off x="7069877" y="4111675"/>
            <a:ext cx="4361397" cy="1982407"/>
          </a:xfrm>
          <a:prstGeom prst="rect">
            <a:avLst/>
          </a:prstGeom>
          <a:ln w="28575">
            <a:solidFill>
              <a:srgbClr val="00B0F0"/>
            </a:solidFill>
          </a:ln>
        </p:spPr>
      </p:pic>
      <p:pic>
        <p:nvPicPr>
          <p:cNvPr id="11" name="Imagen 10"/>
          <p:cNvPicPr>
            <a:picLocks noChangeAspect="1"/>
          </p:cNvPicPr>
          <p:nvPr/>
        </p:nvPicPr>
        <p:blipFill>
          <a:blip r:embed="rId8"/>
          <a:stretch>
            <a:fillRect/>
          </a:stretch>
        </p:blipFill>
        <p:spPr>
          <a:xfrm rot="14465700">
            <a:off x="11061324" y="5775203"/>
            <a:ext cx="569454" cy="569454"/>
          </a:xfrm>
          <a:prstGeom prst="rect">
            <a:avLst/>
          </a:prstGeom>
        </p:spPr>
      </p:pic>
      <p:pic>
        <p:nvPicPr>
          <p:cNvPr id="12" name="Imagen 11"/>
          <p:cNvPicPr>
            <a:picLocks noChangeAspect="1"/>
          </p:cNvPicPr>
          <p:nvPr/>
        </p:nvPicPr>
        <p:blipFill>
          <a:blip r:embed="rId9"/>
          <a:stretch>
            <a:fillRect/>
          </a:stretch>
        </p:blipFill>
        <p:spPr>
          <a:xfrm>
            <a:off x="5765418" y="2726429"/>
            <a:ext cx="6062509" cy="679186"/>
          </a:xfrm>
          <a:prstGeom prst="rect">
            <a:avLst/>
          </a:prstGeom>
          <a:ln>
            <a:solidFill>
              <a:srgbClr val="0070C0"/>
            </a:solidFill>
          </a:ln>
        </p:spPr>
      </p:pic>
      <p:pic>
        <p:nvPicPr>
          <p:cNvPr id="13" name="Imagen 12"/>
          <p:cNvPicPr>
            <a:picLocks noChangeAspect="1"/>
          </p:cNvPicPr>
          <p:nvPr/>
        </p:nvPicPr>
        <p:blipFill>
          <a:blip r:embed="rId10"/>
          <a:stretch>
            <a:fillRect/>
          </a:stretch>
        </p:blipFill>
        <p:spPr>
          <a:xfrm rot="3094149">
            <a:off x="4962668" y="4431125"/>
            <a:ext cx="1570063" cy="1515922"/>
          </a:xfrm>
          <a:prstGeom prst="rect">
            <a:avLst/>
          </a:prstGeom>
        </p:spPr>
      </p:pic>
      <p:pic>
        <p:nvPicPr>
          <p:cNvPr id="14" name="Imagen 13"/>
          <p:cNvPicPr>
            <a:picLocks noChangeAspect="1"/>
          </p:cNvPicPr>
          <p:nvPr/>
        </p:nvPicPr>
        <p:blipFill>
          <a:blip r:embed="rId11"/>
          <a:stretch>
            <a:fillRect/>
          </a:stretch>
        </p:blipFill>
        <p:spPr>
          <a:xfrm>
            <a:off x="986160" y="4716525"/>
            <a:ext cx="3529890" cy="1335140"/>
          </a:xfrm>
          <a:prstGeom prst="rect">
            <a:avLst/>
          </a:prstGeom>
        </p:spPr>
      </p:pic>
      <p:sp>
        <p:nvSpPr>
          <p:cNvPr id="18" name="Rectángulo redondeado 17"/>
          <p:cNvSpPr/>
          <p:nvPr/>
        </p:nvSpPr>
        <p:spPr>
          <a:xfrm>
            <a:off x="822960" y="3096004"/>
            <a:ext cx="5533753" cy="973685"/>
          </a:xfrm>
          <a:prstGeom prst="roundRect">
            <a:avLst/>
          </a:prstGeom>
          <a:ln w="28575"/>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b="1" dirty="0">
                <a:ea typeface="Calibri" panose="020F0502020204030204" pitchFamily="34" charset="0"/>
                <a:cs typeface="Times New Roman" panose="02020603050405020304" pitchFamily="18" charset="0"/>
              </a:rPr>
              <a:t>Existen dos opciones:</a:t>
            </a:r>
          </a:p>
          <a:p>
            <a:pPr algn="ctr">
              <a:lnSpc>
                <a:spcPct val="107000"/>
              </a:lnSpc>
              <a:spcAft>
                <a:spcPts val="800"/>
              </a:spcAft>
            </a:pPr>
            <a:r>
              <a:rPr lang="es-ES" sz="1100" b="1" dirty="0">
                <a:ea typeface="Calibri" panose="020F0502020204030204" pitchFamily="34" charset="0"/>
                <a:cs typeface="Times New Roman" panose="02020603050405020304" pitchFamily="18" charset="0"/>
              </a:rPr>
              <a:t>A. Para guardar el Borrador y recuperarlo en otro momento seleccione: Guardar</a:t>
            </a:r>
          </a:p>
          <a:p>
            <a:pPr algn="ctr">
              <a:lnSpc>
                <a:spcPct val="107000"/>
              </a:lnSpc>
              <a:spcAft>
                <a:spcPts val="800"/>
              </a:spcAft>
            </a:pPr>
            <a:r>
              <a:rPr lang="es-ES" sz="1100" b="1" dirty="0">
                <a:ea typeface="Calibri" panose="020F0502020204030204" pitchFamily="34" charset="0"/>
                <a:cs typeface="Times New Roman" panose="02020603050405020304" pitchFamily="18" charset="0"/>
              </a:rPr>
              <a:t>B</a:t>
            </a:r>
            <a:r>
              <a:rPr lang="es-ES" sz="1100" b="1" dirty="0">
                <a:effectLst/>
                <a:ea typeface="Calibri" panose="020F0502020204030204" pitchFamily="34" charset="0"/>
                <a:cs typeface="Times New Roman" panose="02020603050405020304" pitchFamily="18" charset="0"/>
              </a:rPr>
              <a:t>. Para continuar con la tramitación de solicitud de la ayuda seleccione</a:t>
            </a:r>
            <a:r>
              <a:rPr lang="es-ES" sz="1100" b="1" dirty="0">
                <a:ea typeface="Calibri" panose="020F0502020204030204" pitchFamily="34" charset="0"/>
                <a:cs typeface="Times New Roman" panose="02020603050405020304" pitchFamily="18" charset="0"/>
              </a:rPr>
              <a:t>:</a:t>
            </a:r>
            <a:r>
              <a:rPr lang="es-ES" sz="1100" b="1" dirty="0">
                <a:effectLst/>
                <a:ea typeface="Calibri" panose="020F0502020204030204" pitchFamily="34" charset="0"/>
                <a:cs typeface="Times New Roman" panose="02020603050405020304" pitchFamily="18" charset="0"/>
              </a:rPr>
              <a:t> Continuar</a:t>
            </a:r>
            <a:endParaRPr lang="es-ES" sz="1100" dirty="0">
              <a:effectLst/>
              <a:ea typeface="Calibri" panose="020F0502020204030204" pitchFamily="34" charset="0"/>
              <a:cs typeface="Times New Roman" panose="02020603050405020304" pitchFamily="18" charset="0"/>
            </a:endParaRPr>
          </a:p>
        </p:txBody>
      </p:sp>
      <p:grpSp>
        <p:nvGrpSpPr>
          <p:cNvPr id="20" name="Grupo 19"/>
          <p:cNvGrpSpPr/>
          <p:nvPr/>
        </p:nvGrpSpPr>
        <p:grpSpPr>
          <a:xfrm>
            <a:off x="503190" y="4274326"/>
            <a:ext cx="1656125" cy="360208"/>
            <a:chOff x="578498" y="241286"/>
            <a:chExt cx="6287729" cy="591851"/>
          </a:xfrm>
        </p:grpSpPr>
        <p:sp>
          <p:nvSpPr>
            <p:cNvPr id="21" name="3 Título"/>
            <p:cNvSpPr txBox="1">
              <a:spLocks/>
            </p:cNvSpPr>
            <p:nvPr/>
          </p:nvSpPr>
          <p:spPr>
            <a:xfrm>
              <a:off x="578498" y="241286"/>
              <a:ext cx="1191914" cy="591851"/>
            </a:xfrm>
            <a:prstGeom prst="rect">
              <a:avLst/>
            </a:prstGeom>
            <a:solidFill>
              <a:srgbClr val="FFC000"/>
            </a:solidFill>
          </p:spPr>
          <p:txBody>
            <a:bodyPr vert="horz" lIns="91440" tIns="45720" rIns="91440" bIns="45720" rtlCol="0" anchor="ctr">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1</a:t>
              </a:r>
            </a:p>
          </p:txBody>
        </p:sp>
        <p:sp>
          <p:nvSpPr>
            <p:cNvPr id="22" name="4 Marcador de texto"/>
            <p:cNvSpPr txBox="1">
              <a:spLocks/>
            </p:cNvSpPr>
            <p:nvPr/>
          </p:nvSpPr>
          <p:spPr>
            <a:xfrm>
              <a:off x="1770415" y="241286"/>
              <a:ext cx="5095812" cy="591851"/>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t>Opción A:</a:t>
              </a:r>
              <a:endParaRPr lang="es-ES" sz="1800" b="1" dirty="0">
                <a:solidFill>
                  <a:srgbClr val="002060"/>
                </a:solidFill>
                <a:latin typeface="Calibri" panose="020F0502020204030204"/>
              </a:endParaRPr>
            </a:p>
          </p:txBody>
        </p:sp>
      </p:grpSp>
      <p:grpSp>
        <p:nvGrpSpPr>
          <p:cNvPr id="23" name="Grupo 22"/>
          <p:cNvGrpSpPr/>
          <p:nvPr/>
        </p:nvGrpSpPr>
        <p:grpSpPr>
          <a:xfrm>
            <a:off x="6529329" y="3690921"/>
            <a:ext cx="1656125" cy="360208"/>
            <a:chOff x="578498" y="241286"/>
            <a:chExt cx="6287729" cy="591851"/>
          </a:xfrm>
        </p:grpSpPr>
        <p:sp>
          <p:nvSpPr>
            <p:cNvPr id="24" name="3 Título"/>
            <p:cNvSpPr txBox="1">
              <a:spLocks/>
            </p:cNvSpPr>
            <p:nvPr/>
          </p:nvSpPr>
          <p:spPr>
            <a:xfrm>
              <a:off x="578498" y="241286"/>
              <a:ext cx="1191914" cy="591851"/>
            </a:xfrm>
            <a:prstGeom prst="rect">
              <a:avLst/>
            </a:prstGeom>
            <a:solidFill>
              <a:srgbClr val="FFC000"/>
            </a:solidFill>
          </p:spPr>
          <p:txBody>
            <a:bodyPr vert="horz" lIns="91440" tIns="45720" rIns="91440" bIns="45720" rtlCol="0" anchor="ctr">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2</a:t>
              </a:r>
            </a:p>
          </p:txBody>
        </p:sp>
        <p:sp>
          <p:nvSpPr>
            <p:cNvPr id="25" name="4 Marcador de texto"/>
            <p:cNvSpPr txBox="1">
              <a:spLocks/>
            </p:cNvSpPr>
            <p:nvPr/>
          </p:nvSpPr>
          <p:spPr>
            <a:xfrm>
              <a:off x="1770415" y="241286"/>
              <a:ext cx="5095812" cy="591851"/>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t>Opción B:</a:t>
              </a:r>
              <a:endParaRPr lang="es-ES" sz="1800" b="1" dirty="0">
                <a:solidFill>
                  <a:srgbClr val="002060"/>
                </a:solidFill>
                <a:latin typeface="Calibri" panose="020F0502020204030204"/>
              </a:endParaRPr>
            </a:p>
          </p:txBody>
        </p:sp>
      </p:grpSp>
    </p:spTree>
    <p:extLst>
      <p:ext uri="{BB962C8B-B14F-4D97-AF65-F5344CB8AC3E}">
        <p14:creationId xmlns:p14="http://schemas.microsoft.com/office/powerpoint/2010/main" val="1096922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578498" y="241286"/>
            <a:ext cx="11000792" cy="670305"/>
            <a:chOff x="578498" y="241286"/>
            <a:chExt cx="11000792" cy="670305"/>
          </a:xfrm>
        </p:grpSpPr>
        <p:sp>
          <p:nvSpPr>
            <p:cNvPr id="5" name="3 Título"/>
            <p:cNvSpPr txBox="1">
              <a:spLocks/>
            </p:cNvSpPr>
            <p:nvPr/>
          </p:nvSpPr>
          <p:spPr>
            <a:xfrm>
              <a:off x="578498" y="241286"/>
              <a:ext cx="900870" cy="670102"/>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12</a:t>
              </a:r>
            </a:p>
          </p:txBody>
        </p:sp>
        <p:sp>
          <p:nvSpPr>
            <p:cNvPr id="6" name="4 Marcador de texto"/>
            <p:cNvSpPr txBox="1">
              <a:spLocks/>
            </p:cNvSpPr>
            <p:nvPr/>
          </p:nvSpPr>
          <p:spPr>
            <a:xfrm>
              <a:off x="1479368" y="241490"/>
              <a:ext cx="10099922" cy="670101"/>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t>GUÍA DEL PROCEDIMIENTO DE SOLICITUD DE AYUDAS EN SEDE ELECTRÓNICA - MITECO</a:t>
              </a:r>
              <a:endParaRPr lang="es-ES" sz="1800" b="1" i="1" dirty="0">
                <a:solidFill>
                  <a:prstClr val="black"/>
                </a:solidFill>
                <a:latin typeface="Calibri" panose="020F0502020204030204"/>
              </a:endParaRPr>
            </a:p>
          </p:txBody>
        </p:sp>
      </p:grpSp>
      <p:pic>
        <p:nvPicPr>
          <p:cNvPr id="7" name="image1.jpeg" descr="Imagen que contiene Escala de tiempo&#10;&#10;Descripción generada automáticamente"/>
          <p:cNvPicPr/>
          <p:nvPr/>
        </p:nvPicPr>
        <p:blipFill>
          <a:blip r:embed="rId2" cstate="print"/>
          <a:stretch>
            <a:fillRect/>
          </a:stretch>
        </p:blipFill>
        <p:spPr>
          <a:xfrm>
            <a:off x="7091442" y="6162015"/>
            <a:ext cx="2462530" cy="569595"/>
          </a:xfrm>
          <a:prstGeom prst="rect">
            <a:avLst/>
          </a:prstGeom>
        </p:spPr>
      </p:pic>
      <p:pic>
        <p:nvPicPr>
          <p:cNvPr id="8" name="image2.jpeg" descr="Interfaz de usuario gráfica, Aplicación&#10;&#10;Descripción generada automáticamente"/>
          <p:cNvPicPr/>
          <p:nvPr/>
        </p:nvPicPr>
        <p:blipFill>
          <a:blip r:embed="rId3" cstate="print"/>
          <a:stretch>
            <a:fillRect/>
          </a:stretch>
        </p:blipFill>
        <p:spPr>
          <a:xfrm>
            <a:off x="9703914" y="6181700"/>
            <a:ext cx="1760220" cy="549910"/>
          </a:xfrm>
          <a:prstGeom prst="rect">
            <a:avLst/>
          </a:prstGeom>
        </p:spPr>
      </p:pic>
      <p:pic>
        <p:nvPicPr>
          <p:cNvPr id="15" name="Imagen 14"/>
          <p:cNvPicPr>
            <a:picLocks noChangeAspect="1"/>
          </p:cNvPicPr>
          <p:nvPr/>
        </p:nvPicPr>
        <p:blipFill>
          <a:blip r:embed="rId4"/>
          <a:stretch>
            <a:fillRect/>
          </a:stretch>
        </p:blipFill>
        <p:spPr>
          <a:xfrm>
            <a:off x="1201491" y="6313760"/>
            <a:ext cx="3105583" cy="285790"/>
          </a:xfrm>
          <a:prstGeom prst="rect">
            <a:avLst/>
          </a:prstGeom>
        </p:spPr>
      </p:pic>
      <p:pic>
        <p:nvPicPr>
          <p:cNvPr id="16" name="Imagen 15"/>
          <p:cNvPicPr/>
          <p:nvPr/>
        </p:nvPicPr>
        <p:blipFill>
          <a:blip r:embed="rId5" cstate="print">
            <a:extLst>
              <a:ext uri="{28A0092B-C50C-407E-A947-70E740481C1C}">
                <a14:useLocalDpi xmlns:a14="http://schemas.microsoft.com/office/drawing/2010/main" val="0"/>
              </a:ext>
            </a:extLst>
          </a:blip>
          <a:stretch>
            <a:fillRect/>
          </a:stretch>
        </p:blipFill>
        <p:spPr>
          <a:xfrm>
            <a:off x="5187143" y="6051665"/>
            <a:ext cx="1754358" cy="712925"/>
          </a:xfrm>
          <a:prstGeom prst="rect">
            <a:avLst/>
          </a:prstGeom>
        </p:spPr>
      </p:pic>
      <p:graphicFrame>
        <p:nvGraphicFramePr>
          <p:cNvPr id="10" name="Tabla 9"/>
          <p:cNvGraphicFramePr>
            <a:graphicFrameLocks noGrp="1"/>
          </p:cNvGraphicFramePr>
          <p:nvPr>
            <p:extLst>
              <p:ext uri="{D42A27DB-BD31-4B8C-83A1-F6EECF244321}">
                <p14:modId xmlns:p14="http://schemas.microsoft.com/office/powerpoint/2010/main" val="219558581"/>
              </p:ext>
            </p:extLst>
          </p:nvPr>
        </p:nvGraphicFramePr>
        <p:xfrm>
          <a:off x="578498" y="1078429"/>
          <a:ext cx="11000794" cy="917982"/>
        </p:xfrm>
        <a:graphic>
          <a:graphicData uri="http://schemas.openxmlformats.org/drawingml/2006/table">
            <a:tbl>
              <a:tblPr/>
              <a:tblGrid>
                <a:gridCol w="11000794">
                  <a:extLst>
                    <a:ext uri="{9D8B030D-6E8A-4147-A177-3AD203B41FA5}">
                      <a16:colId xmlns:a16="http://schemas.microsoft.com/office/drawing/2014/main" val="679114185"/>
                    </a:ext>
                  </a:extLst>
                </a:gridCol>
              </a:tblGrid>
              <a:tr h="297795">
                <a:tc>
                  <a:txBody>
                    <a:bodyPr/>
                    <a:lstStyle/>
                    <a:p>
                      <a:pPr algn="ctr" fontAlgn="t"/>
                      <a:r>
                        <a:rPr lang="es-ES" sz="1400" b="1" i="0" u="none" strike="noStrike" baseline="0" dirty="0">
                          <a:solidFill>
                            <a:srgbClr val="FFFFFF"/>
                          </a:solidFill>
                          <a:effectLst/>
                          <a:latin typeface="Calibri" panose="020F0502020204030204" pitchFamily="34" charset="0"/>
                        </a:rPr>
                        <a:t>CONTINUACIÓN DEL PROCEDIMIENTO</a:t>
                      </a:r>
                      <a:endParaRPr lang="es-ES" sz="1400" b="1" i="0" u="none" strike="noStrike" dirty="0">
                        <a:solidFill>
                          <a:srgbClr val="FFFFFF"/>
                        </a:solidFill>
                        <a:effectLst/>
                        <a:latin typeface="Calibri" panose="020F0502020204030204" pitchFamily="34" charset="0"/>
                      </a:endParaRPr>
                    </a:p>
                  </a:txBody>
                  <a:tcPr marL="9525" marR="9525" marT="9525" marB="0" anchor="ctr">
                    <a:lnL>
                      <a:noFill/>
                    </a:lnL>
                    <a:lnR>
                      <a:noFill/>
                    </a:lnR>
                    <a:lnT>
                      <a:noFill/>
                    </a:lnT>
                    <a:lnB>
                      <a:noFill/>
                    </a:lnB>
                    <a:solidFill>
                      <a:srgbClr val="8EA9DB"/>
                    </a:solidFill>
                  </a:tcPr>
                </a:tc>
                <a:extLst>
                  <a:ext uri="{0D108BD9-81ED-4DB2-BD59-A6C34878D82A}">
                    <a16:rowId xmlns:a16="http://schemas.microsoft.com/office/drawing/2014/main" val="497655734"/>
                  </a:ext>
                </a:extLst>
              </a:tr>
              <a:tr h="62018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ES" sz="1800" b="0" i="0" u="none" strike="noStrike" dirty="0">
                          <a:solidFill>
                            <a:srgbClr val="000000"/>
                          </a:solidFill>
                          <a:effectLst/>
                          <a:latin typeface="Calibri" panose="020F0502020204030204" pitchFamily="34" charset="0"/>
                        </a:rPr>
                        <a:t>A continuación, </a:t>
                      </a:r>
                      <a:r>
                        <a:rPr lang="es-ES" sz="1800" b="0" i="0" u="none" strike="noStrike" baseline="0" dirty="0">
                          <a:solidFill>
                            <a:srgbClr val="000000"/>
                          </a:solidFill>
                          <a:effectLst/>
                          <a:latin typeface="Calibri" panose="020F0502020204030204" pitchFamily="34" charset="0"/>
                        </a:rPr>
                        <a:t>podrá pasar a la siguiente pantalla, dónde podrá </a:t>
                      </a:r>
                      <a:r>
                        <a:rPr lang="es-ES" sz="1800" b="1" i="0" u="none" strike="noStrike" baseline="0" dirty="0">
                          <a:solidFill>
                            <a:srgbClr val="000000"/>
                          </a:solidFill>
                          <a:effectLst/>
                          <a:latin typeface="Calibri" panose="020F0502020204030204" pitchFamily="34" charset="0"/>
                        </a:rPr>
                        <a:t>adjuntar los documentos</a:t>
                      </a:r>
                      <a:endParaRPr lang="es-ES" sz="18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FFF2CC"/>
                    </a:solidFill>
                  </a:tcPr>
                </a:tc>
                <a:extLst>
                  <a:ext uri="{0D108BD9-81ED-4DB2-BD59-A6C34878D82A}">
                    <a16:rowId xmlns:a16="http://schemas.microsoft.com/office/drawing/2014/main" val="2616617902"/>
                  </a:ext>
                </a:extLst>
              </a:tr>
            </a:tbl>
          </a:graphicData>
        </a:graphic>
      </p:graphicFrame>
      <p:pic>
        <p:nvPicPr>
          <p:cNvPr id="3" name="Imagen 2"/>
          <p:cNvPicPr>
            <a:picLocks noChangeAspect="1"/>
          </p:cNvPicPr>
          <p:nvPr/>
        </p:nvPicPr>
        <p:blipFill>
          <a:blip r:embed="rId6"/>
          <a:stretch>
            <a:fillRect/>
          </a:stretch>
        </p:blipFill>
        <p:spPr>
          <a:xfrm>
            <a:off x="814330" y="2079829"/>
            <a:ext cx="3748340" cy="3307089"/>
          </a:xfrm>
          <a:prstGeom prst="rect">
            <a:avLst/>
          </a:prstGeom>
        </p:spPr>
      </p:pic>
      <p:pic>
        <p:nvPicPr>
          <p:cNvPr id="9" name="Imagen 8"/>
          <p:cNvPicPr>
            <a:picLocks noChangeAspect="1"/>
          </p:cNvPicPr>
          <p:nvPr/>
        </p:nvPicPr>
        <p:blipFill>
          <a:blip r:embed="rId7"/>
          <a:stretch>
            <a:fillRect/>
          </a:stretch>
        </p:blipFill>
        <p:spPr>
          <a:xfrm>
            <a:off x="5606771" y="2163249"/>
            <a:ext cx="5431872" cy="3108547"/>
          </a:xfrm>
          <a:prstGeom prst="rect">
            <a:avLst/>
          </a:prstGeom>
          <a:ln w="12700">
            <a:solidFill>
              <a:srgbClr val="0070C0"/>
            </a:solidFill>
          </a:ln>
        </p:spPr>
      </p:pic>
      <p:pic>
        <p:nvPicPr>
          <p:cNvPr id="11" name="Imagen 10"/>
          <p:cNvPicPr>
            <a:picLocks noChangeAspect="1"/>
          </p:cNvPicPr>
          <p:nvPr/>
        </p:nvPicPr>
        <p:blipFill>
          <a:blip r:embed="rId8"/>
          <a:stretch>
            <a:fillRect/>
          </a:stretch>
        </p:blipFill>
        <p:spPr>
          <a:xfrm>
            <a:off x="6985972" y="4204145"/>
            <a:ext cx="475862" cy="495485"/>
          </a:xfrm>
          <a:prstGeom prst="rect">
            <a:avLst/>
          </a:prstGeom>
        </p:spPr>
      </p:pic>
      <p:pic>
        <p:nvPicPr>
          <p:cNvPr id="13" name="Imagen 12"/>
          <p:cNvPicPr>
            <a:picLocks noChangeAspect="1"/>
          </p:cNvPicPr>
          <p:nvPr/>
        </p:nvPicPr>
        <p:blipFill>
          <a:blip r:embed="rId9"/>
          <a:stretch>
            <a:fillRect/>
          </a:stretch>
        </p:blipFill>
        <p:spPr>
          <a:xfrm>
            <a:off x="8085468" y="4315407"/>
            <a:ext cx="474477" cy="499189"/>
          </a:xfrm>
          <a:prstGeom prst="rect">
            <a:avLst/>
          </a:prstGeom>
        </p:spPr>
      </p:pic>
      <p:pic>
        <p:nvPicPr>
          <p:cNvPr id="14" name="Imagen 13"/>
          <p:cNvPicPr>
            <a:picLocks noChangeAspect="1"/>
          </p:cNvPicPr>
          <p:nvPr/>
        </p:nvPicPr>
        <p:blipFill>
          <a:blip r:embed="rId10"/>
          <a:stretch>
            <a:fillRect/>
          </a:stretch>
        </p:blipFill>
        <p:spPr>
          <a:xfrm>
            <a:off x="10733314" y="5181239"/>
            <a:ext cx="461462" cy="480491"/>
          </a:xfrm>
          <a:prstGeom prst="rect">
            <a:avLst/>
          </a:prstGeom>
        </p:spPr>
      </p:pic>
      <p:sp>
        <p:nvSpPr>
          <p:cNvPr id="17" name="Rectángulo redondeado 16"/>
          <p:cNvSpPr/>
          <p:nvPr/>
        </p:nvSpPr>
        <p:spPr>
          <a:xfrm>
            <a:off x="578498" y="5609534"/>
            <a:ext cx="11000792" cy="481610"/>
          </a:xfrm>
          <a:prstGeom prst="roundRect">
            <a:avLst/>
          </a:prstGeom>
          <a:ln w="28575"/>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b="1" dirty="0">
                <a:ea typeface="Calibri" panose="020F0502020204030204" pitchFamily="34" charset="0"/>
                <a:cs typeface="Calibri" panose="020F0502020204030204" pitchFamily="34" charset="0"/>
              </a:rPr>
              <a:t>NOTA: Los nombres de los ficheros deben ser válidos: pueden incluir únicamente letras (sin acentos), espacios en blanco, guion bajo(_) o medio (-) y/o números. Tenga en cuenta adjuntar el archivo </a:t>
            </a:r>
            <a:r>
              <a:rPr lang="es-ES" sz="1100" b="1" dirty="0">
                <a:solidFill>
                  <a:srgbClr val="FF0000"/>
                </a:solidFill>
                <a:ea typeface="Calibri" panose="020F0502020204030204" pitchFamily="34" charset="0"/>
                <a:cs typeface="Calibri" panose="020F0502020204030204" pitchFamily="34" charset="0"/>
              </a:rPr>
              <a:t>Excel Auxiliar correspondiente con su nombre y formato original </a:t>
            </a:r>
            <a:r>
              <a:rPr lang="es-ES" sz="1100" b="1" dirty="0">
                <a:ea typeface="Calibri" panose="020F0502020204030204" pitchFamily="34" charset="0"/>
                <a:cs typeface="Calibri" panose="020F0502020204030204" pitchFamily="34" charset="0"/>
              </a:rPr>
              <a:t>para su posterior tratamiento.</a:t>
            </a:r>
            <a:endParaRPr lang="es-ES"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1882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578498" y="241286"/>
            <a:ext cx="11000792" cy="670305"/>
            <a:chOff x="578498" y="241286"/>
            <a:chExt cx="11000792" cy="670305"/>
          </a:xfrm>
        </p:grpSpPr>
        <p:sp>
          <p:nvSpPr>
            <p:cNvPr id="5" name="3 Título"/>
            <p:cNvSpPr txBox="1">
              <a:spLocks/>
            </p:cNvSpPr>
            <p:nvPr/>
          </p:nvSpPr>
          <p:spPr>
            <a:xfrm>
              <a:off x="578498" y="241286"/>
              <a:ext cx="900870" cy="670102"/>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13</a:t>
              </a:r>
            </a:p>
          </p:txBody>
        </p:sp>
        <p:sp>
          <p:nvSpPr>
            <p:cNvPr id="6" name="4 Marcador de texto"/>
            <p:cNvSpPr txBox="1">
              <a:spLocks/>
            </p:cNvSpPr>
            <p:nvPr/>
          </p:nvSpPr>
          <p:spPr>
            <a:xfrm>
              <a:off x="1479368" y="241490"/>
              <a:ext cx="10099922" cy="670101"/>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t>GUÍA DEL PROCEDIMIENTO DE SOLICITUD DE AYUDAS EN SEDE ELECTRÓNICA - MITECO</a:t>
              </a:r>
              <a:endParaRPr lang="es-ES" sz="1800" b="1" i="1" dirty="0">
                <a:solidFill>
                  <a:prstClr val="black"/>
                </a:solidFill>
                <a:latin typeface="Calibri" panose="020F0502020204030204"/>
              </a:endParaRPr>
            </a:p>
          </p:txBody>
        </p:sp>
      </p:grpSp>
      <p:pic>
        <p:nvPicPr>
          <p:cNvPr id="7" name="image1.jpeg" descr="Imagen que contiene Escala de tiempo&#10;&#10;Descripción generada automáticamente"/>
          <p:cNvPicPr/>
          <p:nvPr/>
        </p:nvPicPr>
        <p:blipFill>
          <a:blip r:embed="rId2" cstate="print"/>
          <a:stretch>
            <a:fillRect/>
          </a:stretch>
        </p:blipFill>
        <p:spPr>
          <a:xfrm>
            <a:off x="7091442" y="6162015"/>
            <a:ext cx="2462530" cy="569595"/>
          </a:xfrm>
          <a:prstGeom prst="rect">
            <a:avLst/>
          </a:prstGeom>
        </p:spPr>
      </p:pic>
      <p:pic>
        <p:nvPicPr>
          <p:cNvPr id="8" name="image2.jpeg" descr="Interfaz de usuario gráfica, Aplicación&#10;&#10;Descripción generada automáticamente"/>
          <p:cNvPicPr/>
          <p:nvPr/>
        </p:nvPicPr>
        <p:blipFill>
          <a:blip r:embed="rId3" cstate="print"/>
          <a:stretch>
            <a:fillRect/>
          </a:stretch>
        </p:blipFill>
        <p:spPr>
          <a:xfrm>
            <a:off x="9703914" y="6181700"/>
            <a:ext cx="1760220" cy="549910"/>
          </a:xfrm>
          <a:prstGeom prst="rect">
            <a:avLst/>
          </a:prstGeom>
        </p:spPr>
      </p:pic>
      <p:pic>
        <p:nvPicPr>
          <p:cNvPr id="15" name="Imagen 14"/>
          <p:cNvPicPr>
            <a:picLocks noChangeAspect="1"/>
          </p:cNvPicPr>
          <p:nvPr/>
        </p:nvPicPr>
        <p:blipFill>
          <a:blip r:embed="rId4"/>
          <a:stretch>
            <a:fillRect/>
          </a:stretch>
        </p:blipFill>
        <p:spPr>
          <a:xfrm>
            <a:off x="1201491" y="6313760"/>
            <a:ext cx="3105583" cy="285790"/>
          </a:xfrm>
          <a:prstGeom prst="rect">
            <a:avLst/>
          </a:prstGeom>
        </p:spPr>
      </p:pic>
      <p:pic>
        <p:nvPicPr>
          <p:cNvPr id="16" name="Imagen 15"/>
          <p:cNvPicPr/>
          <p:nvPr/>
        </p:nvPicPr>
        <p:blipFill>
          <a:blip r:embed="rId5" cstate="print">
            <a:extLst>
              <a:ext uri="{28A0092B-C50C-407E-A947-70E740481C1C}">
                <a14:useLocalDpi xmlns:a14="http://schemas.microsoft.com/office/drawing/2010/main" val="0"/>
              </a:ext>
            </a:extLst>
          </a:blip>
          <a:stretch>
            <a:fillRect/>
          </a:stretch>
        </p:blipFill>
        <p:spPr>
          <a:xfrm>
            <a:off x="5187143" y="6051665"/>
            <a:ext cx="1754358" cy="712925"/>
          </a:xfrm>
          <a:prstGeom prst="rect">
            <a:avLst/>
          </a:prstGeom>
        </p:spPr>
      </p:pic>
      <p:graphicFrame>
        <p:nvGraphicFramePr>
          <p:cNvPr id="10" name="Tabla 9"/>
          <p:cNvGraphicFramePr>
            <a:graphicFrameLocks noGrp="1"/>
          </p:cNvGraphicFramePr>
          <p:nvPr>
            <p:extLst>
              <p:ext uri="{D42A27DB-BD31-4B8C-83A1-F6EECF244321}">
                <p14:modId xmlns:p14="http://schemas.microsoft.com/office/powerpoint/2010/main" val="3347278441"/>
              </p:ext>
            </p:extLst>
          </p:nvPr>
        </p:nvGraphicFramePr>
        <p:xfrm>
          <a:off x="578498" y="1078429"/>
          <a:ext cx="11000794" cy="917982"/>
        </p:xfrm>
        <a:graphic>
          <a:graphicData uri="http://schemas.openxmlformats.org/drawingml/2006/table">
            <a:tbl>
              <a:tblPr/>
              <a:tblGrid>
                <a:gridCol w="11000794">
                  <a:extLst>
                    <a:ext uri="{9D8B030D-6E8A-4147-A177-3AD203B41FA5}">
                      <a16:colId xmlns:a16="http://schemas.microsoft.com/office/drawing/2014/main" val="679114185"/>
                    </a:ext>
                  </a:extLst>
                </a:gridCol>
              </a:tblGrid>
              <a:tr h="297795">
                <a:tc>
                  <a:txBody>
                    <a:bodyPr/>
                    <a:lstStyle/>
                    <a:p>
                      <a:pPr algn="ctr" fontAlgn="t"/>
                      <a:r>
                        <a:rPr lang="es-ES" sz="1400" b="1" i="0" u="none" strike="noStrike" baseline="0" dirty="0">
                          <a:solidFill>
                            <a:srgbClr val="FFFFFF"/>
                          </a:solidFill>
                          <a:effectLst/>
                          <a:latin typeface="Calibri" panose="020F0502020204030204" pitchFamily="34" charset="0"/>
                        </a:rPr>
                        <a:t>FIRMA Y REGISTRO DE LA SOLICITUD</a:t>
                      </a:r>
                      <a:endParaRPr lang="es-ES" sz="1400" b="1" i="0" u="none" strike="noStrike" dirty="0">
                        <a:solidFill>
                          <a:srgbClr val="FFFFFF"/>
                        </a:solidFill>
                        <a:effectLst/>
                        <a:latin typeface="Calibri" panose="020F0502020204030204" pitchFamily="34" charset="0"/>
                      </a:endParaRPr>
                    </a:p>
                  </a:txBody>
                  <a:tcPr marL="9525" marR="9525" marT="9525" marB="0" anchor="ctr">
                    <a:lnL>
                      <a:noFill/>
                    </a:lnL>
                    <a:lnR>
                      <a:noFill/>
                    </a:lnR>
                    <a:lnT>
                      <a:noFill/>
                    </a:lnT>
                    <a:lnB>
                      <a:noFill/>
                    </a:lnB>
                    <a:solidFill>
                      <a:srgbClr val="8EA9DB"/>
                    </a:solidFill>
                  </a:tcPr>
                </a:tc>
                <a:extLst>
                  <a:ext uri="{0D108BD9-81ED-4DB2-BD59-A6C34878D82A}">
                    <a16:rowId xmlns:a16="http://schemas.microsoft.com/office/drawing/2014/main" val="497655734"/>
                  </a:ext>
                </a:extLst>
              </a:tr>
              <a:tr h="62018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ES" sz="1800" b="0" i="0" u="none" strike="noStrike" baseline="0" dirty="0">
                          <a:solidFill>
                            <a:srgbClr val="000000"/>
                          </a:solidFill>
                          <a:effectLst/>
                          <a:latin typeface="Calibri" panose="020F0502020204030204" pitchFamily="34" charset="0"/>
                        </a:rPr>
                        <a:t>Cumplimentada la solicitud y adjuntados todos los documentos, se procede a la </a:t>
                      </a:r>
                      <a:r>
                        <a:rPr lang="es-ES" sz="1800" b="1" i="0" u="none" strike="noStrike" baseline="0" dirty="0">
                          <a:solidFill>
                            <a:srgbClr val="000000"/>
                          </a:solidFill>
                          <a:effectLst/>
                          <a:latin typeface="Calibri" panose="020F0502020204030204" pitchFamily="34" charset="0"/>
                        </a:rPr>
                        <a:t>firma y registro</a:t>
                      </a:r>
                      <a:endParaRPr lang="es-ES" sz="18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FFF2CC"/>
                    </a:solidFill>
                  </a:tcPr>
                </a:tc>
                <a:extLst>
                  <a:ext uri="{0D108BD9-81ED-4DB2-BD59-A6C34878D82A}">
                    <a16:rowId xmlns:a16="http://schemas.microsoft.com/office/drawing/2014/main" val="2616617902"/>
                  </a:ext>
                </a:extLst>
              </a:tr>
            </a:tbl>
          </a:graphicData>
        </a:graphic>
      </p:graphicFrame>
      <p:pic>
        <p:nvPicPr>
          <p:cNvPr id="3" name="Imagen 2"/>
          <p:cNvPicPr>
            <a:picLocks noChangeAspect="1"/>
          </p:cNvPicPr>
          <p:nvPr/>
        </p:nvPicPr>
        <p:blipFill>
          <a:blip r:embed="rId6"/>
          <a:stretch>
            <a:fillRect/>
          </a:stretch>
        </p:blipFill>
        <p:spPr>
          <a:xfrm>
            <a:off x="578498" y="2088267"/>
            <a:ext cx="5582504" cy="2766407"/>
          </a:xfrm>
          <a:prstGeom prst="rect">
            <a:avLst/>
          </a:prstGeom>
        </p:spPr>
      </p:pic>
      <p:pic>
        <p:nvPicPr>
          <p:cNvPr id="9" name="Imagen 8"/>
          <p:cNvPicPr>
            <a:picLocks noChangeAspect="1"/>
          </p:cNvPicPr>
          <p:nvPr/>
        </p:nvPicPr>
        <p:blipFill>
          <a:blip r:embed="rId7"/>
          <a:stretch>
            <a:fillRect/>
          </a:stretch>
        </p:blipFill>
        <p:spPr>
          <a:xfrm>
            <a:off x="6161002" y="3044112"/>
            <a:ext cx="5684024" cy="2766407"/>
          </a:xfrm>
          <a:prstGeom prst="rect">
            <a:avLst/>
          </a:prstGeom>
        </p:spPr>
      </p:pic>
      <p:pic>
        <p:nvPicPr>
          <p:cNvPr id="11" name="Imagen 10"/>
          <p:cNvPicPr>
            <a:picLocks noChangeAspect="1"/>
          </p:cNvPicPr>
          <p:nvPr/>
        </p:nvPicPr>
        <p:blipFill>
          <a:blip r:embed="rId8"/>
          <a:stretch>
            <a:fillRect/>
          </a:stretch>
        </p:blipFill>
        <p:spPr>
          <a:xfrm>
            <a:off x="5529781" y="4305560"/>
            <a:ext cx="549114" cy="549114"/>
          </a:xfrm>
          <a:prstGeom prst="rect">
            <a:avLst/>
          </a:prstGeom>
        </p:spPr>
      </p:pic>
      <p:pic>
        <p:nvPicPr>
          <p:cNvPr id="12" name="Imagen 11"/>
          <p:cNvPicPr>
            <a:picLocks noChangeAspect="1"/>
          </p:cNvPicPr>
          <p:nvPr/>
        </p:nvPicPr>
        <p:blipFill>
          <a:blip r:embed="rId9"/>
          <a:stretch>
            <a:fillRect/>
          </a:stretch>
        </p:blipFill>
        <p:spPr>
          <a:xfrm>
            <a:off x="11189790" y="5382404"/>
            <a:ext cx="548688" cy="548688"/>
          </a:xfrm>
          <a:prstGeom prst="rect">
            <a:avLst/>
          </a:prstGeom>
        </p:spPr>
      </p:pic>
    </p:spTree>
    <p:extLst>
      <p:ext uri="{BB962C8B-B14F-4D97-AF65-F5344CB8AC3E}">
        <p14:creationId xmlns:p14="http://schemas.microsoft.com/office/powerpoint/2010/main" val="4115218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578498" y="241286"/>
            <a:ext cx="11000792" cy="670305"/>
            <a:chOff x="578498" y="241286"/>
            <a:chExt cx="11000792" cy="670305"/>
          </a:xfrm>
        </p:grpSpPr>
        <p:sp>
          <p:nvSpPr>
            <p:cNvPr id="5" name="3 Título"/>
            <p:cNvSpPr txBox="1">
              <a:spLocks/>
            </p:cNvSpPr>
            <p:nvPr/>
          </p:nvSpPr>
          <p:spPr>
            <a:xfrm>
              <a:off x="578498" y="241286"/>
              <a:ext cx="900870" cy="670102"/>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14</a:t>
              </a:r>
            </a:p>
          </p:txBody>
        </p:sp>
        <p:sp>
          <p:nvSpPr>
            <p:cNvPr id="6" name="4 Marcador de texto"/>
            <p:cNvSpPr txBox="1">
              <a:spLocks/>
            </p:cNvSpPr>
            <p:nvPr/>
          </p:nvSpPr>
          <p:spPr>
            <a:xfrm>
              <a:off x="1479368" y="241490"/>
              <a:ext cx="10099922" cy="670101"/>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t>GUÍA DEL PROCEDIMIENTO DE SOLICITUD DE AYUDAS EN SEDE ELECTRÓNICA - MITECO</a:t>
              </a:r>
              <a:endParaRPr lang="es-ES" sz="1800" b="1" i="1" dirty="0">
                <a:solidFill>
                  <a:prstClr val="black"/>
                </a:solidFill>
                <a:latin typeface="Calibri" panose="020F0502020204030204"/>
              </a:endParaRPr>
            </a:p>
          </p:txBody>
        </p:sp>
      </p:grpSp>
      <p:pic>
        <p:nvPicPr>
          <p:cNvPr id="7" name="image1.jpeg" descr="Imagen que contiene Escala de tiempo&#10;&#10;Descripción generada automáticamente"/>
          <p:cNvPicPr/>
          <p:nvPr/>
        </p:nvPicPr>
        <p:blipFill>
          <a:blip r:embed="rId2" cstate="print"/>
          <a:stretch>
            <a:fillRect/>
          </a:stretch>
        </p:blipFill>
        <p:spPr>
          <a:xfrm>
            <a:off x="7091442" y="6162015"/>
            <a:ext cx="2462530" cy="569595"/>
          </a:xfrm>
          <a:prstGeom prst="rect">
            <a:avLst/>
          </a:prstGeom>
        </p:spPr>
      </p:pic>
      <p:pic>
        <p:nvPicPr>
          <p:cNvPr id="8" name="image2.jpeg" descr="Interfaz de usuario gráfica, Aplicación&#10;&#10;Descripción generada automáticamente"/>
          <p:cNvPicPr/>
          <p:nvPr/>
        </p:nvPicPr>
        <p:blipFill>
          <a:blip r:embed="rId3" cstate="print"/>
          <a:stretch>
            <a:fillRect/>
          </a:stretch>
        </p:blipFill>
        <p:spPr>
          <a:xfrm>
            <a:off x="9703914" y="6181700"/>
            <a:ext cx="1760220" cy="549910"/>
          </a:xfrm>
          <a:prstGeom prst="rect">
            <a:avLst/>
          </a:prstGeom>
        </p:spPr>
      </p:pic>
      <p:pic>
        <p:nvPicPr>
          <p:cNvPr id="15" name="Imagen 14"/>
          <p:cNvPicPr>
            <a:picLocks noChangeAspect="1"/>
          </p:cNvPicPr>
          <p:nvPr/>
        </p:nvPicPr>
        <p:blipFill>
          <a:blip r:embed="rId4"/>
          <a:stretch>
            <a:fillRect/>
          </a:stretch>
        </p:blipFill>
        <p:spPr>
          <a:xfrm>
            <a:off x="1201491" y="6313760"/>
            <a:ext cx="3105583" cy="285790"/>
          </a:xfrm>
          <a:prstGeom prst="rect">
            <a:avLst/>
          </a:prstGeom>
        </p:spPr>
      </p:pic>
      <p:pic>
        <p:nvPicPr>
          <p:cNvPr id="16" name="Imagen 15"/>
          <p:cNvPicPr/>
          <p:nvPr/>
        </p:nvPicPr>
        <p:blipFill>
          <a:blip r:embed="rId5" cstate="print">
            <a:extLst>
              <a:ext uri="{28A0092B-C50C-407E-A947-70E740481C1C}">
                <a14:useLocalDpi xmlns:a14="http://schemas.microsoft.com/office/drawing/2010/main" val="0"/>
              </a:ext>
            </a:extLst>
          </a:blip>
          <a:stretch>
            <a:fillRect/>
          </a:stretch>
        </p:blipFill>
        <p:spPr>
          <a:xfrm>
            <a:off x="5187143" y="6051665"/>
            <a:ext cx="1754358" cy="712925"/>
          </a:xfrm>
          <a:prstGeom prst="rect">
            <a:avLst/>
          </a:prstGeom>
        </p:spPr>
      </p:pic>
      <p:pic>
        <p:nvPicPr>
          <p:cNvPr id="9" name="Imagen 8"/>
          <p:cNvPicPr>
            <a:picLocks noChangeAspect="1"/>
          </p:cNvPicPr>
          <p:nvPr/>
        </p:nvPicPr>
        <p:blipFill>
          <a:blip r:embed="rId6"/>
          <a:stretch>
            <a:fillRect/>
          </a:stretch>
        </p:blipFill>
        <p:spPr>
          <a:xfrm>
            <a:off x="366931" y="288262"/>
            <a:ext cx="6754953" cy="5397210"/>
          </a:xfrm>
          <a:prstGeom prst="rect">
            <a:avLst/>
          </a:prstGeom>
        </p:spPr>
      </p:pic>
      <p:pic>
        <p:nvPicPr>
          <p:cNvPr id="2" name="Imagen 1"/>
          <p:cNvPicPr>
            <a:picLocks noChangeAspect="1"/>
          </p:cNvPicPr>
          <p:nvPr/>
        </p:nvPicPr>
        <p:blipFill>
          <a:blip r:embed="rId7"/>
          <a:stretch>
            <a:fillRect/>
          </a:stretch>
        </p:blipFill>
        <p:spPr>
          <a:xfrm>
            <a:off x="4607786" y="640541"/>
            <a:ext cx="1445271" cy="1514830"/>
          </a:xfrm>
          <a:prstGeom prst="rect">
            <a:avLst/>
          </a:prstGeom>
        </p:spPr>
      </p:pic>
      <p:pic>
        <p:nvPicPr>
          <p:cNvPr id="3" name="Imagen 2"/>
          <p:cNvPicPr>
            <a:picLocks noChangeAspect="1"/>
          </p:cNvPicPr>
          <p:nvPr/>
        </p:nvPicPr>
        <p:blipFill>
          <a:blip r:embed="rId8"/>
          <a:stretch>
            <a:fillRect/>
          </a:stretch>
        </p:blipFill>
        <p:spPr>
          <a:xfrm>
            <a:off x="1912400" y="4901429"/>
            <a:ext cx="3664014" cy="1280271"/>
          </a:xfrm>
          <a:prstGeom prst="rect">
            <a:avLst/>
          </a:prstGeom>
        </p:spPr>
      </p:pic>
      <p:pic>
        <p:nvPicPr>
          <p:cNvPr id="10" name="Imagen 9"/>
          <p:cNvPicPr>
            <a:picLocks noChangeAspect="1"/>
          </p:cNvPicPr>
          <p:nvPr/>
        </p:nvPicPr>
        <p:blipFill>
          <a:blip r:embed="rId9"/>
          <a:stretch>
            <a:fillRect/>
          </a:stretch>
        </p:blipFill>
        <p:spPr>
          <a:xfrm>
            <a:off x="7411891" y="1189137"/>
            <a:ext cx="3877392" cy="1847248"/>
          </a:xfrm>
          <a:prstGeom prst="rect">
            <a:avLst/>
          </a:prstGeom>
        </p:spPr>
      </p:pic>
      <p:pic>
        <p:nvPicPr>
          <p:cNvPr id="11" name="Imagen 10"/>
          <p:cNvPicPr>
            <a:picLocks noChangeAspect="1"/>
          </p:cNvPicPr>
          <p:nvPr/>
        </p:nvPicPr>
        <p:blipFill>
          <a:blip r:embed="rId10"/>
          <a:stretch>
            <a:fillRect/>
          </a:stretch>
        </p:blipFill>
        <p:spPr>
          <a:xfrm>
            <a:off x="7411891" y="3433665"/>
            <a:ext cx="3877392" cy="2080727"/>
          </a:xfrm>
          <a:prstGeom prst="rect">
            <a:avLst/>
          </a:prstGeom>
        </p:spPr>
      </p:pic>
      <p:pic>
        <p:nvPicPr>
          <p:cNvPr id="12" name="Imagen 11"/>
          <p:cNvPicPr>
            <a:picLocks noChangeAspect="1"/>
          </p:cNvPicPr>
          <p:nvPr/>
        </p:nvPicPr>
        <p:blipFill>
          <a:blip r:embed="rId11"/>
          <a:stretch>
            <a:fillRect/>
          </a:stretch>
        </p:blipFill>
        <p:spPr>
          <a:xfrm rot="1245918">
            <a:off x="8913579" y="2075436"/>
            <a:ext cx="1792379" cy="1822862"/>
          </a:xfrm>
          <a:prstGeom prst="rect">
            <a:avLst/>
          </a:prstGeom>
        </p:spPr>
      </p:pic>
    </p:spTree>
    <p:extLst>
      <p:ext uri="{BB962C8B-B14F-4D97-AF65-F5344CB8AC3E}">
        <p14:creationId xmlns:p14="http://schemas.microsoft.com/office/powerpoint/2010/main" val="2291094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578498" y="241286"/>
            <a:ext cx="11000792" cy="670305"/>
            <a:chOff x="578498" y="241286"/>
            <a:chExt cx="11000792" cy="670305"/>
          </a:xfrm>
        </p:grpSpPr>
        <p:sp>
          <p:nvSpPr>
            <p:cNvPr id="5" name="3 Título"/>
            <p:cNvSpPr txBox="1">
              <a:spLocks/>
            </p:cNvSpPr>
            <p:nvPr/>
          </p:nvSpPr>
          <p:spPr>
            <a:xfrm>
              <a:off x="578498" y="241286"/>
              <a:ext cx="900870" cy="670102"/>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15</a:t>
              </a:r>
            </a:p>
          </p:txBody>
        </p:sp>
        <p:sp>
          <p:nvSpPr>
            <p:cNvPr id="6" name="4 Marcador de texto"/>
            <p:cNvSpPr txBox="1">
              <a:spLocks/>
            </p:cNvSpPr>
            <p:nvPr/>
          </p:nvSpPr>
          <p:spPr>
            <a:xfrm>
              <a:off x="1479368" y="241490"/>
              <a:ext cx="10099922" cy="670101"/>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t>GUÍA DEL PROCEDIMIENTO DE SOLICITUD DE AYUDAS EN SEDE ELECTRÓNICA - MITECO</a:t>
              </a:r>
              <a:endParaRPr lang="es-ES" sz="1800" b="1" i="1" dirty="0">
                <a:solidFill>
                  <a:prstClr val="black"/>
                </a:solidFill>
                <a:latin typeface="Calibri" panose="020F0502020204030204"/>
              </a:endParaRPr>
            </a:p>
          </p:txBody>
        </p:sp>
      </p:grpSp>
      <p:pic>
        <p:nvPicPr>
          <p:cNvPr id="7" name="image1.jpeg" descr="Imagen que contiene Escala de tiempo&#10;&#10;Descripción generada automáticamente"/>
          <p:cNvPicPr/>
          <p:nvPr/>
        </p:nvPicPr>
        <p:blipFill>
          <a:blip r:embed="rId2" cstate="print"/>
          <a:stretch>
            <a:fillRect/>
          </a:stretch>
        </p:blipFill>
        <p:spPr>
          <a:xfrm>
            <a:off x="7091442" y="6162015"/>
            <a:ext cx="2462530" cy="569595"/>
          </a:xfrm>
          <a:prstGeom prst="rect">
            <a:avLst/>
          </a:prstGeom>
        </p:spPr>
      </p:pic>
      <p:pic>
        <p:nvPicPr>
          <p:cNvPr id="8" name="image2.jpeg" descr="Interfaz de usuario gráfica, Aplicación&#10;&#10;Descripción generada automáticamente"/>
          <p:cNvPicPr/>
          <p:nvPr/>
        </p:nvPicPr>
        <p:blipFill>
          <a:blip r:embed="rId3" cstate="print"/>
          <a:stretch>
            <a:fillRect/>
          </a:stretch>
        </p:blipFill>
        <p:spPr>
          <a:xfrm>
            <a:off x="9703914" y="6181700"/>
            <a:ext cx="1760220" cy="549910"/>
          </a:xfrm>
          <a:prstGeom prst="rect">
            <a:avLst/>
          </a:prstGeom>
        </p:spPr>
      </p:pic>
      <p:pic>
        <p:nvPicPr>
          <p:cNvPr id="15" name="Imagen 14"/>
          <p:cNvPicPr>
            <a:picLocks noChangeAspect="1"/>
          </p:cNvPicPr>
          <p:nvPr/>
        </p:nvPicPr>
        <p:blipFill>
          <a:blip r:embed="rId4"/>
          <a:stretch>
            <a:fillRect/>
          </a:stretch>
        </p:blipFill>
        <p:spPr>
          <a:xfrm>
            <a:off x="1201491" y="6313760"/>
            <a:ext cx="3105583" cy="285790"/>
          </a:xfrm>
          <a:prstGeom prst="rect">
            <a:avLst/>
          </a:prstGeom>
        </p:spPr>
      </p:pic>
      <p:pic>
        <p:nvPicPr>
          <p:cNvPr id="16" name="Imagen 15"/>
          <p:cNvPicPr/>
          <p:nvPr/>
        </p:nvPicPr>
        <p:blipFill>
          <a:blip r:embed="rId5" cstate="print">
            <a:extLst>
              <a:ext uri="{28A0092B-C50C-407E-A947-70E740481C1C}">
                <a14:useLocalDpi xmlns:a14="http://schemas.microsoft.com/office/drawing/2010/main" val="0"/>
              </a:ext>
            </a:extLst>
          </a:blip>
          <a:stretch>
            <a:fillRect/>
          </a:stretch>
        </p:blipFill>
        <p:spPr>
          <a:xfrm>
            <a:off x="5187143" y="6051665"/>
            <a:ext cx="1754358" cy="712925"/>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1685324601"/>
              </p:ext>
            </p:extLst>
          </p:nvPr>
        </p:nvGraphicFramePr>
        <p:xfrm>
          <a:off x="578498" y="1078429"/>
          <a:ext cx="11000794" cy="917982"/>
        </p:xfrm>
        <a:graphic>
          <a:graphicData uri="http://schemas.openxmlformats.org/drawingml/2006/table">
            <a:tbl>
              <a:tblPr/>
              <a:tblGrid>
                <a:gridCol w="11000794">
                  <a:extLst>
                    <a:ext uri="{9D8B030D-6E8A-4147-A177-3AD203B41FA5}">
                      <a16:colId xmlns:a16="http://schemas.microsoft.com/office/drawing/2014/main" val="679114185"/>
                    </a:ext>
                  </a:extLst>
                </a:gridCol>
              </a:tblGrid>
              <a:tr h="297795">
                <a:tc>
                  <a:txBody>
                    <a:bodyPr/>
                    <a:lstStyle/>
                    <a:p>
                      <a:pPr algn="ctr" fontAlgn="t"/>
                      <a:r>
                        <a:rPr lang="es-ES" sz="1400" b="1" i="0" u="none" strike="noStrike" baseline="0" dirty="0">
                          <a:solidFill>
                            <a:srgbClr val="FFFFFF"/>
                          </a:solidFill>
                          <a:effectLst/>
                          <a:latin typeface="Calibri" panose="020F0502020204030204" pitchFamily="34" charset="0"/>
                        </a:rPr>
                        <a:t>ZONA PERSONAL</a:t>
                      </a:r>
                      <a:endParaRPr lang="es-ES" sz="1400" b="1" i="0" u="none" strike="noStrike" dirty="0">
                        <a:solidFill>
                          <a:srgbClr val="FFFFFF"/>
                        </a:solidFill>
                        <a:effectLst/>
                        <a:latin typeface="Calibri" panose="020F0502020204030204" pitchFamily="34" charset="0"/>
                      </a:endParaRPr>
                    </a:p>
                  </a:txBody>
                  <a:tcPr marL="9525" marR="9525" marT="9525" marB="0" anchor="ctr">
                    <a:lnL>
                      <a:noFill/>
                    </a:lnL>
                    <a:lnR>
                      <a:noFill/>
                    </a:lnR>
                    <a:lnT>
                      <a:noFill/>
                    </a:lnT>
                    <a:lnB>
                      <a:noFill/>
                    </a:lnB>
                    <a:solidFill>
                      <a:srgbClr val="8EA9DB"/>
                    </a:solidFill>
                  </a:tcPr>
                </a:tc>
                <a:extLst>
                  <a:ext uri="{0D108BD9-81ED-4DB2-BD59-A6C34878D82A}">
                    <a16:rowId xmlns:a16="http://schemas.microsoft.com/office/drawing/2014/main" val="497655734"/>
                  </a:ext>
                </a:extLst>
              </a:tr>
              <a:tr h="62018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ES" sz="1800" b="0" i="0" u="none" strike="noStrike" dirty="0">
                          <a:solidFill>
                            <a:srgbClr val="000000"/>
                          </a:solidFill>
                          <a:effectLst/>
                          <a:latin typeface="Calibri" panose="020F0502020204030204" pitchFamily="34" charset="0"/>
                        </a:rPr>
                        <a:t>En este apartado podrá recuperar borradores ya guardados, completar información a su solicitud, confirmar el estado en cada momento y acceder al contenido de sus notificaciones.</a:t>
                      </a:r>
                    </a:p>
                  </a:txBody>
                  <a:tcPr marL="9525" marR="9525" marT="9525" marB="0" anchor="ctr">
                    <a:lnL>
                      <a:noFill/>
                    </a:lnL>
                    <a:lnR>
                      <a:noFill/>
                    </a:lnR>
                    <a:lnT>
                      <a:noFill/>
                    </a:lnT>
                    <a:lnB>
                      <a:noFill/>
                    </a:lnB>
                    <a:solidFill>
                      <a:srgbClr val="FFF2CC"/>
                    </a:solidFill>
                  </a:tcPr>
                </a:tc>
                <a:extLst>
                  <a:ext uri="{0D108BD9-81ED-4DB2-BD59-A6C34878D82A}">
                    <a16:rowId xmlns:a16="http://schemas.microsoft.com/office/drawing/2014/main" val="2616617902"/>
                  </a:ext>
                </a:extLst>
              </a:tr>
            </a:tbl>
          </a:graphicData>
        </a:graphic>
      </p:graphicFrame>
      <p:pic>
        <p:nvPicPr>
          <p:cNvPr id="3" name="Imagen 2"/>
          <p:cNvPicPr>
            <a:picLocks noChangeAspect="1"/>
          </p:cNvPicPr>
          <p:nvPr/>
        </p:nvPicPr>
        <p:blipFill>
          <a:blip r:embed="rId6"/>
          <a:stretch>
            <a:fillRect/>
          </a:stretch>
        </p:blipFill>
        <p:spPr>
          <a:xfrm>
            <a:off x="578498" y="2126387"/>
            <a:ext cx="4404048" cy="632738"/>
          </a:xfrm>
          <a:prstGeom prst="rect">
            <a:avLst/>
          </a:prstGeom>
        </p:spPr>
      </p:pic>
      <p:pic>
        <p:nvPicPr>
          <p:cNvPr id="11" name="Imagen 10"/>
          <p:cNvPicPr>
            <a:picLocks noChangeAspect="1"/>
          </p:cNvPicPr>
          <p:nvPr/>
        </p:nvPicPr>
        <p:blipFill>
          <a:blip r:embed="rId7"/>
          <a:stretch>
            <a:fillRect/>
          </a:stretch>
        </p:blipFill>
        <p:spPr>
          <a:xfrm>
            <a:off x="-226858" y="3109845"/>
            <a:ext cx="4304149" cy="2941820"/>
          </a:xfrm>
          <a:prstGeom prst="rect">
            <a:avLst/>
          </a:prstGeom>
        </p:spPr>
      </p:pic>
      <p:pic>
        <p:nvPicPr>
          <p:cNvPr id="12" name="Imagen 11"/>
          <p:cNvPicPr>
            <a:picLocks noChangeAspect="1"/>
          </p:cNvPicPr>
          <p:nvPr/>
        </p:nvPicPr>
        <p:blipFill>
          <a:blip r:embed="rId8"/>
          <a:stretch>
            <a:fillRect/>
          </a:stretch>
        </p:blipFill>
        <p:spPr>
          <a:xfrm>
            <a:off x="3309128" y="3537250"/>
            <a:ext cx="768163" cy="670618"/>
          </a:xfrm>
          <a:prstGeom prst="rect">
            <a:avLst/>
          </a:prstGeom>
        </p:spPr>
      </p:pic>
      <p:pic>
        <p:nvPicPr>
          <p:cNvPr id="13" name="Imagen 12"/>
          <p:cNvPicPr>
            <a:picLocks noChangeAspect="1"/>
          </p:cNvPicPr>
          <p:nvPr/>
        </p:nvPicPr>
        <p:blipFill>
          <a:blip r:embed="rId9"/>
          <a:stretch>
            <a:fillRect/>
          </a:stretch>
        </p:blipFill>
        <p:spPr>
          <a:xfrm>
            <a:off x="3426483" y="4397357"/>
            <a:ext cx="658425" cy="426757"/>
          </a:xfrm>
          <a:prstGeom prst="rect">
            <a:avLst/>
          </a:prstGeom>
        </p:spPr>
      </p:pic>
      <p:pic>
        <p:nvPicPr>
          <p:cNvPr id="14" name="Imagen 13"/>
          <p:cNvPicPr>
            <a:picLocks noChangeAspect="1"/>
          </p:cNvPicPr>
          <p:nvPr/>
        </p:nvPicPr>
        <p:blipFill>
          <a:blip r:embed="rId10"/>
          <a:stretch>
            <a:fillRect/>
          </a:stretch>
        </p:blipFill>
        <p:spPr>
          <a:xfrm>
            <a:off x="3285081" y="5013603"/>
            <a:ext cx="774259" cy="701101"/>
          </a:xfrm>
          <a:prstGeom prst="rect">
            <a:avLst/>
          </a:prstGeom>
        </p:spPr>
      </p:pic>
      <p:pic>
        <p:nvPicPr>
          <p:cNvPr id="17" name="Imagen 16"/>
          <p:cNvPicPr>
            <a:picLocks noChangeAspect="1"/>
          </p:cNvPicPr>
          <p:nvPr/>
        </p:nvPicPr>
        <p:blipFill>
          <a:blip r:embed="rId11"/>
          <a:stretch>
            <a:fillRect/>
          </a:stretch>
        </p:blipFill>
        <p:spPr>
          <a:xfrm>
            <a:off x="5822302" y="2036872"/>
            <a:ext cx="5716706" cy="1072973"/>
          </a:xfrm>
          <a:prstGeom prst="rect">
            <a:avLst/>
          </a:prstGeom>
          <a:ln w="12700">
            <a:solidFill>
              <a:srgbClr val="0070C0"/>
            </a:solidFill>
          </a:ln>
        </p:spPr>
      </p:pic>
      <p:pic>
        <p:nvPicPr>
          <p:cNvPr id="18" name="Imagen 17"/>
          <p:cNvPicPr>
            <a:picLocks noChangeAspect="1"/>
          </p:cNvPicPr>
          <p:nvPr/>
        </p:nvPicPr>
        <p:blipFill>
          <a:blip r:embed="rId12"/>
          <a:stretch>
            <a:fillRect/>
          </a:stretch>
        </p:blipFill>
        <p:spPr>
          <a:xfrm rot="21127155">
            <a:off x="4515378" y="1640582"/>
            <a:ext cx="1885421" cy="1917816"/>
          </a:xfrm>
          <a:prstGeom prst="rect">
            <a:avLst/>
          </a:prstGeom>
        </p:spPr>
      </p:pic>
      <p:sp>
        <p:nvSpPr>
          <p:cNvPr id="22" name="Rectángulo 21"/>
          <p:cNvSpPr/>
          <p:nvPr/>
        </p:nvSpPr>
        <p:spPr>
          <a:xfrm>
            <a:off x="3672210" y="3981858"/>
            <a:ext cx="7471149" cy="1077218"/>
          </a:xfrm>
          <a:prstGeom prst="rect">
            <a:avLst/>
          </a:prstGeom>
        </p:spPr>
        <p:txBody>
          <a:bodyPr wrap="square">
            <a:spAutoFit/>
          </a:bodyPr>
          <a:lstStyle/>
          <a:p>
            <a:pPr lvl="1"/>
            <a:r>
              <a:rPr lang="es-ES" sz="1600" dirty="0">
                <a:solidFill>
                  <a:schemeClr val="accent2">
                    <a:lumMod val="50000"/>
                  </a:schemeClr>
                </a:solidFill>
                <a:latin typeface="Trebuchet MS" panose="020B0603020202020204" pitchFamily="34" charset="0"/>
              </a:rPr>
              <a:t>Confirmar el estado de la tramitación de la solicitud.</a:t>
            </a:r>
          </a:p>
          <a:p>
            <a:pPr lvl="1"/>
            <a:r>
              <a:rPr lang="es-ES" sz="1600" dirty="0">
                <a:solidFill>
                  <a:schemeClr val="accent2">
                    <a:lumMod val="50000"/>
                  </a:schemeClr>
                </a:solidFill>
                <a:latin typeface="Trebuchet MS" panose="020B0603020202020204" pitchFamily="34" charset="0"/>
              </a:rPr>
              <a:t>Comprobar la documentación enviada.</a:t>
            </a:r>
          </a:p>
          <a:p>
            <a:pPr lvl="1"/>
            <a:r>
              <a:rPr lang="es-ES" sz="1600" dirty="0">
                <a:solidFill>
                  <a:schemeClr val="accent2">
                    <a:lumMod val="50000"/>
                  </a:schemeClr>
                </a:solidFill>
                <a:latin typeface="Trebuchet MS" panose="020B0603020202020204" pitchFamily="34" charset="0"/>
              </a:rPr>
              <a:t>Descargar el justificante de registro.</a:t>
            </a:r>
          </a:p>
          <a:p>
            <a:pPr lvl="1"/>
            <a:r>
              <a:rPr lang="es-ES" sz="1600" dirty="0">
                <a:solidFill>
                  <a:schemeClr val="accent2">
                    <a:lumMod val="50000"/>
                  </a:schemeClr>
                </a:solidFill>
                <a:latin typeface="Trebuchet MS" panose="020B0603020202020204" pitchFamily="34" charset="0"/>
              </a:rPr>
              <a:t>Adjuntar nueva documentación a su solicitud.</a:t>
            </a:r>
          </a:p>
        </p:txBody>
      </p:sp>
      <p:sp>
        <p:nvSpPr>
          <p:cNvPr id="23" name="Rectángulo 22"/>
          <p:cNvSpPr/>
          <p:nvPr/>
        </p:nvSpPr>
        <p:spPr>
          <a:xfrm>
            <a:off x="3609045" y="3421000"/>
            <a:ext cx="6964793" cy="338554"/>
          </a:xfrm>
          <a:prstGeom prst="rect">
            <a:avLst/>
          </a:prstGeom>
        </p:spPr>
        <p:txBody>
          <a:bodyPr wrap="square">
            <a:spAutoFit/>
          </a:bodyPr>
          <a:lstStyle/>
          <a:p>
            <a:pPr lvl="1"/>
            <a:r>
              <a:rPr lang="es-ES" sz="1600" dirty="0">
                <a:solidFill>
                  <a:srgbClr val="306090"/>
                </a:solidFill>
                <a:latin typeface="Trebuchet MS" panose="020B0603020202020204" pitchFamily="34" charset="0"/>
              </a:rPr>
              <a:t>Guardar borrador de la solicitud y recuperar los datos más adelante.</a:t>
            </a:r>
          </a:p>
        </p:txBody>
      </p:sp>
      <p:sp>
        <p:nvSpPr>
          <p:cNvPr id="24" name="Rectángulo 23"/>
          <p:cNvSpPr/>
          <p:nvPr/>
        </p:nvSpPr>
        <p:spPr>
          <a:xfrm>
            <a:off x="3590762" y="5230468"/>
            <a:ext cx="8744168" cy="584775"/>
          </a:xfrm>
          <a:prstGeom prst="rect">
            <a:avLst/>
          </a:prstGeom>
        </p:spPr>
        <p:txBody>
          <a:bodyPr wrap="square">
            <a:spAutoFit/>
          </a:bodyPr>
          <a:lstStyle/>
          <a:p>
            <a:pPr lvl="1"/>
            <a:r>
              <a:rPr lang="es-ES_tradnl" sz="1600" dirty="0">
                <a:solidFill>
                  <a:schemeClr val="accent4">
                    <a:lumMod val="50000"/>
                  </a:schemeClr>
                </a:solidFill>
                <a:latin typeface="Trebuchet MS" panose="020B0603020202020204" pitchFamily="34" charset="0"/>
              </a:rPr>
              <a:t>Acceder al contenido de las notificaciones enviadas por la Administración Pública (previamente se ha recibido aviso en el correo electrónico especificado en la solicitud).</a:t>
            </a:r>
          </a:p>
        </p:txBody>
      </p:sp>
    </p:spTree>
    <p:extLst>
      <p:ext uri="{BB962C8B-B14F-4D97-AF65-F5344CB8AC3E}">
        <p14:creationId xmlns:p14="http://schemas.microsoft.com/office/powerpoint/2010/main" val="4228228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578498" y="241286"/>
            <a:ext cx="11000792" cy="670305"/>
            <a:chOff x="578498" y="241286"/>
            <a:chExt cx="11000792" cy="670305"/>
          </a:xfrm>
        </p:grpSpPr>
        <p:sp>
          <p:nvSpPr>
            <p:cNvPr id="5" name="3 Título"/>
            <p:cNvSpPr txBox="1">
              <a:spLocks/>
            </p:cNvSpPr>
            <p:nvPr/>
          </p:nvSpPr>
          <p:spPr>
            <a:xfrm>
              <a:off x="578498" y="241286"/>
              <a:ext cx="900870" cy="670102"/>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16</a:t>
              </a:r>
            </a:p>
          </p:txBody>
        </p:sp>
        <p:sp>
          <p:nvSpPr>
            <p:cNvPr id="6" name="4 Marcador de texto"/>
            <p:cNvSpPr txBox="1">
              <a:spLocks/>
            </p:cNvSpPr>
            <p:nvPr/>
          </p:nvSpPr>
          <p:spPr>
            <a:xfrm>
              <a:off x="1479368" y="241490"/>
              <a:ext cx="10099922" cy="670101"/>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t>GUÍA DEL PROCEDIMIENTO DE SOLICITUD DE AYUDAS EN SEDE ELECTRÓNICA - MITECO</a:t>
              </a:r>
              <a:endParaRPr lang="es-ES" sz="1800" b="1" i="1" dirty="0">
                <a:solidFill>
                  <a:prstClr val="black"/>
                </a:solidFill>
                <a:latin typeface="Calibri" panose="020F0502020204030204"/>
              </a:endParaRPr>
            </a:p>
          </p:txBody>
        </p:sp>
      </p:grpSp>
      <p:pic>
        <p:nvPicPr>
          <p:cNvPr id="7" name="image1.jpeg" descr="Imagen que contiene Escala de tiempo&#10;&#10;Descripción generada automáticamente"/>
          <p:cNvPicPr/>
          <p:nvPr/>
        </p:nvPicPr>
        <p:blipFill>
          <a:blip r:embed="rId2" cstate="print"/>
          <a:stretch>
            <a:fillRect/>
          </a:stretch>
        </p:blipFill>
        <p:spPr>
          <a:xfrm>
            <a:off x="7091442" y="6162015"/>
            <a:ext cx="2462530" cy="569595"/>
          </a:xfrm>
          <a:prstGeom prst="rect">
            <a:avLst/>
          </a:prstGeom>
        </p:spPr>
      </p:pic>
      <p:pic>
        <p:nvPicPr>
          <p:cNvPr id="8" name="image2.jpeg" descr="Interfaz de usuario gráfica, Aplicación&#10;&#10;Descripción generada automáticamente"/>
          <p:cNvPicPr/>
          <p:nvPr/>
        </p:nvPicPr>
        <p:blipFill>
          <a:blip r:embed="rId3" cstate="print"/>
          <a:stretch>
            <a:fillRect/>
          </a:stretch>
        </p:blipFill>
        <p:spPr>
          <a:xfrm>
            <a:off x="9703914" y="6181700"/>
            <a:ext cx="1760220" cy="549910"/>
          </a:xfrm>
          <a:prstGeom prst="rect">
            <a:avLst/>
          </a:prstGeom>
        </p:spPr>
      </p:pic>
      <p:pic>
        <p:nvPicPr>
          <p:cNvPr id="15" name="Imagen 14"/>
          <p:cNvPicPr>
            <a:picLocks noChangeAspect="1"/>
          </p:cNvPicPr>
          <p:nvPr/>
        </p:nvPicPr>
        <p:blipFill>
          <a:blip r:embed="rId4"/>
          <a:stretch>
            <a:fillRect/>
          </a:stretch>
        </p:blipFill>
        <p:spPr>
          <a:xfrm>
            <a:off x="1201491" y="6313760"/>
            <a:ext cx="3105583" cy="285790"/>
          </a:xfrm>
          <a:prstGeom prst="rect">
            <a:avLst/>
          </a:prstGeom>
        </p:spPr>
      </p:pic>
      <p:pic>
        <p:nvPicPr>
          <p:cNvPr id="16" name="Imagen 15"/>
          <p:cNvPicPr/>
          <p:nvPr/>
        </p:nvPicPr>
        <p:blipFill>
          <a:blip r:embed="rId5" cstate="print">
            <a:extLst>
              <a:ext uri="{28A0092B-C50C-407E-A947-70E740481C1C}">
                <a14:useLocalDpi xmlns:a14="http://schemas.microsoft.com/office/drawing/2010/main" val="0"/>
              </a:ext>
            </a:extLst>
          </a:blip>
          <a:stretch>
            <a:fillRect/>
          </a:stretch>
        </p:blipFill>
        <p:spPr>
          <a:xfrm>
            <a:off x="5187143" y="6051665"/>
            <a:ext cx="1754358" cy="712925"/>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402457073"/>
              </p:ext>
            </p:extLst>
          </p:nvPr>
        </p:nvGraphicFramePr>
        <p:xfrm>
          <a:off x="578498" y="1078429"/>
          <a:ext cx="11000794" cy="917982"/>
        </p:xfrm>
        <a:graphic>
          <a:graphicData uri="http://schemas.openxmlformats.org/drawingml/2006/table">
            <a:tbl>
              <a:tblPr/>
              <a:tblGrid>
                <a:gridCol w="11000794">
                  <a:extLst>
                    <a:ext uri="{9D8B030D-6E8A-4147-A177-3AD203B41FA5}">
                      <a16:colId xmlns:a16="http://schemas.microsoft.com/office/drawing/2014/main" val="679114185"/>
                    </a:ext>
                  </a:extLst>
                </a:gridCol>
              </a:tblGrid>
              <a:tr h="297795">
                <a:tc>
                  <a:txBody>
                    <a:bodyPr/>
                    <a:lstStyle/>
                    <a:p>
                      <a:pPr algn="ctr" fontAlgn="t"/>
                      <a:r>
                        <a:rPr lang="es-ES" sz="1400" b="1" i="0" u="none" strike="noStrike" baseline="0" dirty="0">
                          <a:solidFill>
                            <a:srgbClr val="FFFFFF"/>
                          </a:solidFill>
                          <a:effectLst/>
                          <a:latin typeface="Calibri" panose="020F0502020204030204" pitchFamily="34" charset="0"/>
                        </a:rPr>
                        <a:t>ZONA PERSONAL</a:t>
                      </a:r>
                      <a:endParaRPr lang="es-ES" sz="1400" b="1" i="0" u="none" strike="noStrike" dirty="0">
                        <a:solidFill>
                          <a:srgbClr val="FFFFFF"/>
                        </a:solidFill>
                        <a:effectLst/>
                        <a:latin typeface="Calibri" panose="020F0502020204030204" pitchFamily="34" charset="0"/>
                      </a:endParaRPr>
                    </a:p>
                  </a:txBody>
                  <a:tcPr marL="9525" marR="9525" marT="9525" marB="0" anchor="ctr">
                    <a:lnL>
                      <a:noFill/>
                    </a:lnL>
                    <a:lnR>
                      <a:noFill/>
                    </a:lnR>
                    <a:lnT>
                      <a:noFill/>
                    </a:lnT>
                    <a:lnB>
                      <a:noFill/>
                    </a:lnB>
                    <a:solidFill>
                      <a:srgbClr val="8EA9DB"/>
                    </a:solidFill>
                  </a:tcPr>
                </a:tc>
                <a:extLst>
                  <a:ext uri="{0D108BD9-81ED-4DB2-BD59-A6C34878D82A}">
                    <a16:rowId xmlns:a16="http://schemas.microsoft.com/office/drawing/2014/main" val="497655734"/>
                  </a:ext>
                </a:extLst>
              </a:tr>
              <a:tr h="62018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ES" sz="1800" b="0" i="0" u="none" strike="noStrike" dirty="0">
                          <a:solidFill>
                            <a:srgbClr val="000000"/>
                          </a:solidFill>
                          <a:effectLst/>
                          <a:latin typeface="Calibri" panose="020F0502020204030204" pitchFamily="34" charset="0"/>
                        </a:rPr>
                        <a:t>Podrá</a:t>
                      </a:r>
                      <a:r>
                        <a:rPr lang="es-ES" sz="1800" b="0" i="0" u="none" strike="noStrike" baseline="0" dirty="0">
                          <a:solidFill>
                            <a:srgbClr val="000000"/>
                          </a:solidFill>
                          <a:effectLst/>
                          <a:latin typeface="Calibri" panose="020F0502020204030204" pitchFamily="34" charset="0"/>
                        </a:rPr>
                        <a:t> completar su solicitud añadiendo nueva documentación adicional desde Zona personal/Mis solicitudes/Procedimiento/Adjuntar documentación.</a:t>
                      </a:r>
                      <a:endParaRPr lang="es-ES" sz="18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FFF2CC"/>
                    </a:solidFill>
                  </a:tcPr>
                </a:tc>
                <a:extLst>
                  <a:ext uri="{0D108BD9-81ED-4DB2-BD59-A6C34878D82A}">
                    <a16:rowId xmlns:a16="http://schemas.microsoft.com/office/drawing/2014/main" val="2616617902"/>
                  </a:ext>
                </a:extLst>
              </a:tr>
            </a:tbl>
          </a:graphicData>
        </a:graphic>
      </p:graphicFrame>
      <p:pic>
        <p:nvPicPr>
          <p:cNvPr id="3" name="Imagen 2"/>
          <p:cNvPicPr>
            <a:picLocks noChangeAspect="1"/>
          </p:cNvPicPr>
          <p:nvPr/>
        </p:nvPicPr>
        <p:blipFill>
          <a:blip r:embed="rId6"/>
          <a:stretch>
            <a:fillRect/>
          </a:stretch>
        </p:blipFill>
        <p:spPr>
          <a:xfrm>
            <a:off x="552258" y="2022827"/>
            <a:ext cx="4404048" cy="632738"/>
          </a:xfrm>
          <a:prstGeom prst="rect">
            <a:avLst/>
          </a:prstGeom>
        </p:spPr>
      </p:pic>
      <p:pic>
        <p:nvPicPr>
          <p:cNvPr id="17" name="Imagen 16"/>
          <p:cNvPicPr>
            <a:picLocks noChangeAspect="1"/>
          </p:cNvPicPr>
          <p:nvPr/>
        </p:nvPicPr>
        <p:blipFill>
          <a:blip r:embed="rId7"/>
          <a:stretch>
            <a:fillRect/>
          </a:stretch>
        </p:blipFill>
        <p:spPr>
          <a:xfrm>
            <a:off x="5464354" y="2306755"/>
            <a:ext cx="5716706" cy="649716"/>
          </a:xfrm>
          <a:prstGeom prst="rect">
            <a:avLst/>
          </a:prstGeom>
          <a:ln w="12700">
            <a:solidFill>
              <a:srgbClr val="0070C0"/>
            </a:solidFill>
          </a:ln>
        </p:spPr>
      </p:pic>
      <p:pic>
        <p:nvPicPr>
          <p:cNvPr id="18" name="Imagen 17"/>
          <p:cNvPicPr>
            <a:picLocks noChangeAspect="1"/>
          </p:cNvPicPr>
          <p:nvPr/>
        </p:nvPicPr>
        <p:blipFill>
          <a:blip r:embed="rId8"/>
          <a:stretch>
            <a:fillRect/>
          </a:stretch>
        </p:blipFill>
        <p:spPr>
          <a:xfrm rot="21127155">
            <a:off x="4398385" y="1691940"/>
            <a:ext cx="1404527" cy="1428659"/>
          </a:xfrm>
          <a:prstGeom prst="rect">
            <a:avLst/>
          </a:prstGeom>
        </p:spPr>
      </p:pic>
      <p:pic>
        <p:nvPicPr>
          <p:cNvPr id="2" name="Imagen 1"/>
          <p:cNvPicPr>
            <a:picLocks noChangeAspect="1"/>
          </p:cNvPicPr>
          <p:nvPr/>
        </p:nvPicPr>
        <p:blipFill>
          <a:blip r:embed="rId9"/>
          <a:stretch>
            <a:fillRect/>
          </a:stretch>
        </p:blipFill>
        <p:spPr>
          <a:xfrm>
            <a:off x="552258" y="2913559"/>
            <a:ext cx="5429783" cy="816337"/>
          </a:xfrm>
          <a:prstGeom prst="rect">
            <a:avLst/>
          </a:prstGeom>
          <a:ln w="12700">
            <a:solidFill>
              <a:srgbClr val="0070C0"/>
            </a:solidFill>
          </a:ln>
        </p:spPr>
      </p:pic>
      <p:pic>
        <p:nvPicPr>
          <p:cNvPr id="25" name="Imagen 24"/>
          <p:cNvPicPr>
            <a:picLocks noChangeAspect="1"/>
          </p:cNvPicPr>
          <p:nvPr/>
        </p:nvPicPr>
        <p:blipFill>
          <a:blip r:embed="rId8"/>
          <a:stretch>
            <a:fillRect/>
          </a:stretch>
        </p:blipFill>
        <p:spPr>
          <a:xfrm rot="6565085">
            <a:off x="5608695" y="2415236"/>
            <a:ext cx="1404527" cy="1428659"/>
          </a:xfrm>
          <a:prstGeom prst="rect">
            <a:avLst/>
          </a:prstGeom>
        </p:spPr>
      </p:pic>
      <p:pic>
        <p:nvPicPr>
          <p:cNvPr id="10" name="Imagen 9"/>
          <p:cNvPicPr>
            <a:picLocks noChangeAspect="1"/>
          </p:cNvPicPr>
          <p:nvPr/>
        </p:nvPicPr>
        <p:blipFill>
          <a:blip r:embed="rId10"/>
          <a:stretch>
            <a:fillRect/>
          </a:stretch>
        </p:blipFill>
        <p:spPr>
          <a:xfrm>
            <a:off x="5803727" y="3520486"/>
            <a:ext cx="5660407" cy="1346419"/>
          </a:xfrm>
          <a:prstGeom prst="rect">
            <a:avLst/>
          </a:prstGeom>
          <a:ln w="12700">
            <a:solidFill>
              <a:srgbClr val="0070C0"/>
            </a:solidFill>
          </a:ln>
        </p:spPr>
      </p:pic>
      <p:pic>
        <p:nvPicPr>
          <p:cNvPr id="26" name="Imagen 25"/>
          <p:cNvPicPr>
            <a:picLocks noChangeAspect="1"/>
          </p:cNvPicPr>
          <p:nvPr/>
        </p:nvPicPr>
        <p:blipFill>
          <a:blip r:embed="rId8"/>
          <a:stretch>
            <a:fillRect/>
          </a:stretch>
        </p:blipFill>
        <p:spPr>
          <a:xfrm>
            <a:off x="4669072" y="3101914"/>
            <a:ext cx="1404527" cy="1428659"/>
          </a:xfrm>
          <a:prstGeom prst="rect">
            <a:avLst/>
          </a:prstGeom>
        </p:spPr>
      </p:pic>
      <p:pic>
        <p:nvPicPr>
          <p:cNvPr id="27" name="Imagen 26"/>
          <p:cNvPicPr>
            <a:picLocks noChangeAspect="1"/>
          </p:cNvPicPr>
          <p:nvPr/>
        </p:nvPicPr>
        <p:blipFill>
          <a:blip r:embed="rId11"/>
          <a:stretch>
            <a:fillRect/>
          </a:stretch>
        </p:blipFill>
        <p:spPr>
          <a:xfrm>
            <a:off x="3355626" y="4741538"/>
            <a:ext cx="2048161" cy="504895"/>
          </a:xfrm>
          <a:prstGeom prst="rect">
            <a:avLst/>
          </a:prstGeom>
          <a:ln w="12700">
            <a:solidFill>
              <a:srgbClr val="0070C0"/>
            </a:solidFill>
          </a:ln>
        </p:spPr>
      </p:pic>
      <p:pic>
        <p:nvPicPr>
          <p:cNvPr id="28" name="Imagen 27"/>
          <p:cNvPicPr>
            <a:picLocks noChangeAspect="1"/>
          </p:cNvPicPr>
          <p:nvPr/>
        </p:nvPicPr>
        <p:blipFill>
          <a:blip r:embed="rId12"/>
          <a:stretch>
            <a:fillRect/>
          </a:stretch>
        </p:blipFill>
        <p:spPr>
          <a:xfrm>
            <a:off x="4715580" y="3814967"/>
            <a:ext cx="1822862" cy="1804572"/>
          </a:xfrm>
          <a:prstGeom prst="rect">
            <a:avLst/>
          </a:prstGeom>
        </p:spPr>
      </p:pic>
      <p:sp>
        <p:nvSpPr>
          <p:cNvPr id="29" name="Rectángulo redondeado 28"/>
          <p:cNvSpPr/>
          <p:nvPr/>
        </p:nvSpPr>
        <p:spPr>
          <a:xfrm>
            <a:off x="7329680" y="3755915"/>
            <a:ext cx="1463040" cy="3241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0" name="Imagen 29"/>
          <p:cNvPicPr>
            <a:picLocks noChangeAspect="1"/>
          </p:cNvPicPr>
          <p:nvPr/>
        </p:nvPicPr>
        <p:blipFill>
          <a:blip r:embed="rId13"/>
          <a:stretch>
            <a:fillRect/>
          </a:stretch>
        </p:blipFill>
        <p:spPr>
          <a:xfrm>
            <a:off x="5283222" y="5211566"/>
            <a:ext cx="4467849" cy="743054"/>
          </a:xfrm>
          <a:prstGeom prst="rect">
            <a:avLst/>
          </a:prstGeom>
          <a:ln w="12700">
            <a:solidFill>
              <a:srgbClr val="0070C0"/>
            </a:solidFill>
          </a:ln>
        </p:spPr>
      </p:pic>
      <p:pic>
        <p:nvPicPr>
          <p:cNvPr id="31" name="Imagen 30"/>
          <p:cNvPicPr>
            <a:picLocks noChangeAspect="1"/>
          </p:cNvPicPr>
          <p:nvPr/>
        </p:nvPicPr>
        <p:blipFill>
          <a:blip r:embed="rId14"/>
          <a:stretch>
            <a:fillRect/>
          </a:stretch>
        </p:blipFill>
        <p:spPr>
          <a:xfrm>
            <a:off x="9275976" y="4798866"/>
            <a:ext cx="1065991" cy="1125212"/>
          </a:xfrm>
          <a:prstGeom prst="rect">
            <a:avLst/>
          </a:prstGeom>
        </p:spPr>
      </p:pic>
      <p:pic>
        <p:nvPicPr>
          <p:cNvPr id="33" name="Imagen 32"/>
          <p:cNvPicPr>
            <a:picLocks noChangeAspect="1"/>
          </p:cNvPicPr>
          <p:nvPr/>
        </p:nvPicPr>
        <p:blipFill>
          <a:blip r:embed="rId15"/>
          <a:stretch>
            <a:fillRect/>
          </a:stretch>
        </p:blipFill>
        <p:spPr>
          <a:xfrm>
            <a:off x="4064976" y="4636172"/>
            <a:ext cx="1402202" cy="1426588"/>
          </a:xfrm>
          <a:prstGeom prst="rect">
            <a:avLst/>
          </a:prstGeom>
        </p:spPr>
      </p:pic>
    </p:spTree>
    <p:extLst>
      <p:ext uri="{BB962C8B-B14F-4D97-AF65-F5344CB8AC3E}">
        <p14:creationId xmlns:p14="http://schemas.microsoft.com/office/powerpoint/2010/main" val="2447107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578498" y="241286"/>
            <a:ext cx="11000792" cy="670305"/>
            <a:chOff x="578498" y="241286"/>
            <a:chExt cx="11000792" cy="670305"/>
          </a:xfrm>
        </p:grpSpPr>
        <p:sp>
          <p:nvSpPr>
            <p:cNvPr id="5" name="3 Título"/>
            <p:cNvSpPr txBox="1">
              <a:spLocks/>
            </p:cNvSpPr>
            <p:nvPr/>
          </p:nvSpPr>
          <p:spPr>
            <a:xfrm>
              <a:off x="578498" y="241286"/>
              <a:ext cx="900870" cy="670102"/>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17</a:t>
              </a:r>
            </a:p>
          </p:txBody>
        </p:sp>
        <p:sp>
          <p:nvSpPr>
            <p:cNvPr id="6" name="4 Marcador de texto"/>
            <p:cNvSpPr txBox="1">
              <a:spLocks/>
            </p:cNvSpPr>
            <p:nvPr/>
          </p:nvSpPr>
          <p:spPr>
            <a:xfrm>
              <a:off x="1479368" y="241490"/>
              <a:ext cx="10099922" cy="670101"/>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t>GUÍA DEL PROCEDIMIENTO DE SOLICITUD DE AYUDAS EN SEDE ELECTRÓNICA - MITECO</a:t>
              </a:r>
              <a:endParaRPr lang="es-ES" sz="1800" b="1" i="1" dirty="0">
                <a:solidFill>
                  <a:prstClr val="black"/>
                </a:solidFill>
                <a:latin typeface="Calibri" panose="020F0502020204030204"/>
              </a:endParaRPr>
            </a:p>
          </p:txBody>
        </p:sp>
      </p:grpSp>
      <p:pic>
        <p:nvPicPr>
          <p:cNvPr id="7" name="image1.jpeg" descr="Imagen que contiene Escala de tiempo&#10;&#10;Descripción generada automáticamente"/>
          <p:cNvPicPr/>
          <p:nvPr/>
        </p:nvPicPr>
        <p:blipFill>
          <a:blip r:embed="rId2" cstate="print"/>
          <a:stretch>
            <a:fillRect/>
          </a:stretch>
        </p:blipFill>
        <p:spPr>
          <a:xfrm>
            <a:off x="7091442" y="6162015"/>
            <a:ext cx="2462530" cy="569595"/>
          </a:xfrm>
          <a:prstGeom prst="rect">
            <a:avLst/>
          </a:prstGeom>
        </p:spPr>
      </p:pic>
      <p:pic>
        <p:nvPicPr>
          <p:cNvPr id="8" name="image2.jpeg" descr="Interfaz de usuario gráfica, Aplicación&#10;&#10;Descripción generada automáticamente"/>
          <p:cNvPicPr/>
          <p:nvPr/>
        </p:nvPicPr>
        <p:blipFill>
          <a:blip r:embed="rId3" cstate="print"/>
          <a:stretch>
            <a:fillRect/>
          </a:stretch>
        </p:blipFill>
        <p:spPr>
          <a:xfrm>
            <a:off x="9703914" y="6181700"/>
            <a:ext cx="1760220" cy="549910"/>
          </a:xfrm>
          <a:prstGeom prst="rect">
            <a:avLst/>
          </a:prstGeom>
        </p:spPr>
      </p:pic>
      <p:pic>
        <p:nvPicPr>
          <p:cNvPr id="15" name="Imagen 14"/>
          <p:cNvPicPr>
            <a:picLocks noChangeAspect="1"/>
          </p:cNvPicPr>
          <p:nvPr/>
        </p:nvPicPr>
        <p:blipFill>
          <a:blip r:embed="rId4"/>
          <a:stretch>
            <a:fillRect/>
          </a:stretch>
        </p:blipFill>
        <p:spPr>
          <a:xfrm>
            <a:off x="1201491" y="6313760"/>
            <a:ext cx="3105583" cy="285790"/>
          </a:xfrm>
          <a:prstGeom prst="rect">
            <a:avLst/>
          </a:prstGeom>
        </p:spPr>
      </p:pic>
      <p:pic>
        <p:nvPicPr>
          <p:cNvPr id="16" name="Imagen 15"/>
          <p:cNvPicPr/>
          <p:nvPr/>
        </p:nvPicPr>
        <p:blipFill>
          <a:blip r:embed="rId5" cstate="print">
            <a:extLst>
              <a:ext uri="{28A0092B-C50C-407E-A947-70E740481C1C}">
                <a14:useLocalDpi xmlns:a14="http://schemas.microsoft.com/office/drawing/2010/main" val="0"/>
              </a:ext>
            </a:extLst>
          </a:blip>
          <a:stretch>
            <a:fillRect/>
          </a:stretch>
        </p:blipFill>
        <p:spPr>
          <a:xfrm>
            <a:off x="5187143" y="6051665"/>
            <a:ext cx="1754358" cy="712925"/>
          </a:xfrm>
          <a:prstGeom prst="rect">
            <a:avLst/>
          </a:prstGeom>
        </p:spPr>
      </p:pic>
      <p:graphicFrame>
        <p:nvGraphicFramePr>
          <p:cNvPr id="10" name="Tabla 9"/>
          <p:cNvGraphicFramePr>
            <a:graphicFrameLocks noGrp="1"/>
          </p:cNvGraphicFramePr>
          <p:nvPr>
            <p:extLst>
              <p:ext uri="{D42A27DB-BD31-4B8C-83A1-F6EECF244321}">
                <p14:modId xmlns:p14="http://schemas.microsoft.com/office/powerpoint/2010/main" val="1239247571"/>
              </p:ext>
            </p:extLst>
          </p:nvPr>
        </p:nvGraphicFramePr>
        <p:xfrm>
          <a:off x="578498" y="1078429"/>
          <a:ext cx="11000794" cy="917982"/>
        </p:xfrm>
        <a:graphic>
          <a:graphicData uri="http://schemas.openxmlformats.org/drawingml/2006/table">
            <a:tbl>
              <a:tblPr/>
              <a:tblGrid>
                <a:gridCol w="11000794">
                  <a:extLst>
                    <a:ext uri="{9D8B030D-6E8A-4147-A177-3AD203B41FA5}">
                      <a16:colId xmlns:a16="http://schemas.microsoft.com/office/drawing/2014/main" val="679114185"/>
                    </a:ext>
                  </a:extLst>
                </a:gridCol>
              </a:tblGrid>
              <a:tr h="297795">
                <a:tc>
                  <a:txBody>
                    <a:bodyPr/>
                    <a:lstStyle/>
                    <a:p>
                      <a:pPr algn="ctr" fontAlgn="t"/>
                      <a:r>
                        <a:rPr lang="es-ES" sz="1400" b="1" i="0" u="none" strike="noStrike" baseline="0" dirty="0">
                          <a:solidFill>
                            <a:srgbClr val="FFFFFF"/>
                          </a:solidFill>
                          <a:effectLst/>
                          <a:latin typeface="Calibri" panose="020F0502020204030204" pitchFamily="34" charset="0"/>
                        </a:rPr>
                        <a:t>NOTIFICACIONES Y SUBSANACIONES</a:t>
                      </a:r>
                      <a:endParaRPr lang="es-ES" sz="1400" b="1" i="0" u="none" strike="noStrike" dirty="0">
                        <a:solidFill>
                          <a:srgbClr val="FFFFFF"/>
                        </a:solidFill>
                        <a:effectLst/>
                        <a:latin typeface="Calibri" panose="020F0502020204030204" pitchFamily="34" charset="0"/>
                      </a:endParaRPr>
                    </a:p>
                  </a:txBody>
                  <a:tcPr marL="9525" marR="9525" marT="9525" marB="0" anchor="ctr">
                    <a:lnL>
                      <a:noFill/>
                    </a:lnL>
                    <a:lnR>
                      <a:noFill/>
                    </a:lnR>
                    <a:lnT>
                      <a:noFill/>
                    </a:lnT>
                    <a:lnB>
                      <a:noFill/>
                    </a:lnB>
                    <a:solidFill>
                      <a:srgbClr val="8EA9DB"/>
                    </a:solidFill>
                  </a:tcPr>
                </a:tc>
                <a:extLst>
                  <a:ext uri="{0D108BD9-81ED-4DB2-BD59-A6C34878D82A}">
                    <a16:rowId xmlns:a16="http://schemas.microsoft.com/office/drawing/2014/main" val="497655734"/>
                  </a:ext>
                </a:extLst>
              </a:tr>
              <a:tr h="62018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ES" sz="1800" b="0" i="0" u="none" strike="noStrike" dirty="0">
                          <a:solidFill>
                            <a:srgbClr val="000000"/>
                          </a:solidFill>
                          <a:effectLst/>
                          <a:latin typeface="Calibri" panose="020F0502020204030204" pitchFamily="34" charset="0"/>
                        </a:rPr>
                        <a:t>El</a:t>
                      </a:r>
                      <a:r>
                        <a:rPr lang="es-ES" sz="1800" b="0" i="0" u="none" strike="noStrike" baseline="0" dirty="0">
                          <a:solidFill>
                            <a:srgbClr val="000000"/>
                          </a:solidFill>
                          <a:effectLst/>
                          <a:latin typeface="Calibri" panose="020F0502020204030204" pitchFamily="34" charset="0"/>
                        </a:rPr>
                        <a:t> p</a:t>
                      </a:r>
                      <a:r>
                        <a:rPr lang="es-ES" sz="1800" b="0" i="0" u="none" strike="noStrike" dirty="0">
                          <a:solidFill>
                            <a:srgbClr val="000000"/>
                          </a:solidFill>
                          <a:effectLst/>
                          <a:latin typeface="Calibri" panose="020F0502020204030204" pitchFamily="34" charset="0"/>
                        </a:rPr>
                        <a:t>rocedimiento</a:t>
                      </a:r>
                      <a:r>
                        <a:rPr lang="es-ES" sz="1800" b="0" i="0" u="none" strike="noStrike" baseline="0" dirty="0">
                          <a:solidFill>
                            <a:srgbClr val="000000"/>
                          </a:solidFill>
                          <a:effectLst/>
                          <a:latin typeface="Calibri" panose="020F0502020204030204" pitchFamily="34" charset="0"/>
                        </a:rPr>
                        <a:t> de recepción de </a:t>
                      </a:r>
                      <a:r>
                        <a:rPr lang="es-ES" sz="1800" b="1" i="0" u="none" strike="noStrike" baseline="0" dirty="0">
                          <a:solidFill>
                            <a:srgbClr val="000000"/>
                          </a:solidFill>
                          <a:effectLst/>
                          <a:latin typeface="Calibri" panose="020F0502020204030204" pitchFamily="34" charset="0"/>
                        </a:rPr>
                        <a:t>NOTIFICACIONES</a:t>
                      </a:r>
                      <a:r>
                        <a:rPr lang="es-ES" sz="1800" b="0" i="0" u="none" strike="noStrike" baseline="0" dirty="0">
                          <a:solidFill>
                            <a:srgbClr val="000000"/>
                          </a:solidFill>
                          <a:effectLst/>
                          <a:latin typeface="Calibri" panose="020F0502020204030204" pitchFamily="34" charset="0"/>
                        </a:rPr>
                        <a:t> y envío de </a:t>
                      </a:r>
                      <a:r>
                        <a:rPr lang="es-ES" sz="1800" b="1" i="0" u="none" strike="noStrike" baseline="0" dirty="0">
                          <a:solidFill>
                            <a:srgbClr val="000000"/>
                          </a:solidFill>
                          <a:effectLst/>
                          <a:latin typeface="Calibri" panose="020F0502020204030204" pitchFamily="34" charset="0"/>
                        </a:rPr>
                        <a:t>SUBSANACIÓN</a:t>
                      </a:r>
                      <a:r>
                        <a:rPr lang="es-ES" sz="1800" b="0" i="0" u="none" strike="noStrike" baseline="0" dirty="0">
                          <a:solidFill>
                            <a:srgbClr val="000000"/>
                          </a:solidFill>
                          <a:effectLst/>
                          <a:latin typeface="Calibri" panose="020F0502020204030204" pitchFamily="34" charset="0"/>
                        </a:rPr>
                        <a:t> es el siguiente:</a:t>
                      </a:r>
                      <a:endParaRPr lang="es-ES" sz="18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FFF2CC"/>
                    </a:solidFill>
                  </a:tcPr>
                </a:tc>
                <a:extLst>
                  <a:ext uri="{0D108BD9-81ED-4DB2-BD59-A6C34878D82A}">
                    <a16:rowId xmlns:a16="http://schemas.microsoft.com/office/drawing/2014/main" val="2616617902"/>
                  </a:ext>
                </a:extLst>
              </a:tr>
            </a:tbl>
          </a:graphicData>
        </a:graphic>
      </p:graphicFrame>
      <p:pic>
        <p:nvPicPr>
          <p:cNvPr id="3" name="Imagen 2"/>
          <p:cNvPicPr>
            <a:picLocks noChangeAspect="1"/>
          </p:cNvPicPr>
          <p:nvPr/>
        </p:nvPicPr>
        <p:blipFill>
          <a:blip r:embed="rId6"/>
          <a:stretch>
            <a:fillRect/>
          </a:stretch>
        </p:blipFill>
        <p:spPr>
          <a:xfrm>
            <a:off x="578498" y="2162936"/>
            <a:ext cx="4027921" cy="3722204"/>
          </a:xfrm>
          <a:prstGeom prst="rect">
            <a:avLst/>
          </a:prstGeom>
        </p:spPr>
      </p:pic>
      <p:pic>
        <p:nvPicPr>
          <p:cNvPr id="9" name="Imagen 8"/>
          <p:cNvPicPr>
            <a:picLocks noChangeAspect="1"/>
          </p:cNvPicPr>
          <p:nvPr/>
        </p:nvPicPr>
        <p:blipFill>
          <a:blip r:embed="rId7"/>
          <a:stretch>
            <a:fillRect/>
          </a:stretch>
        </p:blipFill>
        <p:spPr>
          <a:xfrm>
            <a:off x="4739951" y="2080727"/>
            <a:ext cx="5214290" cy="1520889"/>
          </a:xfrm>
          <a:prstGeom prst="rect">
            <a:avLst/>
          </a:prstGeom>
        </p:spPr>
      </p:pic>
      <p:pic>
        <p:nvPicPr>
          <p:cNvPr id="11" name="Imagen 10"/>
          <p:cNvPicPr>
            <a:picLocks noChangeAspect="1"/>
          </p:cNvPicPr>
          <p:nvPr/>
        </p:nvPicPr>
        <p:blipFill>
          <a:blip r:embed="rId8"/>
          <a:stretch>
            <a:fillRect/>
          </a:stretch>
        </p:blipFill>
        <p:spPr>
          <a:xfrm>
            <a:off x="5216359" y="3537493"/>
            <a:ext cx="4261473" cy="1235811"/>
          </a:xfrm>
          <a:prstGeom prst="rect">
            <a:avLst/>
          </a:prstGeom>
        </p:spPr>
      </p:pic>
      <p:pic>
        <p:nvPicPr>
          <p:cNvPr id="12" name="Imagen 11"/>
          <p:cNvPicPr>
            <a:picLocks noChangeAspect="1"/>
          </p:cNvPicPr>
          <p:nvPr/>
        </p:nvPicPr>
        <p:blipFill>
          <a:blip r:embed="rId9"/>
          <a:stretch>
            <a:fillRect/>
          </a:stretch>
        </p:blipFill>
        <p:spPr>
          <a:xfrm>
            <a:off x="5763202" y="4678888"/>
            <a:ext cx="5816088" cy="1262828"/>
          </a:xfrm>
          <a:prstGeom prst="rect">
            <a:avLst/>
          </a:prstGeom>
        </p:spPr>
      </p:pic>
      <p:pic>
        <p:nvPicPr>
          <p:cNvPr id="13" name="Imagen 12"/>
          <p:cNvPicPr>
            <a:picLocks noChangeAspect="1"/>
          </p:cNvPicPr>
          <p:nvPr/>
        </p:nvPicPr>
        <p:blipFill>
          <a:blip r:embed="rId10"/>
          <a:stretch>
            <a:fillRect/>
          </a:stretch>
        </p:blipFill>
        <p:spPr>
          <a:xfrm>
            <a:off x="10809399" y="4075700"/>
            <a:ext cx="1316734" cy="1395208"/>
          </a:xfrm>
          <a:prstGeom prst="rect">
            <a:avLst/>
          </a:prstGeom>
        </p:spPr>
      </p:pic>
      <p:pic>
        <p:nvPicPr>
          <p:cNvPr id="17" name="Imagen 16"/>
          <p:cNvPicPr>
            <a:picLocks noChangeAspect="1"/>
          </p:cNvPicPr>
          <p:nvPr/>
        </p:nvPicPr>
        <p:blipFill>
          <a:blip r:embed="rId11"/>
          <a:stretch>
            <a:fillRect/>
          </a:stretch>
        </p:blipFill>
        <p:spPr>
          <a:xfrm>
            <a:off x="3785086" y="5614214"/>
            <a:ext cx="1538082" cy="485236"/>
          </a:xfrm>
          <a:prstGeom prst="rect">
            <a:avLst/>
          </a:prstGeom>
        </p:spPr>
      </p:pic>
    </p:spTree>
    <p:extLst>
      <p:ext uri="{BB962C8B-B14F-4D97-AF65-F5344CB8AC3E}">
        <p14:creationId xmlns:p14="http://schemas.microsoft.com/office/powerpoint/2010/main" val="2792018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578498" y="241286"/>
            <a:ext cx="11000792" cy="670305"/>
            <a:chOff x="578498" y="241286"/>
            <a:chExt cx="11000792" cy="670305"/>
          </a:xfrm>
        </p:grpSpPr>
        <p:sp>
          <p:nvSpPr>
            <p:cNvPr id="5" name="3 Título"/>
            <p:cNvSpPr txBox="1">
              <a:spLocks/>
            </p:cNvSpPr>
            <p:nvPr/>
          </p:nvSpPr>
          <p:spPr>
            <a:xfrm>
              <a:off x="578498" y="241286"/>
              <a:ext cx="900870" cy="670102"/>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19</a:t>
              </a:r>
            </a:p>
          </p:txBody>
        </p:sp>
        <p:sp>
          <p:nvSpPr>
            <p:cNvPr id="6" name="4 Marcador de texto"/>
            <p:cNvSpPr txBox="1">
              <a:spLocks/>
            </p:cNvSpPr>
            <p:nvPr/>
          </p:nvSpPr>
          <p:spPr>
            <a:xfrm>
              <a:off x="1479368" y="241490"/>
              <a:ext cx="10099922" cy="670101"/>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t>GUÍA DEL PROCEDIMIENTO DE SOLICITUD DE AYUDAS EN SEDE ELECTRÓNICA - MITECO</a:t>
              </a:r>
              <a:endParaRPr lang="es-ES" sz="1800" b="1" i="1" dirty="0">
                <a:solidFill>
                  <a:prstClr val="black"/>
                </a:solidFill>
                <a:latin typeface="Calibri" panose="020F0502020204030204"/>
              </a:endParaRPr>
            </a:p>
          </p:txBody>
        </p:sp>
      </p:grpSp>
      <p:pic>
        <p:nvPicPr>
          <p:cNvPr id="7" name="image1.jpeg" descr="Imagen que contiene Escala de tiempo&#10;&#10;Descripción generada automáticamente"/>
          <p:cNvPicPr/>
          <p:nvPr/>
        </p:nvPicPr>
        <p:blipFill>
          <a:blip r:embed="rId2" cstate="print"/>
          <a:stretch>
            <a:fillRect/>
          </a:stretch>
        </p:blipFill>
        <p:spPr>
          <a:xfrm>
            <a:off x="7091442" y="6162015"/>
            <a:ext cx="2462530" cy="569595"/>
          </a:xfrm>
          <a:prstGeom prst="rect">
            <a:avLst/>
          </a:prstGeom>
        </p:spPr>
      </p:pic>
      <p:pic>
        <p:nvPicPr>
          <p:cNvPr id="8" name="image2.jpeg" descr="Interfaz de usuario gráfica, Aplicación&#10;&#10;Descripción generada automáticamente"/>
          <p:cNvPicPr/>
          <p:nvPr/>
        </p:nvPicPr>
        <p:blipFill>
          <a:blip r:embed="rId3" cstate="print"/>
          <a:stretch>
            <a:fillRect/>
          </a:stretch>
        </p:blipFill>
        <p:spPr>
          <a:xfrm>
            <a:off x="9703914" y="6181700"/>
            <a:ext cx="1760220" cy="549910"/>
          </a:xfrm>
          <a:prstGeom prst="rect">
            <a:avLst/>
          </a:prstGeom>
        </p:spPr>
      </p:pic>
      <p:pic>
        <p:nvPicPr>
          <p:cNvPr id="15" name="Imagen 14"/>
          <p:cNvPicPr>
            <a:picLocks noChangeAspect="1"/>
          </p:cNvPicPr>
          <p:nvPr/>
        </p:nvPicPr>
        <p:blipFill>
          <a:blip r:embed="rId4"/>
          <a:stretch>
            <a:fillRect/>
          </a:stretch>
        </p:blipFill>
        <p:spPr>
          <a:xfrm>
            <a:off x="1201491" y="6313760"/>
            <a:ext cx="3105583" cy="285790"/>
          </a:xfrm>
          <a:prstGeom prst="rect">
            <a:avLst/>
          </a:prstGeom>
        </p:spPr>
      </p:pic>
      <p:pic>
        <p:nvPicPr>
          <p:cNvPr id="16" name="Imagen 15"/>
          <p:cNvPicPr/>
          <p:nvPr/>
        </p:nvPicPr>
        <p:blipFill>
          <a:blip r:embed="rId5" cstate="print">
            <a:extLst>
              <a:ext uri="{28A0092B-C50C-407E-A947-70E740481C1C}">
                <a14:useLocalDpi xmlns:a14="http://schemas.microsoft.com/office/drawing/2010/main" val="0"/>
              </a:ext>
            </a:extLst>
          </a:blip>
          <a:stretch>
            <a:fillRect/>
          </a:stretch>
        </p:blipFill>
        <p:spPr>
          <a:xfrm>
            <a:off x="5187143" y="6051665"/>
            <a:ext cx="1754358" cy="712925"/>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179382332"/>
              </p:ext>
            </p:extLst>
          </p:nvPr>
        </p:nvGraphicFramePr>
        <p:xfrm>
          <a:off x="578498" y="1078429"/>
          <a:ext cx="11000794" cy="917982"/>
        </p:xfrm>
        <a:graphic>
          <a:graphicData uri="http://schemas.openxmlformats.org/drawingml/2006/table">
            <a:tbl>
              <a:tblPr/>
              <a:tblGrid>
                <a:gridCol w="11000794">
                  <a:extLst>
                    <a:ext uri="{9D8B030D-6E8A-4147-A177-3AD203B41FA5}">
                      <a16:colId xmlns:a16="http://schemas.microsoft.com/office/drawing/2014/main" val="679114185"/>
                    </a:ext>
                  </a:extLst>
                </a:gridCol>
              </a:tblGrid>
              <a:tr h="297795">
                <a:tc>
                  <a:txBody>
                    <a:bodyPr/>
                    <a:lstStyle/>
                    <a:p>
                      <a:pPr algn="ctr" fontAlgn="t"/>
                      <a:r>
                        <a:rPr lang="es-ES" sz="1400" b="1" i="0" u="none" strike="noStrike" dirty="0">
                          <a:solidFill>
                            <a:srgbClr val="FFFFFF"/>
                          </a:solidFill>
                          <a:effectLst/>
                          <a:latin typeface="Calibri" panose="020F0502020204030204" pitchFamily="34" charset="0"/>
                        </a:rPr>
                        <a:t>CONSIDERACIONES</a:t>
                      </a:r>
                      <a:r>
                        <a:rPr lang="es-ES" sz="1400" b="1" i="0" u="none" strike="noStrike" baseline="0" dirty="0">
                          <a:solidFill>
                            <a:srgbClr val="FFFFFF"/>
                          </a:solidFill>
                          <a:effectLst/>
                          <a:latin typeface="Calibri" panose="020F0502020204030204" pitchFamily="34" charset="0"/>
                        </a:rPr>
                        <a:t> GENERALES SOBRE ENVÍO DE DOCUMENTOS</a:t>
                      </a:r>
                      <a:endParaRPr lang="es-ES" sz="1400" b="1" i="0" u="none" strike="noStrike" dirty="0">
                        <a:solidFill>
                          <a:srgbClr val="FFFFFF"/>
                        </a:solidFill>
                        <a:effectLst/>
                        <a:latin typeface="Calibri" panose="020F0502020204030204" pitchFamily="34" charset="0"/>
                      </a:endParaRPr>
                    </a:p>
                  </a:txBody>
                  <a:tcPr marL="9525" marR="9525" marT="9525" marB="0" anchor="ctr">
                    <a:lnL>
                      <a:noFill/>
                    </a:lnL>
                    <a:lnR>
                      <a:noFill/>
                    </a:lnR>
                    <a:lnT>
                      <a:noFill/>
                    </a:lnT>
                    <a:lnB>
                      <a:noFill/>
                    </a:lnB>
                    <a:solidFill>
                      <a:srgbClr val="8EA9DB"/>
                    </a:solidFill>
                  </a:tcPr>
                </a:tc>
                <a:extLst>
                  <a:ext uri="{0D108BD9-81ED-4DB2-BD59-A6C34878D82A}">
                    <a16:rowId xmlns:a16="http://schemas.microsoft.com/office/drawing/2014/main" val="497655734"/>
                  </a:ext>
                </a:extLst>
              </a:tr>
              <a:tr h="62018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ES" sz="1800" b="0" i="0" u="none" strike="noStrike" baseline="0" dirty="0">
                          <a:solidFill>
                            <a:srgbClr val="000000"/>
                          </a:solidFill>
                          <a:effectLst/>
                          <a:latin typeface="Calibri" panose="020F0502020204030204" pitchFamily="34" charset="0"/>
                        </a:rPr>
                        <a:t>Es importante tener en cuenta su tamaño para evitar errores de carga de la solicitud.</a:t>
                      </a:r>
                      <a:endParaRPr lang="es-ES" sz="18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FFF2CC"/>
                    </a:solidFill>
                  </a:tcPr>
                </a:tc>
                <a:extLst>
                  <a:ext uri="{0D108BD9-81ED-4DB2-BD59-A6C34878D82A}">
                    <a16:rowId xmlns:a16="http://schemas.microsoft.com/office/drawing/2014/main" val="2616617902"/>
                  </a:ext>
                </a:extLst>
              </a:tr>
            </a:tbl>
          </a:graphicData>
        </a:graphic>
      </p:graphicFrame>
      <p:pic>
        <p:nvPicPr>
          <p:cNvPr id="2" name="Imagen 1"/>
          <p:cNvPicPr>
            <a:picLocks noChangeAspect="1"/>
          </p:cNvPicPr>
          <p:nvPr/>
        </p:nvPicPr>
        <p:blipFill>
          <a:blip r:embed="rId6"/>
          <a:stretch>
            <a:fillRect/>
          </a:stretch>
        </p:blipFill>
        <p:spPr>
          <a:xfrm>
            <a:off x="803739" y="2301768"/>
            <a:ext cx="4383404" cy="3444539"/>
          </a:xfrm>
          <a:prstGeom prst="rect">
            <a:avLst/>
          </a:prstGeom>
        </p:spPr>
      </p:pic>
      <p:sp>
        <p:nvSpPr>
          <p:cNvPr id="12" name="Rectángulo redondeado 11"/>
          <p:cNvSpPr/>
          <p:nvPr/>
        </p:nvSpPr>
        <p:spPr>
          <a:xfrm>
            <a:off x="6403368" y="2454086"/>
            <a:ext cx="4569434" cy="1338756"/>
          </a:xfrm>
          <a:prstGeom prst="roundRect">
            <a:avLst/>
          </a:prstGeom>
          <a:ln w="28575"/>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b="1" i="1" dirty="0">
                <a:ea typeface="Calibri" panose="020F0502020204030204" pitchFamily="34" charset="0"/>
                <a:cs typeface="Times New Roman" panose="02020603050405020304" pitchFamily="18" charset="0"/>
              </a:rPr>
              <a:t>Una vez firmada la solicitud será posible adjuntar más archivos desde el apartado “Mis solicitudes” de la Zona Personal</a:t>
            </a:r>
          </a:p>
          <a:p>
            <a:pPr algn="ctr">
              <a:lnSpc>
                <a:spcPct val="107000"/>
              </a:lnSpc>
              <a:spcAft>
                <a:spcPts val="800"/>
              </a:spcAft>
            </a:pPr>
            <a:r>
              <a:rPr lang="es-ES" sz="1100" b="1" i="1" dirty="0">
                <a:effectLst/>
                <a:ea typeface="Calibri" panose="020F0502020204030204" pitchFamily="34" charset="0"/>
                <a:cs typeface="Times New Roman" panose="02020603050405020304" pitchFamily="18" charset="0"/>
              </a:rPr>
              <a:t>(siempre respetando el tamaño total de </a:t>
            </a:r>
            <a:r>
              <a:rPr lang="es-ES" sz="1100" b="1" i="1" u="sng" dirty="0">
                <a:effectLst/>
                <a:ea typeface="Calibri" panose="020F0502020204030204" pitchFamily="34" charset="0"/>
                <a:cs typeface="Times New Roman" panose="02020603050405020304" pitchFamily="18" charset="0"/>
              </a:rPr>
              <a:t>50MB por cada envío</a:t>
            </a:r>
            <a:r>
              <a:rPr lang="es-ES" sz="1100" b="1" i="1" dirty="0">
                <a:effectLst/>
                <a:ea typeface="Calibri" panose="020F0502020204030204" pitchFamily="34" charset="0"/>
                <a:cs typeface="Times New Roman" panose="02020603050405020304" pitchFamily="18" charset="0"/>
              </a:rPr>
              <a:t>)</a:t>
            </a:r>
            <a:endParaRPr lang="es-ES" sz="1100" dirty="0">
              <a:effectLst/>
              <a:ea typeface="Calibri" panose="020F0502020204030204" pitchFamily="34" charset="0"/>
              <a:cs typeface="Times New Roman" panose="02020603050405020304" pitchFamily="18" charset="0"/>
            </a:endParaRPr>
          </a:p>
        </p:txBody>
      </p:sp>
      <p:pic>
        <p:nvPicPr>
          <p:cNvPr id="11" name="Imagen 10"/>
          <p:cNvPicPr>
            <a:picLocks noChangeAspect="1"/>
          </p:cNvPicPr>
          <p:nvPr/>
        </p:nvPicPr>
        <p:blipFill>
          <a:blip r:embed="rId7"/>
          <a:stretch>
            <a:fillRect/>
          </a:stretch>
        </p:blipFill>
        <p:spPr>
          <a:xfrm>
            <a:off x="5024335" y="4250517"/>
            <a:ext cx="6596744" cy="1599370"/>
          </a:xfrm>
          <a:prstGeom prst="rect">
            <a:avLst/>
          </a:prstGeom>
          <a:ln w="12700">
            <a:solidFill>
              <a:srgbClr val="0070C0"/>
            </a:solidFill>
          </a:ln>
        </p:spPr>
      </p:pic>
    </p:spTree>
    <p:extLst>
      <p:ext uri="{BB962C8B-B14F-4D97-AF65-F5344CB8AC3E}">
        <p14:creationId xmlns:p14="http://schemas.microsoft.com/office/powerpoint/2010/main" val="3895297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578498" y="241286"/>
            <a:ext cx="11000792" cy="670305"/>
            <a:chOff x="578498" y="241286"/>
            <a:chExt cx="11000792" cy="670305"/>
          </a:xfrm>
        </p:grpSpPr>
        <p:sp>
          <p:nvSpPr>
            <p:cNvPr id="5" name="3 Título"/>
            <p:cNvSpPr txBox="1">
              <a:spLocks/>
            </p:cNvSpPr>
            <p:nvPr/>
          </p:nvSpPr>
          <p:spPr>
            <a:xfrm>
              <a:off x="578498" y="241286"/>
              <a:ext cx="900870" cy="670102"/>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20</a:t>
              </a:r>
            </a:p>
          </p:txBody>
        </p:sp>
        <p:sp>
          <p:nvSpPr>
            <p:cNvPr id="6" name="4 Marcador de texto"/>
            <p:cNvSpPr txBox="1">
              <a:spLocks/>
            </p:cNvSpPr>
            <p:nvPr/>
          </p:nvSpPr>
          <p:spPr>
            <a:xfrm>
              <a:off x="1479368" y="241490"/>
              <a:ext cx="10099922" cy="670101"/>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t>GUÍA DEL PROCEDIMIENTO DE SOLICITUD DE AYUDAS EN SEDE ELECTRÓNICA - MITECO</a:t>
              </a:r>
              <a:endParaRPr lang="es-ES" sz="1800" b="1" i="1" dirty="0">
                <a:solidFill>
                  <a:prstClr val="black"/>
                </a:solidFill>
                <a:latin typeface="Calibri" panose="020F0502020204030204"/>
              </a:endParaRPr>
            </a:p>
          </p:txBody>
        </p:sp>
      </p:grpSp>
      <p:pic>
        <p:nvPicPr>
          <p:cNvPr id="7" name="image1.jpeg" descr="Imagen que contiene Escala de tiempo&#10;&#10;Descripción generada automáticamente"/>
          <p:cNvPicPr/>
          <p:nvPr/>
        </p:nvPicPr>
        <p:blipFill>
          <a:blip r:embed="rId2" cstate="print"/>
          <a:stretch>
            <a:fillRect/>
          </a:stretch>
        </p:blipFill>
        <p:spPr>
          <a:xfrm>
            <a:off x="7091442" y="6162015"/>
            <a:ext cx="2462530" cy="569595"/>
          </a:xfrm>
          <a:prstGeom prst="rect">
            <a:avLst/>
          </a:prstGeom>
        </p:spPr>
      </p:pic>
      <p:pic>
        <p:nvPicPr>
          <p:cNvPr id="8" name="image2.jpeg" descr="Interfaz de usuario gráfica, Aplicación&#10;&#10;Descripción generada automáticamente"/>
          <p:cNvPicPr/>
          <p:nvPr/>
        </p:nvPicPr>
        <p:blipFill>
          <a:blip r:embed="rId3" cstate="print"/>
          <a:stretch>
            <a:fillRect/>
          </a:stretch>
        </p:blipFill>
        <p:spPr>
          <a:xfrm>
            <a:off x="9703914" y="6181700"/>
            <a:ext cx="1760220" cy="549910"/>
          </a:xfrm>
          <a:prstGeom prst="rect">
            <a:avLst/>
          </a:prstGeom>
        </p:spPr>
      </p:pic>
      <p:pic>
        <p:nvPicPr>
          <p:cNvPr id="15" name="Imagen 14"/>
          <p:cNvPicPr>
            <a:picLocks noChangeAspect="1"/>
          </p:cNvPicPr>
          <p:nvPr/>
        </p:nvPicPr>
        <p:blipFill>
          <a:blip r:embed="rId4"/>
          <a:stretch>
            <a:fillRect/>
          </a:stretch>
        </p:blipFill>
        <p:spPr>
          <a:xfrm>
            <a:off x="1201491" y="6313760"/>
            <a:ext cx="3105583" cy="285790"/>
          </a:xfrm>
          <a:prstGeom prst="rect">
            <a:avLst/>
          </a:prstGeom>
        </p:spPr>
      </p:pic>
      <p:pic>
        <p:nvPicPr>
          <p:cNvPr id="16" name="Imagen 15"/>
          <p:cNvPicPr/>
          <p:nvPr/>
        </p:nvPicPr>
        <p:blipFill>
          <a:blip r:embed="rId5" cstate="print">
            <a:extLst>
              <a:ext uri="{28A0092B-C50C-407E-A947-70E740481C1C}">
                <a14:useLocalDpi xmlns:a14="http://schemas.microsoft.com/office/drawing/2010/main" val="0"/>
              </a:ext>
            </a:extLst>
          </a:blip>
          <a:stretch>
            <a:fillRect/>
          </a:stretch>
        </p:blipFill>
        <p:spPr>
          <a:xfrm>
            <a:off x="5187143" y="6051665"/>
            <a:ext cx="1754358" cy="712925"/>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2884399994"/>
              </p:ext>
            </p:extLst>
          </p:nvPr>
        </p:nvGraphicFramePr>
        <p:xfrm>
          <a:off x="587828" y="1078429"/>
          <a:ext cx="10991463" cy="1055370"/>
        </p:xfrm>
        <a:graphic>
          <a:graphicData uri="http://schemas.openxmlformats.org/drawingml/2006/table">
            <a:tbl>
              <a:tblPr/>
              <a:tblGrid>
                <a:gridCol w="10991463">
                  <a:extLst>
                    <a:ext uri="{9D8B030D-6E8A-4147-A177-3AD203B41FA5}">
                      <a16:colId xmlns:a16="http://schemas.microsoft.com/office/drawing/2014/main" val="679114185"/>
                    </a:ext>
                  </a:extLst>
                </a:gridCol>
              </a:tblGrid>
              <a:tr h="171347">
                <a:tc>
                  <a:txBody>
                    <a:bodyPr/>
                    <a:lstStyle/>
                    <a:p>
                      <a:pPr algn="ctr" fontAlgn="t"/>
                      <a:r>
                        <a:rPr lang="es-ES" sz="1400" b="1" i="0" u="none" strike="noStrike" dirty="0">
                          <a:solidFill>
                            <a:srgbClr val="FFFFFF"/>
                          </a:solidFill>
                          <a:effectLst/>
                          <a:latin typeface="Calibri" panose="020F0502020204030204" pitchFamily="34" charset="0"/>
                        </a:rPr>
                        <a:t>DOCUMENTACIÓN</a:t>
                      </a:r>
                      <a:r>
                        <a:rPr lang="es-ES" sz="1400" b="1" i="0" u="none" strike="noStrike" baseline="0" dirty="0">
                          <a:solidFill>
                            <a:srgbClr val="FFFFFF"/>
                          </a:solidFill>
                          <a:effectLst/>
                          <a:latin typeface="Calibri" panose="020F0502020204030204" pitchFamily="34" charset="0"/>
                        </a:rPr>
                        <a:t> ESPECÍFICA: CICLO URBANO DEL AGUA</a:t>
                      </a:r>
                      <a:endParaRPr lang="es-ES" sz="1400" b="1" i="0" u="none" strike="noStrike" dirty="0">
                        <a:solidFill>
                          <a:srgbClr val="FFFFFF"/>
                        </a:solidFill>
                        <a:effectLst/>
                        <a:latin typeface="Calibri" panose="020F0502020204030204" pitchFamily="34" charset="0"/>
                      </a:endParaRPr>
                    </a:p>
                  </a:txBody>
                  <a:tcPr marL="9525" marR="9525" marT="9525" marB="0" anchor="ctr">
                    <a:lnL>
                      <a:noFill/>
                    </a:lnL>
                    <a:lnR>
                      <a:noFill/>
                    </a:lnR>
                    <a:lnT>
                      <a:noFill/>
                    </a:lnT>
                    <a:lnB>
                      <a:noFill/>
                    </a:lnB>
                    <a:solidFill>
                      <a:srgbClr val="8EA9DB"/>
                    </a:solidFill>
                  </a:tcPr>
                </a:tc>
                <a:extLst>
                  <a:ext uri="{0D108BD9-81ED-4DB2-BD59-A6C34878D82A}">
                    <a16:rowId xmlns:a16="http://schemas.microsoft.com/office/drawing/2014/main" val="497655734"/>
                  </a:ext>
                </a:extLst>
              </a:tr>
              <a:tr h="56969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ES" sz="1800" b="0" i="0" u="none" strike="noStrike" dirty="0">
                          <a:solidFill>
                            <a:srgbClr val="000000"/>
                          </a:solidFill>
                          <a:effectLst/>
                          <a:latin typeface="Calibri" panose="020F0502020204030204" pitchFamily="34" charset="0"/>
                        </a:rPr>
                        <a:t>En el</a:t>
                      </a:r>
                      <a:r>
                        <a:rPr lang="es-ES" sz="1800" b="0" i="0" u="none" strike="noStrike" baseline="0" dirty="0">
                          <a:solidFill>
                            <a:srgbClr val="000000"/>
                          </a:solidFill>
                          <a:effectLst/>
                          <a:latin typeface="Calibri" panose="020F0502020204030204" pitchFamily="34" charset="0"/>
                        </a:rPr>
                        <a:t> caso de la </a:t>
                      </a:r>
                      <a:r>
                        <a:rPr lang="es-ES" sz="1800" b="0" i="1" u="none" strike="noStrike" baseline="0" dirty="0">
                          <a:solidFill>
                            <a:srgbClr val="000000"/>
                          </a:solidFill>
                          <a:effectLst/>
                          <a:latin typeface="Calibri" panose="020F0502020204030204" pitchFamily="34" charset="0"/>
                        </a:rPr>
                        <a:t>“</a:t>
                      </a:r>
                      <a:r>
                        <a:rPr lang="es-ES" sz="1800" b="1" i="1" u="none" strike="noStrike" kern="1200" baseline="0" dirty="0">
                          <a:solidFill>
                            <a:srgbClr val="000000"/>
                          </a:solidFill>
                          <a:effectLst/>
                          <a:latin typeface="Calibri" panose="020F0502020204030204" pitchFamily="34" charset="0"/>
                          <a:ea typeface="+mn-ea"/>
                          <a:cs typeface="+mn-cs"/>
                        </a:rPr>
                        <a:t>Segunda convocatoria de subvenciones en concurrencia competitiva para proyectos de mejora de la eficiencia del ciclo urbano del agua (PERTE Digitalización del Ciclo del Agua)</a:t>
                      </a:r>
                      <a:r>
                        <a:rPr lang="es-ES" sz="1800" b="0" i="1" u="none" strike="noStrike" kern="1200" baseline="0" dirty="0">
                          <a:solidFill>
                            <a:srgbClr val="000000"/>
                          </a:solidFill>
                          <a:effectLst/>
                          <a:latin typeface="Calibri" panose="020F0502020204030204" pitchFamily="34" charset="0"/>
                          <a:ea typeface="+mn-ea"/>
                          <a:cs typeface="+mn-cs"/>
                        </a:rPr>
                        <a:t>” </a:t>
                      </a:r>
                      <a:r>
                        <a:rPr lang="es-ES" sz="1800" b="0" i="0" u="none" strike="noStrike" kern="1200" baseline="0" dirty="0">
                          <a:solidFill>
                            <a:srgbClr val="000000"/>
                          </a:solidFill>
                          <a:effectLst/>
                          <a:latin typeface="Calibri" panose="020F0502020204030204" pitchFamily="34" charset="0"/>
                          <a:ea typeface="+mn-ea"/>
                          <a:cs typeface="+mn-cs"/>
                        </a:rPr>
                        <a:t>la documentación a aportar, su obligatoriedad y los modelos disponibles se corresponderán con los siguientes:</a:t>
                      </a:r>
                    </a:p>
                  </a:txBody>
                  <a:tcPr marL="9525" marR="9525" marT="9525" marB="0" anchor="ctr">
                    <a:lnL>
                      <a:noFill/>
                    </a:lnL>
                    <a:lnR>
                      <a:noFill/>
                    </a:lnR>
                    <a:lnT>
                      <a:noFill/>
                    </a:lnT>
                    <a:lnB>
                      <a:noFill/>
                    </a:lnB>
                    <a:solidFill>
                      <a:srgbClr val="FFF2CC"/>
                    </a:solidFill>
                  </a:tcPr>
                </a:tc>
                <a:extLst>
                  <a:ext uri="{0D108BD9-81ED-4DB2-BD59-A6C34878D82A}">
                    <a16:rowId xmlns:a16="http://schemas.microsoft.com/office/drawing/2014/main" val="2616617902"/>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4077916884"/>
              </p:ext>
            </p:extLst>
          </p:nvPr>
        </p:nvGraphicFramePr>
        <p:xfrm>
          <a:off x="587828" y="2209200"/>
          <a:ext cx="10991463" cy="4022585"/>
        </p:xfrm>
        <a:graphic>
          <a:graphicData uri="http://schemas.openxmlformats.org/drawingml/2006/table">
            <a:tbl>
              <a:tblPr>
                <a:tableStyleId>{5C22544A-7EE6-4342-B048-85BDC9FD1C3A}</a:tableStyleId>
              </a:tblPr>
              <a:tblGrid>
                <a:gridCol w="4249165">
                  <a:extLst>
                    <a:ext uri="{9D8B030D-6E8A-4147-A177-3AD203B41FA5}">
                      <a16:colId xmlns:a16="http://schemas.microsoft.com/office/drawing/2014/main" val="782880126"/>
                    </a:ext>
                  </a:extLst>
                </a:gridCol>
                <a:gridCol w="865975">
                  <a:extLst>
                    <a:ext uri="{9D8B030D-6E8A-4147-A177-3AD203B41FA5}">
                      <a16:colId xmlns:a16="http://schemas.microsoft.com/office/drawing/2014/main" val="4022621040"/>
                    </a:ext>
                  </a:extLst>
                </a:gridCol>
                <a:gridCol w="1479885">
                  <a:extLst>
                    <a:ext uri="{9D8B030D-6E8A-4147-A177-3AD203B41FA5}">
                      <a16:colId xmlns:a16="http://schemas.microsoft.com/office/drawing/2014/main" val="2259386426"/>
                    </a:ext>
                  </a:extLst>
                </a:gridCol>
                <a:gridCol w="3296652">
                  <a:extLst>
                    <a:ext uri="{9D8B030D-6E8A-4147-A177-3AD203B41FA5}">
                      <a16:colId xmlns:a16="http://schemas.microsoft.com/office/drawing/2014/main" val="3807654640"/>
                    </a:ext>
                  </a:extLst>
                </a:gridCol>
                <a:gridCol w="1099786">
                  <a:extLst>
                    <a:ext uri="{9D8B030D-6E8A-4147-A177-3AD203B41FA5}">
                      <a16:colId xmlns:a16="http://schemas.microsoft.com/office/drawing/2014/main" val="50458772"/>
                    </a:ext>
                  </a:extLst>
                </a:gridCol>
              </a:tblGrid>
              <a:tr h="353207">
                <a:tc>
                  <a:txBody>
                    <a:bodyPr/>
                    <a:lstStyle/>
                    <a:p>
                      <a:pPr algn="l" fontAlgn="ctr"/>
                      <a:r>
                        <a:rPr lang="es-ES" sz="1000" u="none" strike="noStrike" dirty="0">
                          <a:effectLst/>
                        </a:rPr>
                        <a:t>DOCUMENTACIÓN</a:t>
                      </a:r>
                      <a:endParaRPr lang="es-ES" sz="1000" b="1" i="0" u="none" strike="noStrike" dirty="0">
                        <a:solidFill>
                          <a:srgbClr val="000000"/>
                        </a:solidFill>
                        <a:effectLst/>
                        <a:latin typeface="Calibri" panose="020F0502020204030204" pitchFamily="34" charset="0"/>
                      </a:endParaRPr>
                    </a:p>
                  </a:txBody>
                  <a:tcPr marL="7778" marR="7778" marT="7778" marB="0" anchor="ctr">
                    <a:solidFill>
                      <a:schemeClr val="accent5">
                        <a:lumMod val="60000"/>
                        <a:lumOff val="40000"/>
                      </a:schemeClr>
                    </a:solidFill>
                  </a:tcPr>
                </a:tc>
                <a:tc>
                  <a:txBody>
                    <a:bodyPr/>
                    <a:lstStyle/>
                    <a:p>
                      <a:pPr algn="ctr" fontAlgn="ctr"/>
                      <a:r>
                        <a:rPr lang="es-ES" sz="1000" u="none" strike="noStrike" dirty="0">
                          <a:effectLst/>
                        </a:rPr>
                        <a:t>OBLIGATORIO</a:t>
                      </a:r>
                      <a:endParaRPr lang="es-ES" sz="1000" b="1" i="0" u="none" strike="noStrike" dirty="0">
                        <a:solidFill>
                          <a:srgbClr val="000000"/>
                        </a:solidFill>
                        <a:effectLst/>
                        <a:latin typeface="Calibri" panose="020F0502020204030204" pitchFamily="34" charset="0"/>
                      </a:endParaRPr>
                    </a:p>
                  </a:txBody>
                  <a:tcPr marL="7778" marR="7778" marT="7778" marB="0" anchor="ctr">
                    <a:solidFill>
                      <a:schemeClr val="accent5">
                        <a:lumMod val="60000"/>
                        <a:lumOff val="40000"/>
                      </a:schemeClr>
                    </a:solidFill>
                  </a:tcPr>
                </a:tc>
                <a:tc>
                  <a:txBody>
                    <a:bodyPr/>
                    <a:lstStyle/>
                    <a:p>
                      <a:pPr algn="ctr" fontAlgn="ctr"/>
                      <a:r>
                        <a:rPr lang="es-ES" sz="1000" u="none" strike="noStrike" dirty="0">
                          <a:effectLst/>
                        </a:rPr>
                        <a:t>INCLUIDO EN FORMULARIO ELECTRÓNICO</a:t>
                      </a:r>
                      <a:endParaRPr lang="es-ES" sz="1000" b="1" i="0" u="none" strike="noStrike" dirty="0">
                        <a:solidFill>
                          <a:srgbClr val="000000"/>
                        </a:solidFill>
                        <a:effectLst/>
                        <a:latin typeface="Calibri" panose="020F0502020204030204" pitchFamily="34" charset="0"/>
                      </a:endParaRPr>
                    </a:p>
                  </a:txBody>
                  <a:tcPr marL="7778" marR="7778" marT="7778" marB="0" anchor="ctr">
                    <a:solidFill>
                      <a:schemeClr val="accent5">
                        <a:lumMod val="60000"/>
                        <a:lumOff val="40000"/>
                      </a:schemeClr>
                    </a:solidFill>
                  </a:tcPr>
                </a:tc>
                <a:tc>
                  <a:txBody>
                    <a:bodyPr/>
                    <a:lstStyle/>
                    <a:p>
                      <a:pPr algn="ctr" fontAlgn="ctr"/>
                      <a:r>
                        <a:rPr lang="es-ES" sz="1000" u="none" strike="noStrike" dirty="0">
                          <a:effectLst/>
                        </a:rPr>
                        <a:t>NECESARIO ADJUNTAR ANTES DE FIRMAR LA SOLICITUD</a:t>
                      </a:r>
                      <a:endParaRPr lang="es-ES" sz="1000" b="1" i="0" u="none" strike="noStrike" dirty="0">
                        <a:solidFill>
                          <a:srgbClr val="000000"/>
                        </a:solidFill>
                        <a:effectLst/>
                        <a:latin typeface="Calibri" panose="020F0502020204030204" pitchFamily="34" charset="0"/>
                      </a:endParaRPr>
                    </a:p>
                  </a:txBody>
                  <a:tcPr marL="7778" marR="7778" marT="7778" marB="0" anchor="ctr">
                    <a:solidFill>
                      <a:schemeClr val="accent5">
                        <a:lumMod val="60000"/>
                        <a:lumOff val="40000"/>
                      </a:schemeClr>
                    </a:solidFill>
                  </a:tcPr>
                </a:tc>
                <a:tc>
                  <a:txBody>
                    <a:bodyPr/>
                    <a:lstStyle/>
                    <a:p>
                      <a:pPr algn="ctr" fontAlgn="ctr"/>
                      <a:r>
                        <a:rPr lang="es-ES" sz="1000" u="none" strike="noStrike" dirty="0">
                          <a:effectLst/>
                        </a:rPr>
                        <a:t>MODELO DISPONIBLE</a:t>
                      </a:r>
                      <a:endParaRPr lang="es-ES" sz="1000" b="1" i="0" u="none" strike="noStrike" dirty="0">
                        <a:solidFill>
                          <a:srgbClr val="000000"/>
                        </a:solidFill>
                        <a:effectLst/>
                        <a:latin typeface="Calibri" panose="020F0502020204030204" pitchFamily="34" charset="0"/>
                      </a:endParaRPr>
                    </a:p>
                  </a:txBody>
                  <a:tcPr marL="7778" marR="7778" marT="7778" marB="0" anchor="ctr">
                    <a:solidFill>
                      <a:schemeClr val="accent5">
                        <a:lumMod val="60000"/>
                        <a:lumOff val="40000"/>
                      </a:schemeClr>
                    </a:solidFill>
                  </a:tcPr>
                </a:tc>
                <a:extLst>
                  <a:ext uri="{0D108BD9-81ED-4DB2-BD59-A6C34878D82A}">
                    <a16:rowId xmlns:a16="http://schemas.microsoft.com/office/drawing/2014/main" val="3210350572"/>
                  </a:ext>
                </a:extLst>
              </a:tr>
              <a:tr h="385316">
                <a:tc>
                  <a:txBody>
                    <a:bodyPr/>
                    <a:lstStyle/>
                    <a:p>
                      <a:pPr algn="l" fontAlgn="ctr"/>
                      <a:r>
                        <a:rPr lang="es-ES" sz="1000" u="none" strike="noStrike" dirty="0">
                          <a:effectLst/>
                        </a:rPr>
                        <a:t>EXCEL AUXILIAR: PERTE_CiclourbFase2.xlsx</a:t>
                      </a:r>
                      <a:endParaRPr lang="es-ES" sz="1000" b="0" i="0" u="none" strike="noStrike" dirty="0">
                        <a:solidFill>
                          <a:srgbClr val="000000"/>
                        </a:solidFill>
                        <a:effectLst/>
                        <a:latin typeface="Calibri" panose="020F0502020204030204" pitchFamily="34" charset="0"/>
                      </a:endParaRPr>
                    </a:p>
                  </a:txBody>
                  <a:tcPr marL="7778" marR="7778" marT="7778" marB="0" anchor="ctr"/>
                </a:tc>
                <a:tc>
                  <a:txBody>
                    <a:bodyPr/>
                    <a:lstStyle/>
                    <a:p>
                      <a:pPr algn="ctr" fontAlgn="ctr"/>
                      <a:r>
                        <a:rPr lang="es-ES" sz="1000" u="none" strike="noStrike" dirty="0">
                          <a:effectLst/>
                        </a:rPr>
                        <a:t>Sí</a:t>
                      </a:r>
                      <a:endParaRPr lang="es-ES" sz="1000" b="0" i="0" u="none" strike="noStrike" dirty="0">
                        <a:solidFill>
                          <a:srgbClr val="000000"/>
                        </a:solidFill>
                        <a:effectLst/>
                        <a:latin typeface="Calibri" panose="020F0502020204030204" pitchFamily="34" charset="0"/>
                      </a:endParaRPr>
                    </a:p>
                  </a:txBody>
                  <a:tcPr marL="7778" marR="7778" marT="7778" marB="0" anchor="ctr"/>
                </a:tc>
                <a:tc>
                  <a:txBody>
                    <a:bodyPr/>
                    <a:lstStyle/>
                    <a:p>
                      <a:pPr algn="ctr" fontAlgn="ctr"/>
                      <a:r>
                        <a:rPr lang="es-ES" sz="1000" u="none" strike="noStrike" dirty="0">
                          <a:effectLst/>
                        </a:rPr>
                        <a:t>No</a:t>
                      </a:r>
                      <a:endParaRPr lang="es-ES" sz="1000" b="0" i="0" u="none" strike="noStrike" dirty="0">
                        <a:solidFill>
                          <a:srgbClr val="000000"/>
                        </a:solidFill>
                        <a:effectLst/>
                        <a:latin typeface="Calibri" panose="020F0502020204030204" pitchFamily="34" charset="0"/>
                      </a:endParaRPr>
                    </a:p>
                  </a:txBody>
                  <a:tcPr marL="7778" marR="7778" marT="7778" marB="0" anchor="ctr"/>
                </a:tc>
                <a:tc>
                  <a:txBody>
                    <a:bodyPr/>
                    <a:lstStyle/>
                    <a:p>
                      <a:pPr algn="ctr" fontAlgn="ctr"/>
                      <a:r>
                        <a:rPr lang="es-ES" sz="900" u="none" strike="noStrike" dirty="0">
                          <a:effectLst/>
                        </a:rPr>
                        <a:t>Sí</a:t>
                      </a:r>
                      <a:endParaRPr lang="es-ES" sz="900" b="0" i="0" u="none" strike="noStrike" dirty="0">
                        <a:solidFill>
                          <a:srgbClr val="000000"/>
                        </a:solidFill>
                        <a:effectLst/>
                        <a:latin typeface="Calibri" panose="020F0502020204030204" pitchFamily="34" charset="0"/>
                      </a:endParaRPr>
                    </a:p>
                  </a:txBody>
                  <a:tcPr marL="7778" marR="7778" marT="7778" marB="0" anchor="ctr"/>
                </a:tc>
                <a:tc>
                  <a:txBody>
                    <a:bodyPr/>
                    <a:lstStyle/>
                    <a:p>
                      <a:pPr algn="ctr" fontAlgn="ctr"/>
                      <a:r>
                        <a:rPr lang="es-ES" sz="1050" u="none" strike="noStrike" dirty="0">
                          <a:effectLst/>
                        </a:rPr>
                        <a:t>Sí</a:t>
                      </a:r>
                      <a:endParaRPr lang="es-ES" sz="1050" b="0" i="0" u="none" strike="noStrike" dirty="0">
                        <a:solidFill>
                          <a:srgbClr val="000000"/>
                        </a:solidFill>
                        <a:effectLst/>
                        <a:latin typeface="Calibri" panose="020F0502020204030204" pitchFamily="34" charset="0"/>
                      </a:endParaRPr>
                    </a:p>
                  </a:txBody>
                  <a:tcPr marL="7778" marR="7778" marT="7778" marB="0" anchor="ctr"/>
                </a:tc>
                <a:extLst>
                  <a:ext uri="{0D108BD9-81ED-4DB2-BD59-A6C34878D82A}">
                    <a16:rowId xmlns:a16="http://schemas.microsoft.com/office/drawing/2014/main" val="3916813830"/>
                  </a:ext>
                </a:extLst>
              </a:tr>
              <a:tr h="353207">
                <a:tc>
                  <a:txBody>
                    <a:bodyPr/>
                    <a:lstStyle/>
                    <a:p>
                      <a:pPr algn="l" fontAlgn="ctr"/>
                      <a:r>
                        <a:rPr lang="es-ES" sz="1000" u="none" strike="noStrike" dirty="0">
                          <a:effectLst/>
                        </a:rPr>
                        <a:t>MEMORIA TÉCNICA DEL PROYECTO</a:t>
                      </a:r>
                      <a:endParaRPr lang="es-ES" sz="1000" b="0" i="0" u="none" strike="noStrike" dirty="0">
                        <a:solidFill>
                          <a:srgbClr val="000000"/>
                        </a:solidFill>
                        <a:effectLst/>
                        <a:latin typeface="Calibri" panose="020F0502020204030204" pitchFamily="34" charset="0"/>
                      </a:endParaRPr>
                    </a:p>
                  </a:txBody>
                  <a:tcPr marL="7778" marR="7778" marT="7778" marB="0" anchor="ctr">
                    <a:solidFill>
                      <a:schemeClr val="bg1"/>
                    </a:solidFill>
                  </a:tcPr>
                </a:tc>
                <a:tc>
                  <a:txBody>
                    <a:bodyPr/>
                    <a:lstStyle/>
                    <a:p>
                      <a:pPr algn="ctr" fontAlgn="ctr"/>
                      <a:r>
                        <a:rPr lang="es-ES" sz="1000" u="none" strike="noStrike" dirty="0">
                          <a:effectLst/>
                        </a:rPr>
                        <a:t>Sí</a:t>
                      </a:r>
                      <a:endParaRPr lang="es-ES" sz="1000" b="0" i="0" u="none" strike="noStrike" dirty="0">
                        <a:solidFill>
                          <a:srgbClr val="000000"/>
                        </a:solidFill>
                        <a:effectLst/>
                        <a:latin typeface="Calibri" panose="020F0502020204030204" pitchFamily="34" charset="0"/>
                      </a:endParaRPr>
                    </a:p>
                  </a:txBody>
                  <a:tcPr marL="7778" marR="7778" marT="7778" marB="0" anchor="ctr">
                    <a:solidFill>
                      <a:schemeClr val="bg1"/>
                    </a:solidFill>
                  </a:tcPr>
                </a:tc>
                <a:tc>
                  <a:txBody>
                    <a:bodyPr/>
                    <a:lstStyle/>
                    <a:p>
                      <a:pPr algn="ctr" fontAlgn="ctr"/>
                      <a:r>
                        <a:rPr lang="es-ES" sz="1000" u="none" strike="noStrike" dirty="0">
                          <a:effectLst/>
                        </a:rPr>
                        <a:t>No</a:t>
                      </a:r>
                      <a:endParaRPr lang="es-ES" sz="1000" b="0" i="0" u="none" strike="noStrike" dirty="0">
                        <a:solidFill>
                          <a:srgbClr val="000000"/>
                        </a:solidFill>
                        <a:effectLst/>
                        <a:latin typeface="Calibri" panose="020F0502020204030204" pitchFamily="34" charset="0"/>
                      </a:endParaRPr>
                    </a:p>
                  </a:txBody>
                  <a:tcPr marL="7778" marR="7778" marT="7778" marB="0" anchor="ctr">
                    <a:solidFill>
                      <a:schemeClr val="bg1"/>
                    </a:solidFill>
                  </a:tcPr>
                </a:tc>
                <a:tc>
                  <a:txBody>
                    <a:bodyPr/>
                    <a:lstStyle/>
                    <a:p>
                      <a:pPr algn="ctr" fontAlgn="ctr"/>
                      <a:r>
                        <a:rPr lang="es-ES" sz="900" u="none" strike="noStrike" dirty="0">
                          <a:effectLst/>
                        </a:rPr>
                        <a:t>Sí</a:t>
                      </a:r>
                      <a:endParaRPr lang="es-ES" sz="900" b="0" i="0" u="none" strike="noStrike" dirty="0">
                        <a:solidFill>
                          <a:srgbClr val="000000"/>
                        </a:solidFill>
                        <a:effectLst/>
                        <a:latin typeface="Calibri" panose="020F0502020204030204" pitchFamily="34" charset="0"/>
                      </a:endParaRPr>
                    </a:p>
                  </a:txBody>
                  <a:tcPr marL="7778" marR="7778" marT="7778" marB="0" anchor="ctr">
                    <a:solidFill>
                      <a:schemeClr val="bg1"/>
                    </a:solidFill>
                  </a:tcPr>
                </a:tc>
                <a:tc>
                  <a:txBody>
                    <a:bodyPr/>
                    <a:lstStyle/>
                    <a:p>
                      <a:pPr algn="ctr" fontAlgn="ctr"/>
                      <a:r>
                        <a:rPr lang="es-ES" sz="1050" b="0" i="0" u="none" strike="noStrike" dirty="0">
                          <a:solidFill>
                            <a:srgbClr val="00B050"/>
                          </a:solidFill>
                          <a:effectLst/>
                          <a:latin typeface="+mn-lt"/>
                        </a:rPr>
                        <a:t>No</a:t>
                      </a:r>
                      <a:endParaRPr lang="es-ES" sz="1050" b="0" i="0" u="none" strike="noStrike" dirty="0">
                        <a:solidFill>
                          <a:srgbClr val="00B050"/>
                        </a:solidFill>
                        <a:effectLst/>
                        <a:latin typeface="Calibri" panose="020F0502020204030204" pitchFamily="34" charset="0"/>
                      </a:endParaRPr>
                    </a:p>
                  </a:txBody>
                  <a:tcPr marL="7778" marR="7778" marT="7778" marB="0" anchor="ctr">
                    <a:solidFill>
                      <a:schemeClr val="bg1"/>
                    </a:solidFill>
                  </a:tcPr>
                </a:tc>
                <a:extLst>
                  <a:ext uri="{0D108BD9-81ED-4DB2-BD59-A6C34878D82A}">
                    <a16:rowId xmlns:a16="http://schemas.microsoft.com/office/drawing/2014/main" val="2072889117"/>
                  </a:ext>
                </a:extLst>
              </a:tr>
              <a:tr h="460240">
                <a:tc>
                  <a:txBody>
                    <a:bodyPr/>
                    <a:lstStyle/>
                    <a:p>
                      <a:pPr algn="l" fontAlgn="ctr"/>
                      <a:r>
                        <a:rPr lang="es-ES" sz="1000" u="none" strike="noStrike" dirty="0">
                          <a:solidFill>
                            <a:schemeClr val="tx1"/>
                          </a:solidFill>
                          <a:effectLst/>
                        </a:rPr>
                        <a:t>MEMORIA RESUMEN</a:t>
                      </a:r>
                      <a:endParaRPr lang="es-ES" sz="1000" b="0" i="0" u="none" strike="noStrike" dirty="0">
                        <a:solidFill>
                          <a:schemeClr val="tx1"/>
                        </a:solidFill>
                        <a:effectLst/>
                        <a:latin typeface="Calibri" panose="020F0502020204030204" pitchFamily="34" charset="0"/>
                      </a:endParaRPr>
                    </a:p>
                  </a:txBody>
                  <a:tcPr marL="7778" marR="7778" marT="7778" marB="0" anchor="ctr"/>
                </a:tc>
                <a:tc>
                  <a:txBody>
                    <a:bodyPr/>
                    <a:lstStyle/>
                    <a:p>
                      <a:pPr algn="ctr" fontAlgn="ctr"/>
                      <a:r>
                        <a:rPr lang="es-ES" sz="1000" u="none" strike="noStrike" dirty="0">
                          <a:effectLst/>
                        </a:rPr>
                        <a:t>Sí</a:t>
                      </a:r>
                      <a:endParaRPr lang="es-ES" sz="1000" b="0" i="0" u="none" strike="noStrike" dirty="0">
                        <a:solidFill>
                          <a:srgbClr val="000000"/>
                        </a:solidFill>
                        <a:effectLst/>
                        <a:latin typeface="Calibri" panose="020F0502020204030204" pitchFamily="34" charset="0"/>
                      </a:endParaRPr>
                    </a:p>
                  </a:txBody>
                  <a:tcPr marL="7778" marR="7778" marT="7778" marB="0" anchor="ctr"/>
                </a:tc>
                <a:tc>
                  <a:txBody>
                    <a:bodyPr/>
                    <a:lstStyle/>
                    <a:p>
                      <a:pPr algn="ctr" fontAlgn="ctr"/>
                      <a:r>
                        <a:rPr lang="es-ES" sz="1000" u="none" strike="noStrike" dirty="0">
                          <a:effectLst/>
                        </a:rPr>
                        <a:t>No</a:t>
                      </a:r>
                      <a:endParaRPr lang="es-ES" sz="1000" b="0" i="0" u="none" strike="noStrike" dirty="0">
                        <a:solidFill>
                          <a:srgbClr val="000000"/>
                        </a:solidFill>
                        <a:effectLst/>
                        <a:latin typeface="Calibri" panose="020F0502020204030204" pitchFamily="34" charset="0"/>
                      </a:endParaRPr>
                    </a:p>
                  </a:txBody>
                  <a:tcPr marL="7778" marR="7778" marT="7778" marB="0" anchor="ctr"/>
                </a:tc>
                <a:tc>
                  <a:txBody>
                    <a:bodyPr/>
                    <a:lstStyle/>
                    <a:p>
                      <a:pPr algn="ctr" fontAlgn="ctr"/>
                      <a:r>
                        <a:rPr lang="es-ES" sz="900" u="none" strike="noStrike" dirty="0">
                          <a:effectLst/>
                        </a:rPr>
                        <a:t>Sí</a:t>
                      </a:r>
                      <a:endParaRPr lang="es-ES" sz="900" b="0" i="0" u="none" strike="noStrike" dirty="0">
                        <a:solidFill>
                          <a:srgbClr val="000000"/>
                        </a:solidFill>
                        <a:effectLst/>
                        <a:latin typeface="Calibri" panose="020F0502020204030204" pitchFamily="34" charset="0"/>
                      </a:endParaRPr>
                    </a:p>
                  </a:txBody>
                  <a:tcPr marL="7778" marR="7778" marT="7778" marB="0" anchor="ctr"/>
                </a:tc>
                <a:tc>
                  <a:txBody>
                    <a:bodyPr/>
                    <a:lstStyle/>
                    <a:p>
                      <a:pPr algn="ctr" fontAlgn="ctr"/>
                      <a:r>
                        <a:rPr lang="es-ES" sz="1050" u="none" strike="noStrike" dirty="0">
                          <a:effectLst/>
                        </a:rPr>
                        <a:t>Sí </a:t>
                      </a:r>
                      <a:endParaRPr lang="es-ES" sz="1050" b="0" i="0" u="none" strike="noStrike" dirty="0">
                        <a:solidFill>
                          <a:srgbClr val="000000"/>
                        </a:solidFill>
                        <a:effectLst/>
                        <a:latin typeface="Calibri" panose="020F0502020204030204" pitchFamily="34" charset="0"/>
                      </a:endParaRPr>
                    </a:p>
                  </a:txBody>
                  <a:tcPr marL="7778" marR="7778" marT="7778" marB="0" anchor="ctr"/>
                </a:tc>
                <a:extLst>
                  <a:ext uri="{0D108BD9-81ED-4DB2-BD59-A6C34878D82A}">
                    <a16:rowId xmlns:a16="http://schemas.microsoft.com/office/drawing/2014/main" val="1501515477"/>
                  </a:ext>
                </a:extLst>
              </a:tr>
              <a:tr h="398136">
                <a:tc>
                  <a:txBody>
                    <a:bodyPr/>
                    <a:lstStyle/>
                    <a:p>
                      <a:pPr algn="l" fontAlgn="ctr"/>
                      <a:r>
                        <a:rPr lang="es-ES" sz="1000" u="none" strike="noStrike" dirty="0">
                          <a:effectLst/>
                        </a:rPr>
                        <a:t>CERTIFICADO</a:t>
                      </a:r>
                      <a:r>
                        <a:rPr lang="es-ES" sz="1000" u="none" strike="noStrike" baseline="0" dirty="0">
                          <a:effectLst/>
                        </a:rPr>
                        <a:t> DE CUMPLIMIENTO DE OBLIGACIONES TRIBUTARIAS</a:t>
                      </a:r>
                      <a:endParaRPr lang="es-ES" sz="1000" b="0" i="0" u="none" strike="noStrike" dirty="0">
                        <a:solidFill>
                          <a:srgbClr val="000000"/>
                        </a:solidFill>
                        <a:effectLst/>
                        <a:latin typeface="Calibri" panose="020F0502020204030204" pitchFamily="34" charset="0"/>
                      </a:endParaRPr>
                    </a:p>
                  </a:txBody>
                  <a:tcPr marL="7778" marR="7778" marT="7778" marB="0" anchor="ctr">
                    <a:solidFill>
                      <a:schemeClr val="bg1"/>
                    </a:solidFill>
                  </a:tcPr>
                </a:tc>
                <a:tc>
                  <a:txBody>
                    <a:bodyPr/>
                    <a:lstStyle/>
                    <a:p>
                      <a:pPr algn="ctr" fontAlgn="ctr"/>
                      <a:r>
                        <a:rPr lang="es-ES" sz="1000" u="none" strike="noStrike" dirty="0">
                          <a:solidFill>
                            <a:schemeClr val="tx1"/>
                          </a:solidFill>
                          <a:effectLst/>
                        </a:rPr>
                        <a:t>Sí</a:t>
                      </a:r>
                      <a:endParaRPr lang="es-ES" sz="1000" b="0" i="0" u="none" strike="noStrike" dirty="0">
                        <a:solidFill>
                          <a:schemeClr val="tx1"/>
                        </a:solidFill>
                        <a:effectLst/>
                        <a:latin typeface="Calibri" panose="020F0502020204030204" pitchFamily="34" charset="0"/>
                      </a:endParaRPr>
                    </a:p>
                  </a:txBody>
                  <a:tcPr marL="7778" marR="7778" marT="7778" marB="0" anchor="ctr">
                    <a:solidFill>
                      <a:schemeClr val="bg1"/>
                    </a:solidFill>
                  </a:tcPr>
                </a:tc>
                <a:tc>
                  <a:txBody>
                    <a:bodyPr/>
                    <a:lstStyle/>
                    <a:p>
                      <a:pPr algn="ctr" fontAlgn="ctr"/>
                      <a:r>
                        <a:rPr lang="es-ES" sz="1000" u="none" strike="noStrike" dirty="0">
                          <a:solidFill>
                            <a:schemeClr val="tx1"/>
                          </a:solidFill>
                          <a:effectLst/>
                        </a:rPr>
                        <a:t>No</a:t>
                      </a:r>
                      <a:endParaRPr lang="es-ES" sz="1000" b="0" i="0" u="none" strike="noStrike" dirty="0">
                        <a:solidFill>
                          <a:schemeClr val="tx1"/>
                        </a:solidFill>
                        <a:effectLst/>
                        <a:latin typeface="Calibri" panose="020F0502020204030204" pitchFamily="34" charset="0"/>
                      </a:endParaRPr>
                    </a:p>
                  </a:txBody>
                  <a:tcPr marL="7778" marR="7778" marT="7778" marB="0" anchor="ctr">
                    <a:solidFill>
                      <a:schemeClr val="bg1"/>
                    </a:solidFill>
                  </a:tcPr>
                </a:tc>
                <a:tc>
                  <a:txBody>
                    <a:bodyPr/>
                    <a:lstStyle/>
                    <a:p>
                      <a:pPr algn="ctr" fontAlgn="ctr"/>
                      <a:r>
                        <a:rPr lang="es-ES" sz="900" u="none" strike="noStrike" dirty="0">
                          <a:solidFill>
                            <a:schemeClr val="tx1"/>
                          </a:solidFill>
                          <a:effectLst/>
                        </a:rPr>
                        <a:t>Sí</a:t>
                      </a:r>
                    </a:p>
                    <a:p>
                      <a:pPr algn="ctr" fontAlgn="ctr"/>
                      <a:r>
                        <a:rPr lang="es-ES" sz="900" u="none" strike="noStrike" dirty="0">
                          <a:solidFill>
                            <a:schemeClr val="tx1"/>
                          </a:solidFill>
                          <a:effectLst/>
                        </a:rPr>
                        <a:t>En el</a:t>
                      </a:r>
                      <a:r>
                        <a:rPr lang="es-ES" sz="900" u="none" strike="noStrike" baseline="0" dirty="0">
                          <a:solidFill>
                            <a:schemeClr val="tx1"/>
                          </a:solidFill>
                          <a:effectLst/>
                        </a:rPr>
                        <a:t> caso de Agrupaciones se deberá acompañar el certificado de cada una de las entidades integrantes de la agrupación.</a:t>
                      </a:r>
                      <a:endParaRPr lang="es-ES" sz="900" b="0" i="0" u="none" strike="noStrike" dirty="0">
                        <a:solidFill>
                          <a:schemeClr val="tx1"/>
                        </a:solidFill>
                        <a:effectLst/>
                        <a:latin typeface="Calibri" panose="020F0502020204030204" pitchFamily="34" charset="0"/>
                      </a:endParaRPr>
                    </a:p>
                  </a:txBody>
                  <a:tcPr marL="7778" marR="7778" marT="7778" marB="0" anchor="ctr">
                    <a:solidFill>
                      <a:schemeClr val="bg1"/>
                    </a:solidFill>
                  </a:tcPr>
                </a:tc>
                <a:tc>
                  <a:txBody>
                    <a:bodyPr/>
                    <a:lstStyle/>
                    <a:p>
                      <a:pPr algn="ctr" fontAlgn="ctr"/>
                      <a:r>
                        <a:rPr lang="es-ES" sz="1050" u="none" strike="noStrike" dirty="0">
                          <a:effectLst/>
                        </a:rPr>
                        <a:t>No</a:t>
                      </a:r>
                      <a:endParaRPr lang="es-ES" sz="1050" b="0" i="0" u="none" strike="noStrike" dirty="0">
                        <a:solidFill>
                          <a:srgbClr val="000000"/>
                        </a:solidFill>
                        <a:effectLst/>
                        <a:latin typeface="Calibri" panose="020F0502020204030204" pitchFamily="34" charset="0"/>
                      </a:endParaRPr>
                    </a:p>
                  </a:txBody>
                  <a:tcPr marL="7778" marR="7778" marT="7778" marB="0" anchor="ctr">
                    <a:solidFill>
                      <a:schemeClr val="bg1"/>
                    </a:solidFill>
                  </a:tcPr>
                </a:tc>
                <a:extLst>
                  <a:ext uri="{0D108BD9-81ED-4DB2-BD59-A6C34878D82A}">
                    <a16:rowId xmlns:a16="http://schemas.microsoft.com/office/drawing/2014/main" val="3061776325"/>
                  </a:ext>
                </a:extLst>
              </a:tr>
              <a:tr h="422319">
                <a:tc>
                  <a:txBody>
                    <a:bodyPr/>
                    <a:lstStyle/>
                    <a:p>
                      <a:pPr algn="l" fontAlgn="ctr"/>
                      <a:r>
                        <a:rPr lang="es-ES_tradnl" sz="1000" b="0" i="0" u="none" strike="noStrike" dirty="0">
                          <a:solidFill>
                            <a:srgbClr val="000000"/>
                          </a:solidFill>
                          <a:effectLst/>
                          <a:latin typeface="Calibri" panose="020F0502020204030204" pitchFamily="34" charset="0"/>
                        </a:rPr>
                        <a:t>CERTIFICADO</a:t>
                      </a:r>
                      <a:r>
                        <a:rPr lang="es-ES_tradnl" sz="1000" b="0" i="0" u="none" strike="noStrike" baseline="0" dirty="0">
                          <a:solidFill>
                            <a:srgbClr val="000000"/>
                          </a:solidFill>
                          <a:effectLst/>
                          <a:latin typeface="Calibri" panose="020F0502020204030204" pitchFamily="34" charset="0"/>
                        </a:rPr>
                        <a:t> DE CUMPLIMIENTO DE OBLIGACIONES CON SEGURIDAD SOCIAL</a:t>
                      </a:r>
                      <a:endParaRPr lang="es-ES" sz="1000" b="0" i="0" u="none" strike="noStrike" dirty="0">
                        <a:solidFill>
                          <a:srgbClr val="000000"/>
                        </a:solidFill>
                        <a:effectLst/>
                        <a:latin typeface="Calibri" panose="020F0502020204030204" pitchFamily="34" charset="0"/>
                      </a:endParaRPr>
                    </a:p>
                  </a:txBody>
                  <a:tcPr marL="7778" marR="7778" marT="7778" marB="0" anchor="ctr">
                    <a:solidFill>
                      <a:srgbClr val="EAEF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1000" u="none" strike="noStrike" dirty="0">
                          <a:solidFill>
                            <a:schemeClr val="tx1"/>
                          </a:solidFill>
                          <a:effectLst/>
                        </a:rPr>
                        <a:t>Sí</a:t>
                      </a:r>
                      <a:endParaRPr lang="es-ES" sz="1000" b="0" i="0" u="none" strike="noStrike" dirty="0">
                        <a:solidFill>
                          <a:schemeClr val="tx1"/>
                        </a:solidFill>
                        <a:effectLst/>
                        <a:latin typeface="Calibri" panose="020F0502020204030204" pitchFamily="34" charset="0"/>
                      </a:endParaRPr>
                    </a:p>
                  </a:txBody>
                  <a:tcPr marL="7778" marR="7778" marT="7778" marB="0" anchor="ctr">
                    <a:solidFill>
                      <a:srgbClr val="EAEFF7"/>
                    </a:solidFill>
                  </a:tcPr>
                </a:tc>
                <a:tc>
                  <a:txBody>
                    <a:bodyPr/>
                    <a:lstStyle/>
                    <a:p>
                      <a:pPr algn="ctr" fontAlgn="ctr"/>
                      <a:r>
                        <a:rPr lang="es-ES" sz="1000" u="none" strike="noStrike" dirty="0">
                          <a:solidFill>
                            <a:schemeClr val="tx1"/>
                          </a:solidFill>
                          <a:effectLst/>
                        </a:rPr>
                        <a:t>No</a:t>
                      </a:r>
                      <a:endParaRPr lang="es-ES" sz="1000" b="0" i="0" u="none" strike="noStrike" dirty="0">
                        <a:solidFill>
                          <a:schemeClr val="tx1"/>
                        </a:solidFill>
                        <a:effectLst/>
                        <a:latin typeface="Calibri" panose="020F0502020204030204" pitchFamily="34" charset="0"/>
                      </a:endParaRPr>
                    </a:p>
                  </a:txBody>
                  <a:tcPr marL="7778" marR="7778" marT="7778" marB="0" anchor="ctr">
                    <a:solidFill>
                      <a:srgbClr val="EAEFF7"/>
                    </a:solidFill>
                  </a:tcPr>
                </a:tc>
                <a:tc>
                  <a:txBody>
                    <a:bodyPr/>
                    <a:lstStyle/>
                    <a:p>
                      <a:pPr algn="ctr" fontAlgn="ctr"/>
                      <a:r>
                        <a:rPr lang="es-ES" sz="900" u="none" strike="noStrike" dirty="0">
                          <a:solidFill>
                            <a:schemeClr val="tx1"/>
                          </a:solidFill>
                          <a:effectLst/>
                        </a:rPr>
                        <a:t>Sí</a:t>
                      </a:r>
                    </a:p>
                    <a:p>
                      <a:pPr algn="ctr" fontAlgn="ctr"/>
                      <a:r>
                        <a:rPr lang="es-ES" sz="900" u="none" strike="noStrike" dirty="0">
                          <a:solidFill>
                            <a:schemeClr val="tx1"/>
                          </a:solidFill>
                          <a:effectLst/>
                        </a:rPr>
                        <a:t>En el</a:t>
                      </a:r>
                      <a:r>
                        <a:rPr lang="es-ES" sz="900" u="none" strike="noStrike" baseline="0" dirty="0">
                          <a:solidFill>
                            <a:schemeClr val="tx1"/>
                          </a:solidFill>
                          <a:effectLst/>
                        </a:rPr>
                        <a:t> caso de Agrupaciones se deberá acompañar el certificado de cada una de las entidades integrantes de la agrupación.</a:t>
                      </a:r>
                      <a:endParaRPr lang="es-ES" sz="900" b="0" i="0" u="none" strike="noStrike" dirty="0">
                        <a:solidFill>
                          <a:schemeClr val="tx1"/>
                        </a:solidFill>
                        <a:effectLst/>
                        <a:latin typeface="Calibri" panose="020F0502020204030204" pitchFamily="34" charset="0"/>
                      </a:endParaRPr>
                    </a:p>
                  </a:txBody>
                  <a:tcPr marL="7778" marR="7778" marT="7778" marB="0" anchor="ctr">
                    <a:solidFill>
                      <a:srgbClr val="EAEF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1050" u="none" strike="noStrike" dirty="0">
                          <a:solidFill>
                            <a:srgbClr val="00B050"/>
                          </a:solidFill>
                          <a:effectLst/>
                        </a:rPr>
                        <a:t>No</a:t>
                      </a:r>
                      <a:endParaRPr lang="es-ES" sz="1050" b="0" i="0" u="none" strike="noStrike" dirty="0">
                        <a:solidFill>
                          <a:srgbClr val="00B050"/>
                        </a:solidFill>
                        <a:effectLst/>
                        <a:latin typeface="Calibri" panose="020F0502020204030204" pitchFamily="34" charset="0"/>
                      </a:endParaRPr>
                    </a:p>
                  </a:txBody>
                  <a:tcPr marL="7778" marR="7778" marT="7778" marB="0" anchor="ctr">
                    <a:solidFill>
                      <a:srgbClr val="EAEFF7"/>
                    </a:solidFill>
                  </a:tcPr>
                </a:tc>
                <a:extLst>
                  <a:ext uri="{0D108BD9-81ED-4DB2-BD59-A6C34878D82A}">
                    <a16:rowId xmlns:a16="http://schemas.microsoft.com/office/drawing/2014/main" val="3044362032"/>
                  </a:ext>
                </a:extLst>
              </a:tr>
              <a:tr h="385316">
                <a:tc>
                  <a:txBody>
                    <a:bodyPr/>
                    <a:lstStyle/>
                    <a:p>
                      <a:pPr algn="l" fontAlgn="ctr"/>
                      <a:r>
                        <a:rPr lang="es-ES" sz="1000" u="none" strike="noStrike" dirty="0">
                          <a:effectLst/>
                        </a:rPr>
                        <a:t>CERTIFICADO DEL NIF</a:t>
                      </a:r>
                      <a:endParaRPr lang="es-ES" sz="1000" b="0" i="0" u="none" strike="noStrike" dirty="0">
                        <a:solidFill>
                          <a:srgbClr val="000000"/>
                        </a:solidFill>
                        <a:effectLst/>
                        <a:latin typeface="Calibri" panose="020F0502020204030204" pitchFamily="34" charset="0"/>
                      </a:endParaRPr>
                    </a:p>
                  </a:txBody>
                  <a:tcPr marL="7778" marR="7778" marT="7778" marB="0" anchor="ctr">
                    <a:solidFill>
                      <a:srgbClr val="FFFFFF"/>
                    </a:solidFill>
                  </a:tcPr>
                </a:tc>
                <a:tc>
                  <a:txBody>
                    <a:bodyPr/>
                    <a:lstStyle/>
                    <a:p>
                      <a:pPr algn="ctr" fontAlgn="ctr"/>
                      <a:r>
                        <a:rPr lang="es-ES" sz="1000" u="none" strike="noStrike" dirty="0">
                          <a:solidFill>
                            <a:schemeClr val="tx1"/>
                          </a:solidFill>
                          <a:effectLst/>
                        </a:rPr>
                        <a:t>Sí</a:t>
                      </a:r>
                      <a:endParaRPr lang="es-ES" sz="1000" b="0" i="0" u="none" strike="noStrike" dirty="0">
                        <a:solidFill>
                          <a:schemeClr val="tx1"/>
                        </a:solidFill>
                        <a:effectLst/>
                        <a:latin typeface="Calibri" panose="020F0502020204030204" pitchFamily="34" charset="0"/>
                      </a:endParaRPr>
                    </a:p>
                  </a:txBody>
                  <a:tcPr marL="7778" marR="7778" marT="7778" marB="0" anchor="ctr">
                    <a:solidFill>
                      <a:srgbClr val="FFFFFF"/>
                    </a:solidFill>
                  </a:tcPr>
                </a:tc>
                <a:tc>
                  <a:txBody>
                    <a:bodyPr/>
                    <a:lstStyle/>
                    <a:p>
                      <a:pPr algn="ctr" fontAlgn="ctr"/>
                      <a:r>
                        <a:rPr lang="es-ES" sz="1000" u="none" strike="noStrike" dirty="0">
                          <a:solidFill>
                            <a:schemeClr val="tx1"/>
                          </a:solidFill>
                          <a:effectLst/>
                        </a:rPr>
                        <a:t>No</a:t>
                      </a:r>
                      <a:endParaRPr lang="es-ES" sz="1000" b="0" i="0" u="none" strike="noStrike" dirty="0">
                        <a:solidFill>
                          <a:schemeClr val="tx1"/>
                        </a:solidFill>
                        <a:effectLst/>
                        <a:latin typeface="Calibri" panose="020F0502020204030204" pitchFamily="34" charset="0"/>
                      </a:endParaRPr>
                    </a:p>
                  </a:txBody>
                  <a:tcPr marL="7778" marR="7778" marT="7778" marB="0" anchor="ctr">
                    <a:solidFill>
                      <a:srgbClr val="FFFFFF"/>
                    </a:solidFill>
                  </a:tcPr>
                </a:tc>
                <a:tc>
                  <a:txBody>
                    <a:bodyPr/>
                    <a:lstStyle/>
                    <a:p>
                      <a:pPr algn="ctr" fontAlgn="ctr"/>
                      <a:r>
                        <a:rPr lang="es-ES" sz="900" u="none" strike="noStrike" dirty="0">
                          <a:solidFill>
                            <a:schemeClr val="tx1"/>
                          </a:solidFill>
                          <a:effectLst/>
                        </a:rPr>
                        <a:t>Sí</a:t>
                      </a:r>
                    </a:p>
                    <a:p>
                      <a:pPr algn="ctr" fontAlgn="ctr"/>
                      <a:r>
                        <a:rPr lang="es-ES" sz="900" u="none" strike="noStrike" dirty="0">
                          <a:solidFill>
                            <a:schemeClr val="tx1"/>
                          </a:solidFill>
                          <a:effectLst/>
                        </a:rPr>
                        <a:t>En el</a:t>
                      </a:r>
                      <a:r>
                        <a:rPr lang="es-ES" sz="900" u="none" strike="noStrike" baseline="0" dirty="0">
                          <a:solidFill>
                            <a:schemeClr val="tx1"/>
                          </a:solidFill>
                          <a:effectLst/>
                        </a:rPr>
                        <a:t> caso de Agrupaciones se deberá acompañar el certificado de cada una de las entidades integrantes de la agrupación.</a:t>
                      </a:r>
                      <a:endParaRPr lang="es-ES" sz="900" b="0" i="0" u="none" strike="noStrike" dirty="0">
                        <a:solidFill>
                          <a:schemeClr val="tx1"/>
                        </a:solidFill>
                        <a:effectLst/>
                        <a:latin typeface="Calibri" panose="020F0502020204030204" pitchFamily="34" charset="0"/>
                      </a:endParaRPr>
                    </a:p>
                  </a:txBody>
                  <a:tcPr marL="7778" marR="7778" marT="7778" marB="0" anchor="ctr">
                    <a:solidFill>
                      <a:srgbClr val="FFFFFF"/>
                    </a:solidFill>
                  </a:tcPr>
                </a:tc>
                <a:tc>
                  <a:txBody>
                    <a:bodyPr/>
                    <a:lstStyle/>
                    <a:p>
                      <a:pPr algn="ctr" fontAlgn="ctr"/>
                      <a:r>
                        <a:rPr lang="es-ES" sz="1050" u="none" strike="noStrike" dirty="0">
                          <a:effectLst/>
                        </a:rPr>
                        <a:t>No</a:t>
                      </a:r>
                      <a:endParaRPr lang="es-ES" sz="1050" b="0" i="0" u="none" strike="noStrike" dirty="0">
                        <a:solidFill>
                          <a:srgbClr val="000000"/>
                        </a:solidFill>
                        <a:effectLst/>
                        <a:latin typeface="Calibri" panose="020F0502020204030204" pitchFamily="34" charset="0"/>
                      </a:endParaRPr>
                    </a:p>
                  </a:txBody>
                  <a:tcPr marL="7778" marR="7778" marT="7778" marB="0" anchor="ctr">
                    <a:solidFill>
                      <a:srgbClr val="FFFFFF"/>
                    </a:solidFill>
                  </a:tcPr>
                </a:tc>
                <a:extLst>
                  <a:ext uri="{0D108BD9-81ED-4DB2-BD59-A6C34878D82A}">
                    <a16:rowId xmlns:a16="http://schemas.microsoft.com/office/drawing/2014/main" val="4077809241"/>
                  </a:ext>
                </a:extLst>
              </a:tr>
              <a:tr h="567585">
                <a:tc>
                  <a:txBody>
                    <a:bodyPr/>
                    <a:lstStyle/>
                    <a:p>
                      <a:pPr algn="l" fontAlgn="ctr"/>
                      <a:r>
                        <a:rPr lang="es-ES" sz="1000" u="none" strike="noStrike" dirty="0">
                          <a:effectLst/>
                        </a:rPr>
                        <a:t>PODERES</a:t>
                      </a:r>
                      <a:r>
                        <a:rPr lang="es-ES" sz="1000" u="none" strike="noStrike" baseline="0" dirty="0">
                          <a:effectLst/>
                        </a:rPr>
                        <a:t> DE REPRESENTACIÓN</a:t>
                      </a:r>
                      <a:endParaRPr lang="es-ES" sz="1000" b="0" i="0" u="none" strike="noStrike" dirty="0">
                        <a:solidFill>
                          <a:srgbClr val="000000"/>
                        </a:solidFill>
                        <a:effectLst/>
                        <a:latin typeface="Calibri" panose="020F0502020204030204" pitchFamily="34" charset="0"/>
                      </a:endParaRPr>
                    </a:p>
                  </a:txBody>
                  <a:tcPr marL="7778" marR="7778" marT="7778" marB="0" anchor="ctr">
                    <a:solidFill>
                      <a:srgbClr val="EAEFF7"/>
                    </a:solidFill>
                  </a:tcPr>
                </a:tc>
                <a:tc>
                  <a:txBody>
                    <a:bodyPr/>
                    <a:lstStyle/>
                    <a:p>
                      <a:pPr algn="ctr" fontAlgn="ctr"/>
                      <a:r>
                        <a:rPr lang="es-ES" sz="1000" u="none" strike="noStrike" dirty="0">
                          <a:effectLst/>
                        </a:rPr>
                        <a:t>Sí </a:t>
                      </a:r>
                      <a:endParaRPr lang="es-ES" sz="1000" b="0" i="0" u="none" strike="noStrike" dirty="0">
                        <a:solidFill>
                          <a:srgbClr val="000000"/>
                        </a:solidFill>
                        <a:effectLst/>
                        <a:latin typeface="Calibri" panose="020F0502020204030204" pitchFamily="34" charset="0"/>
                      </a:endParaRPr>
                    </a:p>
                  </a:txBody>
                  <a:tcPr marL="7778" marR="7778" marT="7778" marB="0" anchor="ctr">
                    <a:solidFill>
                      <a:srgbClr val="EAEFF7"/>
                    </a:solidFill>
                  </a:tcPr>
                </a:tc>
                <a:tc>
                  <a:txBody>
                    <a:bodyPr/>
                    <a:lstStyle/>
                    <a:p>
                      <a:pPr algn="ctr" fontAlgn="ctr"/>
                      <a:r>
                        <a:rPr lang="es-ES" sz="1000" u="none" strike="noStrike" dirty="0">
                          <a:effectLst/>
                        </a:rPr>
                        <a:t>No</a:t>
                      </a:r>
                      <a:endParaRPr lang="es-ES" sz="1000" b="0" i="0" u="none" strike="noStrike" dirty="0">
                        <a:solidFill>
                          <a:srgbClr val="000000"/>
                        </a:solidFill>
                        <a:effectLst/>
                        <a:latin typeface="Calibri" panose="020F0502020204030204" pitchFamily="34" charset="0"/>
                      </a:endParaRPr>
                    </a:p>
                  </a:txBody>
                  <a:tcPr marL="7778" marR="7778" marT="7778" marB="0" anchor="ctr">
                    <a:solidFill>
                      <a:srgbClr val="EAEF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900" u="none" strike="noStrike" dirty="0">
                          <a:effectLst/>
                        </a:rPr>
                        <a:t>Sí </a:t>
                      </a:r>
                    </a:p>
                    <a:p>
                      <a:pPr marL="0" marR="0" lvl="0" indent="0" algn="ctr" defTabSz="914400" rtl="0" eaLnBrk="1" fontAlgn="ctr" latinLnBrk="0" hangingPunct="1">
                        <a:lnSpc>
                          <a:spcPct val="100000"/>
                        </a:lnSpc>
                        <a:spcBef>
                          <a:spcPts val="0"/>
                        </a:spcBef>
                        <a:spcAft>
                          <a:spcPts val="0"/>
                        </a:spcAft>
                        <a:buClrTx/>
                        <a:buSzTx/>
                        <a:buFontTx/>
                        <a:buNone/>
                        <a:tabLst/>
                        <a:defRPr/>
                      </a:pPr>
                      <a:r>
                        <a:rPr lang="es-ES" sz="900" u="none" strike="noStrike" dirty="0">
                          <a:effectLst/>
                        </a:rPr>
                        <a:t>En el caso de Agrupaciones</a:t>
                      </a:r>
                      <a:r>
                        <a:rPr lang="es-ES" sz="900" u="none" strike="noStrike" baseline="0" dirty="0">
                          <a:effectLst/>
                        </a:rPr>
                        <a:t> se deberá presentar el poder de representación de cada uno de los representantes de las entidades integrantes y el poder notarial del representante de la agrupación.</a:t>
                      </a:r>
                      <a:endParaRPr lang="es-ES" sz="900" b="0" i="0" u="none" strike="noStrike" dirty="0">
                        <a:solidFill>
                          <a:srgbClr val="000000"/>
                        </a:solidFill>
                        <a:effectLst/>
                        <a:latin typeface="Calibri" panose="020F0502020204030204" pitchFamily="34" charset="0"/>
                      </a:endParaRPr>
                    </a:p>
                  </a:txBody>
                  <a:tcPr marL="7778" marR="7778" marT="7778" marB="0" anchor="ctr">
                    <a:solidFill>
                      <a:srgbClr val="EAEFF7"/>
                    </a:solidFill>
                  </a:tcPr>
                </a:tc>
                <a:tc>
                  <a:txBody>
                    <a:bodyPr/>
                    <a:lstStyle/>
                    <a:p>
                      <a:pPr algn="ctr" fontAlgn="ctr"/>
                      <a:r>
                        <a:rPr lang="es-ES" sz="1050" u="none" strike="noStrike" dirty="0">
                          <a:effectLst/>
                        </a:rPr>
                        <a:t>No</a:t>
                      </a:r>
                      <a:endParaRPr lang="es-ES" sz="1050" b="0" i="0" u="none" strike="noStrike" dirty="0">
                        <a:solidFill>
                          <a:srgbClr val="000000"/>
                        </a:solidFill>
                        <a:effectLst/>
                        <a:latin typeface="Calibri" panose="020F0502020204030204" pitchFamily="34" charset="0"/>
                      </a:endParaRPr>
                    </a:p>
                  </a:txBody>
                  <a:tcPr marL="7778" marR="7778" marT="7778" marB="0" anchor="ctr">
                    <a:solidFill>
                      <a:srgbClr val="EAEFF7"/>
                    </a:solidFill>
                  </a:tcPr>
                </a:tc>
                <a:extLst>
                  <a:ext uri="{0D108BD9-81ED-4DB2-BD59-A6C34878D82A}">
                    <a16:rowId xmlns:a16="http://schemas.microsoft.com/office/drawing/2014/main" val="1328166247"/>
                  </a:ext>
                </a:extLst>
              </a:tr>
              <a:tr h="642195">
                <a:tc>
                  <a:txBody>
                    <a:bodyPr/>
                    <a:lstStyle/>
                    <a:p>
                      <a:pPr algn="l" fontAlgn="ctr"/>
                      <a:r>
                        <a:rPr lang="es-ES" sz="1000" u="none" strike="noStrike" dirty="0">
                          <a:effectLst/>
                        </a:rPr>
                        <a:t>ACUERDO DEL ÓRGANO DE GOBIERNO COMPETENTE DE LOS ENTES LOCALES</a:t>
                      </a:r>
                    </a:p>
                  </a:txBody>
                  <a:tcPr marL="7778" marR="7778" marT="7778" marB="0" anchor="ctr">
                    <a:solidFill>
                      <a:srgbClr val="FFFFFF"/>
                    </a:solidFill>
                  </a:tcPr>
                </a:tc>
                <a:tc>
                  <a:txBody>
                    <a:bodyPr/>
                    <a:lstStyle/>
                    <a:p>
                      <a:pPr algn="ctr" fontAlgn="ctr"/>
                      <a:r>
                        <a:rPr lang="es-ES" sz="1000" u="none" strike="noStrike" dirty="0">
                          <a:effectLst/>
                        </a:rPr>
                        <a:t>Sí</a:t>
                      </a:r>
                      <a:endParaRPr lang="es-ES" sz="1000" b="0" i="0" u="none" strike="noStrike" dirty="0">
                        <a:solidFill>
                          <a:srgbClr val="000000"/>
                        </a:solidFill>
                        <a:effectLst/>
                        <a:latin typeface="Calibri" panose="020F0502020204030204" pitchFamily="34" charset="0"/>
                      </a:endParaRPr>
                    </a:p>
                  </a:txBody>
                  <a:tcPr marL="7778" marR="7778" marT="7778" marB="0" anchor="ctr">
                    <a:solidFill>
                      <a:srgbClr val="FFFFFF"/>
                    </a:solidFill>
                  </a:tcPr>
                </a:tc>
                <a:tc>
                  <a:txBody>
                    <a:bodyPr/>
                    <a:lstStyle/>
                    <a:p>
                      <a:pPr algn="ctr" fontAlgn="ctr"/>
                      <a:r>
                        <a:rPr lang="es-ES" sz="1000" u="none" strike="noStrike" dirty="0">
                          <a:effectLst/>
                        </a:rPr>
                        <a:t>No</a:t>
                      </a:r>
                      <a:endParaRPr lang="es-ES" sz="1000" b="0" i="0" u="none" strike="noStrike" dirty="0">
                        <a:solidFill>
                          <a:srgbClr val="000000"/>
                        </a:solidFill>
                        <a:effectLst/>
                        <a:latin typeface="Calibri" panose="020F0502020204030204" pitchFamily="34" charset="0"/>
                      </a:endParaRPr>
                    </a:p>
                  </a:txBody>
                  <a:tcPr marL="7778" marR="7778" marT="7778" marB="0" anchor="ctr">
                    <a:solidFill>
                      <a:srgbClr val="FFFFFF"/>
                    </a:solidFill>
                  </a:tcPr>
                </a:tc>
                <a:tc>
                  <a:txBody>
                    <a:bodyPr/>
                    <a:lstStyle/>
                    <a:p>
                      <a:pPr algn="ctr" fontAlgn="ctr"/>
                      <a:r>
                        <a:rPr lang="es-ES" sz="900" u="none" strike="noStrike" dirty="0">
                          <a:effectLst/>
                        </a:rPr>
                        <a:t>Sí</a:t>
                      </a:r>
                      <a:endParaRPr lang="es-ES" sz="900" b="0" i="0" u="none" strike="noStrike" dirty="0">
                        <a:solidFill>
                          <a:srgbClr val="000000"/>
                        </a:solidFill>
                        <a:effectLst/>
                        <a:latin typeface="Calibri" panose="020F0502020204030204" pitchFamily="34" charset="0"/>
                      </a:endParaRPr>
                    </a:p>
                  </a:txBody>
                  <a:tcPr marL="7778" marR="7778" marT="7778" marB="0" anchor="ctr">
                    <a:solidFill>
                      <a:srgbClr val="FFFFFF"/>
                    </a:solidFill>
                  </a:tcPr>
                </a:tc>
                <a:tc>
                  <a:txBody>
                    <a:bodyPr/>
                    <a:lstStyle/>
                    <a:p>
                      <a:pPr algn="ctr" fontAlgn="ctr"/>
                      <a:r>
                        <a:rPr lang="es-ES" sz="1050" u="none" strike="noStrike" dirty="0">
                          <a:effectLst/>
                        </a:rPr>
                        <a:t>No</a:t>
                      </a:r>
                      <a:endParaRPr lang="es-ES" sz="1050" b="0" i="0" u="none" strike="noStrike" dirty="0">
                        <a:solidFill>
                          <a:srgbClr val="000000"/>
                        </a:solidFill>
                        <a:effectLst/>
                        <a:latin typeface="Calibri" panose="020F0502020204030204" pitchFamily="34" charset="0"/>
                      </a:endParaRPr>
                    </a:p>
                  </a:txBody>
                  <a:tcPr marL="7778" marR="7778" marT="7778" marB="0" anchor="ctr">
                    <a:solidFill>
                      <a:srgbClr val="FFFFFF"/>
                    </a:solidFill>
                  </a:tcPr>
                </a:tc>
                <a:extLst>
                  <a:ext uri="{0D108BD9-81ED-4DB2-BD59-A6C34878D82A}">
                    <a16:rowId xmlns:a16="http://schemas.microsoft.com/office/drawing/2014/main" val="574811702"/>
                  </a:ext>
                </a:extLst>
              </a:tr>
            </a:tbl>
          </a:graphicData>
        </a:graphic>
      </p:graphicFrame>
    </p:spTree>
    <p:extLst>
      <p:ext uri="{BB962C8B-B14F-4D97-AF65-F5344CB8AC3E}">
        <p14:creationId xmlns:p14="http://schemas.microsoft.com/office/powerpoint/2010/main" val="1072619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578498" y="321962"/>
            <a:ext cx="11000792" cy="670305"/>
            <a:chOff x="578498" y="241286"/>
            <a:chExt cx="11000792" cy="670305"/>
          </a:xfrm>
        </p:grpSpPr>
        <p:sp>
          <p:nvSpPr>
            <p:cNvPr id="5" name="3 Título"/>
            <p:cNvSpPr txBox="1">
              <a:spLocks/>
            </p:cNvSpPr>
            <p:nvPr/>
          </p:nvSpPr>
          <p:spPr>
            <a:xfrm>
              <a:off x="578498" y="241286"/>
              <a:ext cx="900870" cy="670102"/>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2</a:t>
              </a:r>
            </a:p>
          </p:txBody>
        </p:sp>
        <p:sp>
          <p:nvSpPr>
            <p:cNvPr id="6" name="4 Marcador de texto"/>
            <p:cNvSpPr txBox="1">
              <a:spLocks/>
            </p:cNvSpPr>
            <p:nvPr/>
          </p:nvSpPr>
          <p:spPr>
            <a:xfrm>
              <a:off x="1479368" y="241490"/>
              <a:ext cx="10099922" cy="670101"/>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t>GUÍA DEL PROCEDIMIENTO DE SOLICITUD DE AYUDAS EN SEDE ELECTRÓNICA - MITECO</a:t>
              </a:r>
              <a:endParaRPr lang="es-ES" sz="1800" b="1" i="1" dirty="0">
                <a:solidFill>
                  <a:prstClr val="black"/>
                </a:solidFill>
                <a:latin typeface="Calibri" panose="020F0502020204030204"/>
              </a:endParaRPr>
            </a:p>
          </p:txBody>
        </p:sp>
      </p:grpSp>
      <p:pic>
        <p:nvPicPr>
          <p:cNvPr id="7" name="image1.jpeg" descr="Imagen que contiene Escala de tiempo&#10;&#10;Descripción generada automáticamente"/>
          <p:cNvPicPr/>
          <p:nvPr/>
        </p:nvPicPr>
        <p:blipFill>
          <a:blip r:embed="rId2" cstate="print"/>
          <a:stretch>
            <a:fillRect/>
          </a:stretch>
        </p:blipFill>
        <p:spPr>
          <a:xfrm>
            <a:off x="7091442" y="6162015"/>
            <a:ext cx="2462530" cy="569595"/>
          </a:xfrm>
          <a:prstGeom prst="rect">
            <a:avLst/>
          </a:prstGeom>
        </p:spPr>
      </p:pic>
      <p:pic>
        <p:nvPicPr>
          <p:cNvPr id="8" name="image2.jpeg" descr="Interfaz de usuario gráfica, Aplicación&#10;&#10;Descripción generada automáticamente"/>
          <p:cNvPicPr/>
          <p:nvPr/>
        </p:nvPicPr>
        <p:blipFill>
          <a:blip r:embed="rId3" cstate="print"/>
          <a:stretch>
            <a:fillRect/>
          </a:stretch>
        </p:blipFill>
        <p:spPr>
          <a:xfrm>
            <a:off x="9703914" y="6181700"/>
            <a:ext cx="1760220" cy="549910"/>
          </a:xfrm>
          <a:prstGeom prst="rect">
            <a:avLst/>
          </a:prstGeom>
        </p:spPr>
      </p:pic>
      <p:pic>
        <p:nvPicPr>
          <p:cNvPr id="16" name="Imagen 15"/>
          <p:cNvPicPr/>
          <p:nvPr/>
        </p:nvPicPr>
        <p:blipFill>
          <a:blip r:embed="rId4" cstate="print">
            <a:extLst>
              <a:ext uri="{28A0092B-C50C-407E-A947-70E740481C1C}">
                <a14:useLocalDpi xmlns:a14="http://schemas.microsoft.com/office/drawing/2010/main" val="0"/>
              </a:ext>
            </a:extLst>
          </a:blip>
          <a:stretch>
            <a:fillRect/>
          </a:stretch>
        </p:blipFill>
        <p:spPr>
          <a:xfrm>
            <a:off x="5091358" y="6090349"/>
            <a:ext cx="1850142" cy="712925"/>
          </a:xfrm>
          <a:prstGeom prst="rect">
            <a:avLst/>
          </a:prstGeom>
        </p:spPr>
      </p:pic>
      <p:graphicFrame>
        <p:nvGraphicFramePr>
          <p:cNvPr id="19" name="Tabla 18"/>
          <p:cNvGraphicFramePr>
            <a:graphicFrameLocks noGrp="1"/>
          </p:cNvGraphicFramePr>
          <p:nvPr>
            <p:extLst>
              <p:ext uri="{D42A27DB-BD31-4B8C-83A1-F6EECF244321}">
                <p14:modId xmlns:p14="http://schemas.microsoft.com/office/powerpoint/2010/main" val="3296281900"/>
              </p:ext>
            </p:extLst>
          </p:nvPr>
        </p:nvGraphicFramePr>
        <p:xfrm>
          <a:off x="578496" y="1218389"/>
          <a:ext cx="11000794" cy="917982"/>
        </p:xfrm>
        <a:graphic>
          <a:graphicData uri="http://schemas.openxmlformats.org/drawingml/2006/table">
            <a:tbl>
              <a:tblPr/>
              <a:tblGrid>
                <a:gridCol w="11000794">
                  <a:extLst>
                    <a:ext uri="{9D8B030D-6E8A-4147-A177-3AD203B41FA5}">
                      <a16:colId xmlns:a16="http://schemas.microsoft.com/office/drawing/2014/main" val="679114185"/>
                    </a:ext>
                  </a:extLst>
                </a:gridCol>
              </a:tblGrid>
              <a:tr h="297795">
                <a:tc>
                  <a:txBody>
                    <a:bodyPr/>
                    <a:lstStyle/>
                    <a:p>
                      <a:pPr algn="ctr" fontAlgn="t"/>
                      <a:r>
                        <a:rPr lang="es-ES" sz="1400" b="1" i="0" u="none" strike="noStrike" baseline="0" dirty="0">
                          <a:solidFill>
                            <a:srgbClr val="FFFFFF"/>
                          </a:solidFill>
                          <a:effectLst/>
                          <a:latin typeface="Calibri" panose="020F0502020204030204" pitchFamily="34" charset="0"/>
                        </a:rPr>
                        <a:t>ACCESO A SEDE ELECTRÓNICA</a:t>
                      </a:r>
                      <a:endParaRPr lang="es-ES" sz="1400" b="1" i="0" u="none" strike="noStrike" dirty="0">
                        <a:solidFill>
                          <a:srgbClr val="FFFFFF"/>
                        </a:solidFill>
                        <a:effectLst/>
                        <a:latin typeface="Calibri" panose="020F0502020204030204" pitchFamily="34" charset="0"/>
                      </a:endParaRPr>
                    </a:p>
                  </a:txBody>
                  <a:tcPr marL="9525" marR="9525" marT="9525" marB="0" anchor="ctr">
                    <a:lnL>
                      <a:noFill/>
                    </a:lnL>
                    <a:lnR>
                      <a:noFill/>
                    </a:lnR>
                    <a:lnT>
                      <a:noFill/>
                    </a:lnT>
                    <a:lnB>
                      <a:noFill/>
                    </a:lnB>
                    <a:solidFill>
                      <a:srgbClr val="8EA9DB"/>
                    </a:solidFill>
                  </a:tcPr>
                </a:tc>
                <a:extLst>
                  <a:ext uri="{0D108BD9-81ED-4DB2-BD59-A6C34878D82A}">
                    <a16:rowId xmlns:a16="http://schemas.microsoft.com/office/drawing/2014/main" val="497655734"/>
                  </a:ext>
                </a:extLst>
              </a:tr>
              <a:tr h="62018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ES" sz="1800" u="sng" kern="1200" dirty="0">
                          <a:solidFill>
                            <a:schemeClr val="tx1"/>
                          </a:solidFill>
                          <a:effectLst/>
                          <a:latin typeface="+mn-lt"/>
                          <a:ea typeface="+mn-ea"/>
                          <a:cs typeface="+mn-cs"/>
                          <a:hlinkClick r:id="rId5"/>
                        </a:rPr>
                        <a:t>https://sede.miteco.gob.es/portal/site/seMITECO</a:t>
                      </a:r>
                      <a:endParaRPr lang="es-ES" sz="1800" kern="1200" dirty="0">
                        <a:solidFill>
                          <a:schemeClr val="tx1"/>
                        </a:solidFill>
                        <a:effectLst/>
                        <a:latin typeface="+mn-lt"/>
                        <a:ea typeface="+mn-ea"/>
                        <a:cs typeface="+mn-cs"/>
                      </a:endParaRPr>
                    </a:p>
                    <a:p>
                      <a:pPr algn="ctr" fontAlgn="b"/>
                      <a:endParaRPr lang="es-ES" sz="16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FFF2CC"/>
                    </a:solidFill>
                  </a:tcPr>
                </a:tc>
                <a:extLst>
                  <a:ext uri="{0D108BD9-81ED-4DB2-BD59-A6C34878D82A}">
                    <a16:rowId xmlns:a16="http://schemas.microsoft.com/office/drawing/2014/main" val="2616617902"/>
                  </a:ext>
                </a:extLst>
              </a:tr>
            </a:tbl>
          </a:graphicData>
        </a:graphic>
      </p:graphicFrame>
      <p:sp>
        <p:nvSpPr>
          <p:cNvPr id="24" name="3 Título"/>
          <p:cNvSpPr txBox="1">
            <a:spLocks/>
          </p:cNvSpPr>
          <p:nvPr/>
        </p:nvSpPr>
        <p:spPr>
          <a:xfrm>
            <a:off x="578497" y="2443477"/>
            <a:ext cx="552034" cy="537633"/>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A</a:t>
            </a:r>
          </a:p>
        </p:txBody>
      </p:sp>
      <p:sp>
        <p:nvSpPr>
          <p:cNvPr id="28" name="4 Marcador de texto"/>
          <p:cNvSpPr txBox="1">
            <a:spLocks/>
          </p:cNvSpPr>
          <p:nvPr/>
        </p:nvSpPr>
        <p:spPr>
          <a:xfrm>
            <a:off x="1130531" y="2443323"/>
            <a:ext cx="3599412" cy="537788"/>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t>Seleccione </a:t>
            </a:r>
            <a:r>
              <a:rPr lang="es-ES" sz="1800" b="1" dirty="0"/>
              <a:t>PROCEDIMIENTOS</a:t>
            </a:r>
            <a:endParaRPr lang="es-ES" sz="1800" b="1" i="1" dirty="0">
              <a:solidFill>
                <a:prstClr val="black"/>
              </a:solidFill>
              <a:latin typeface="Calibri" panose="020F0502020204030204"/>
            </a:endParaRPr>
          </a:p>
        </p:txBody>
      </p:sp>
      <p:grpSp>
        <p:nvGrpSpPr>
          <p:cNvPr id="30" name="Grupo 29"/>
          <p:cNvGrpSpPr/>
          <p:nvPr/>
        </p:nvGrpSpPr>
        <p:grpSpPr>
          <a:xfrm>
            <a:off x="5968539" y="2443169"/>
            <a:ext cx="4680066" cy="537942"/>
            <a:chOff x="578498" y="241286"/>
            <a:chExt cx="11000792" cy="670102"/>
          </a:xfrm>
        </p:grpSpPr>
        <p:sp>
          <p:nvSpPr>
            <p:cNvPr id="31" name="3 Título"/>
            <p:cNvSpPr txBox="1">
              <a:spLocks/>
            </p:cNvSpPr>
            <p:nvPr/>
          </p:nvSpPr>
          <p:spPr>
            <a:xfrm>
              <a:off x="578498" y="241286"/>
              <a:ext cx="1191914" cy="670102"/>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B</a:t>
              </a:r>
            </a:p>
          </p:txBody>
        </p:sp>
        <p:sp>
          <p:nvSpPr>
            <p:cNvPr id="32" name="4 Marcador de texto"/>
            <p:cNvSpPr txBox="1">
              <a:spLocks/>
            </p:cNvSpPr>
            <p:nvPr/>
          </p:nvSpPr>
          <p:spPr>
            <a:xfrm>
              <a:off x="1770412" y="241490"/>
              <a:ext cx="9808878" cy="669898"/>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solidFill>
                    <a:prstClr val="black"/>
                  </a:solidFill>
                  <a:latin typeface="Calibri" panose="020F0502020204030204"/>
                </a:rPr>
                <a:t>Procedimientos por Tema: </a:t>
              </a:r>
              <a:r>
                <a:rPr lang="es-ES" sz="1800" b="1" dirty="0">
                  <a:solidFill>
                    <a:prstClr val="black"/>
                  </a:solidFill>
                  <a:latin typeface="Calibri" panose="020F0502020204030204"/>
                </a:rPr>
                <a:t>AGUA</a:t>
              </a:r>
            </a:p>
          </p:txBody>
        </p:sp>
      </p:grpSp>
      <p:pic>
        <p:nvPicPr>
          <p:cNvPr id="33" name="Imagen 32">
            <a:extLst>
              <a:ext uri="{FF2B5EF4-FFF2-40B4-BE49-F238E27FC236}">
                <a16:creationId xmlns:a16="http://schemas.microsoft.com/office/drawing/2014/main" id="{85E4C9B2-282F-4041-97A6-B184DB892B85}"/>
              </a:ext>
            </a:extLst>
          </p:cNvPr>
          <p:cNvPicPr/>
          <p:nvPr/>
        </p:nvPicPr>
        <p:blipFill rotWithShape="1">
          <a:blip r:embed="rId6">
            <a:extLst>
              <a:ext uri="{28A0092B-C50C-407E-A947-70E740481C1C}">
                <a14:useLocalDpi xmlns:a14="http://schemas.microsoft.com/office/drawing/2010/main" val="0"/>
              </a:ext>
            </a:extLst>
          </a:blip>
          <a:srcRect l="3953" t="45432" r="45752" b="38784"/>
          <a:stretch/>
        </p:blipFill>
        <p:spPr>
          <a:xfrm>
            <a:off x="5968539" y="3111283"/>
            <a:ext cx="4680066" cy="981212"/>
          </a:xfrm>
          <a:prstGeom prst="rect">
            <a:avLst/>
          </a:prstGeom>
          <a:solidFill>
            <a:srgbClr val="FFFFFF">
              <a:shade val="85000"/>
            </a:srgbClr>
          </a:solidFill>
          <a:ln w="12700" cap="sq">
            <a:solidFill>
              <a:srgbClr val="0070C0"/>
            </a:solidFill>
            <a:miter lim="800000"/>
          </a:ln>
          <a:effectLst>
            <a:outerShdw blurRad="55000" dist="18000" dir="5400000" algn="tl" rotWithShape="0">
              <a:srgbClr val="000000">
                <a:alpha val="40000"/>
              </a:srgbClr>
            </a:outerShdw>
          </a:effectLst>
        </p:spPr>
      </p:pic>
      <p:grpSp>
        <p:nvGrpSpPr>
          <p:cNvPr id="34" name="Grupo 33"/>
          <p:cNvGrpSpPr/>
          <p:nvPr/>
        </p:nvGrpSpPr>
        <p:grpSpPr>
          <a:xfrm>
            <a:off x="2734887" y="4367696"/>
            <a:ext cx="6467303" cy="511875"/>
            <a:chOff x="578498" y="241286"/>
            <a:chExt cx="11000792" cy="601159"/>
          </a:xfrm>
        </p:grpSpPr>
        <p:sp>
          <p:nvSpPr>
            <p:cNvPr id="35" name="3 Título"/>
            <p:cNvSpPr txBox="1">
              <a:spLocks/>
            </p:cNvSpPr>
            <p:nvPr/>
          </p:nvSpPr>
          <p:spPr>
            <a:xfrm>
              <a:off x="578498" y="241286"/>
              <a:ext cx="1191913" cy="601159"/>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C</a:t>
              </a:r>
            </a:p>
          </p:txBody>
        </p:sp>
        <p:sp>
          <p:nvSpPr>
            <p:cNvPr id="36" name="4 Marcador de texto"/>
            <p:cNvSpPr txBox="1">
              <a:spLocks/>
            </p:cNvSpPr>
            <p:nvPr/>
          </p:nvSpPr>
          <p:spPr>
            <a:xfrm>
              <a:off x="1770411" y="241490"/>
              <a:ext cx="9808879" cy="600955"/>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solidFill>
                    <a:prstClr val="black"/>
                  </a:solidFill>
                  <a:latin typeface="Calibri" panose="020F0502020204030204"/>
                </a:rPr>
                <a:t>Procedimientos por Tipo:</a:t>
              </a:r>
              <a:r>
                <a:rPr lang="es-ES" sz="1400" dirty="0">
                  <a:solidFill>
                    <a:prstClr val="black"/>
                  </a:solidFill>
                  <a:latin typeface="Calibri" panose="020F0502020204030204"/>
                </a:rPr>
                <a:t> </a:t>
              </a:r>
              <a:r>
                <a:rPr lang="es-ES" sz="1800" b="1" dirty="0"/>
                <a:t>AYUDAS, BECAS Y SUBVENCIONES</a:t>
              </a:r>
              <a:endParaRPr lang="es-ES" sz="1800" b="1" dirty="0">
                <a:solidFill>
                  <a:prstClr val="black"/>
                </a:solidFill>
                <a:latin typeface="Calibri" panose="020F0502020204030204"/>
              </a:endParaRPr>
            </a:p>
          </p:txBody>
        </p:sp>
      </p:grpSp>
      <p:pic>
        <p:nvPicPr>
          <p:cNvPr id="38" name="Imagen 37"/>
          <p:cNvPicPr>
            <a:picLocks noChangeAspect="1"/>
          </p:cNvPicPr>
          <p:nvPr/>
        </p:nvPicPr>
        <p:blipFill>
          <a:blip r:embed="rId7"/>
          <a:stretch>
            <a:fillRect/>
          </a:stretch>
        </p:blipFill>
        <p:spPr>
          <a:xfrm>
            <a:off x="578495" y="3111283"/>
            <a:ext cx="4151447" cy="981212"/>
          </a:xfrm>
          <a:prstGeom prst="rect">
            <a:avLst/>
          </a:prstGeom>
          <a:ln w="12700">
            <a:solidFill>
              <a:schemeClr val="accent1"/>
            </a:solidFill>
          </a:ln>
        </p:spPr>
      </p:pic>
      <p:pic>
        <p:nvPicPr>
          <p:cNvPr id="29" name="Gráfico 6" descr="Mano con dedo índice apuntando a la derecha">
            <a:extLst>
              <a:ext uri="{FF2B5EF4-FFF2-40B4-BE49-F238E27FC236}">
                <a16:creationId xmlns:a16="http://schemas.microsoft.com/office/drawing/2014/main" id="{AF544503-B76A-474A-9DF2-7952FFD9966F}"/>
              </a:ext>
            </a:extLst>
          </p:cNvPr>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200000">
            <a:off x="6199217" y="3545998"/>
            <a:ext cx="361950" cy="316230"/>
          </a:xfrm>
          <a:prstGeom prst="rect">
            <a:avLst/>
          </a:prstGeom>
          <a:effectLst>
            <a:outerShdw blurRad="76200" dist="38100" dir="2700000" sx="108000" sy="108000" algn="tl" rotWithShape="0">
              <a:prstClr val="black">
                <a:alpha val="40000"/>
              </a:prstClr>
            </a:outerShdw>
          </a:effectLst>
          <a:scene3d>
            <a:camera prst="orthographicFront"/>
            <a:lightRig rig="threePt" dir="t"/>
          </a:scene3d>
          <a:sp3d>
            <a:bevelT w="0" h="0"/>
            <a:bevelB w="0" h="0"/>
          </a:sp3d>
        </p:spPr>
      </p:pic>
      <p:pic>
        <p:nvPicPr>
          <p:cNvPr id="39" name="Imagen 38"/>
          <p:cNvPicPr/>
          <p:nvPr/>
        </p:nvPicPr>
        <p:blipFill>
          <a:blip r:embed="rId10"/>
          <a:stretch>
            <a:fillRect/>
          </a:stretch>
        </p:blipFill>
        <p:spPr>
          <a:xfrm>
            <a:off x="2734886" y="5010473"/>
            <a:ext cx="6467303" cy="858312"/>
          </a:xfrm>
          <a:prstGeom prst="rect">
            <a:avLst/>
          </a:prstGeom>
          <a:ln w="12700">
            <a:solidFill>
              <a:srgbClr val="0070C0"/>
            </a:solidFill>
          </a:ln>
        </p:spPr>
      </p:pic>
      <p:pic>
        <p:nvPicPr>
          <p:cNvPr id="40" name="Gráfico 6" descr="Mano con dedo índice apuntando a la derecha">
            <a:extLst>
              <a:ext uri="{FF2B5EF4-FFF2-40B4-BE49-F238E27FC236}">
                <a16:creationId xmlns:a16="http://schemas.microsoft.com/office/drawing/2014/main" id="{AF544503-B76A-474A-9DF2-7952FFD9966F}"/>
              </a:ext>
            </a:extLst>
          </p:cNvPr>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200000">
            <a:off x="4548967" y="5552415"/>
            <a:ext cx="361950" cy="316230"/>
          </a:xfrm>
          <a:prstGeom prst="rect">
            <a:avLst/>
          </a:prstGeom>
          <a:effectLst>
            <a:outerShdw blurRad="76200" dist="38100" dir="2700000" sx="108000" sy="108000" algn="tl" rotWithShape="0">
              <a:prstClr val="black">
                <a:alpha val="40000"/>
              </a:prstClr>
            </a:outerShdw>
          </a:effectLst>
          <a:scene3d>
            <a:camera prst="orthographicFront"/>
            <a:lightRig rig="threePt" dir="t"/>
          </a:scene3d>
          <a:sp3d>
            <a:bevelT w="0" h="0"/>
            <a:bevelB w="0" h="0"/>
          </a:sp3d>
        </p:spPr>
      </p:pic>
      <p:pic>
        <p:nvPicPr>
          <p:cNvPr id="41" name="Imagen 40"/>
          <p:cNvPicPr>
            <a:picLocks noChangeAspect="1"/>
          </p:cNvPicPr>
          <p:nvPr/>
        </p:nvPicPr>
        <p:blipFill>
          <a:blip r:embed="rId11"/>
          <a:stretch>
            <a:fillRect/>
          </a:stretch>
        </p:blipFill>
        <p:spPr>
          <a:xfrm>
            <a:off x="1209805" y="6313760"/>
            <a:ext cx="3105583" cy="285790"/>
          </a:xfrm>
          <a:prstGeom prst="rect">
            <a:avLst/>
          </a:prstGeom>
        </p:spPr>
      </p:pic>
    </p:spTree>
    <p:extLst>
      <p:ext uri="{BB962C8B-B14F-4D97-AF65-F5344CB8AC3E}">
        <p14:creationId xmlns:p14="http://schemas.microsoft.com/office/powerpoint/2010/main" val="2982360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578498" y="241286"/>
            <a:ext cx="11000792" cy="670305"/>
            <a:chOff x="578498" y="241286"/>
            <a:chExt cx="11000792" cy="670305"/>
          </a:xfrm>
        </p:grpSpPr>
        <p:sp>
          <p:nvSpPr>
            <p:cNvPr id="5" name="3 Título"/>
            <p:cNvSpPr txBox="1">
              <a:spLocks/>
            </p:cNvSpPr>
            <p:nvPr/>
          </p:nvSpPr>
          <p:spPr>
            <a:xfrm>
              <a:off x="578498" y="241286"/>
              <a:ext cx="900870" cy="670102"/>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21</a:t>
              </a:r>
            </a:p>
          </p:txBody>
        </p:sp>
        <p:sp>
          <p:nvSpPr>
            <p:cNvPr id="6" name="4 Marcador de texto"/>
            <p:cNvSpPr txBox="1">
              <a:spLocks/>
            </p:cNvSpPr>
            <p:nvPr/>
          </p:nvSpPr>
          <p:spPr>
            <a:xfrm>
              <a:off x="1479368" y="241490"/>
              <a:ext cx="10099922" cy="670101"/>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t>GUÍA DEL PROCEDIMIENTO DE SOLICITUD DE AYUDAS EN SEDE ELECTRÓNICA - MITECO</a:t>
              </a:r>
              <a:endParaRPr lang="es-ES" sz="1800" b="1" i="1" dirty="0">
                <a:solidFill>
                  <a:prstClr val="black"/>
                </a:solidFill>
                <a:latin typeface="Calibri" panose="020F0502020204030204"/>
              </a:endParaRPr>
            </a:p>
          </p:txBody>
        </p:sp>
      </p:grpSp>
      <p:pic>
        <p:nvPicPr>
          <p:cNvPr id="7" name="image1.jpeg" descr="Imagen que contiene Escala de tiempo&#10;&#10;Descripción generada automáticamente"/>
          <p:cNvPicPr/>
          <p:nvPr/>
        </p:nvPicPr>
        <p:blipFill>
          <a:blip r:embed="rId2" cstate="print"/>
          <a:stretch>
            <a:fillRect/>
          </a:stretch>
        </p:blipFill>
        <p:spPr>
          <a:xfrm>
            <a:off x="7091442" y="6162015"/>
            <a:ext cx="2462530" cy="569595"/>
          </a:xfrm>
          <a:prstGeom prst="rect">
            <a:avLst/>
          </a:prstGeom>
        </p:spPr>
      </p:pic>
      <p:pic>
        <p:nvPicPr>
          <p:cNvPr id="8" name="image2.jpeg" descr="Interfaz de usuario gráfica, Aplicación&#10;&#10;Descripción generada automáticamente"/>
          <p:cNvPicPr/>
          <p:nvPr/>
        </p:nvPicPr>
        <p:blipFill>
          <a:blip r:embed="rId3" cstate="print"/>
          <a:stretch>
            <a:fillRect/>
          </a:stretch>
        </p:blipFill>
        <p:spPr>
          <a:xfrm>
            <a:off x="9703914" y="6181700"/>
            <a:ext cx="1760220" cy="549910"/>
          </a:xfrm>
          <a:prstGeom prst="rect">
            <a:avLst/>
          </a:prstGeom>
        </p:spPr>
      </p:pic>
      <p:pic>
        <p:nvPicPr>
          <p:cNvPr id="15" name="Imagen 14"/>
          <p:cNvPicPr>
            <a:picLocks noChangeAspect="1"/>
          </p:cNvPicPr>
          <p:nvPr/>
        </p:nvPicPr>
        <p:blipFill>
          <a:blip r:embed="rId4"/>
          <a:stretch>
            <a:fillRect/>
          </a:stretch>
        </p:blipFill>
        <p:spPr>
          <a:xfrm>
            <a:off x="1201491" y="6313760"/>
            <a:ext cx="3105583" cy="285790"/>
          </a:xfrm>
          <a:prstGeom prst="rect">
            <a:avLst/>
          </a:prstGeom>
        </p:spPr>
      </p:pic>
      <p:pic>
        <p:nvPicPr>
          <p:cNvPr id="16" name="Imagen 15"/>
          <p:cNvPicPr/>
          <p:nvPr/>
        </p:nvPicPr>
        <p:blipFill>
          <a:blip r:embed="rId5" cstate="print">
            <a:extLst>
              <a:ext uri="{28A0092B-C50C-407E-A947-70E740481C1C}">
                <a14:useLocalDpi xmlns:a14="http://schemas.microsoft.com/office/drawing/2010/main" val="0"/>
              </a:ext>
            </a:extLst>
          </a:blip>
          <a:stretch>
            <a:fillRect/>
          </a:stretch>
        </p:blipFill>
        <p:spPr>
          <a:xfrm>
            <a:off x="5187143" y="6051665"/>
            <a:ext cx="1754358" cy="712925"/>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1062499052"/>
              </p:ext>
            </p:extLst>
          </p:nvPr>
        </p:nvGraphicFramePr>
        <p:xfrm>
          <a:off x="578497" y="1450733"/>
          <a:ext cx="11000794" cy="4075446"/>
        </p:xfrm>
        <a:graphic>
          <a:graphicData uri="http://schemas.openxmlformats.org/drawingml/2006/table">
            <a:tbl>
              <a:tblPr>
                <a:tableStyleId>{5C22544A-7EE6-4342-B048-85BDC9FD1C3A}</a:tableStyleId>
              </a:tblPr>
              <a:tblGrid>
                <a:gridCol w="4252772">
                  <a:extLst>
                    <a:ext uri="{9D8B030D-6E8A-4147-A177-3AD203B41FA5}">
                      <a16:colId xmlns:a16="http://schemas.microsoft.com/office/drawing/2014/main" val="486905072"/>
                    </a:ext>
                  </a:extLst>
                </a:gridCol>
                <a:gridCol w="1040142">
                  <a:extLst>
                    <a:ext uri="{9D8B030D-6E8A-4147-A177-3AD203B41FA5}">
                      <a16:colId xmlns:a16="http://schemas.microsoft.com/office/drawing/2014/main" val="188093862"/>
                    </a:ext>
                  </a:extLst>
                </a:gridCol>
                <a:gridCol w="1479884">
                  <a:extLst>
                    <a:ext uri="{9D8B030D-6E8A-4147-A177-3AD203B41FA5}">
                      <a16:colId xmlns:a16="http://schemas.microsoft.com/office/drawing/2014/main" val="4227481722"/>
                    </a:ext>
                  </a:extLst>
                </a:gridCol>
                <a:gridCol w="3034616">
                  <a:extLst>
                    <a:ext uri="{9D8B030D-6E8A-4147-A177-3AD203B41FA5}">
                      <a16:colId xmlns:a16="http://schemas.microsoft.com/office/drawing/2014/main" val="1368085474"/>
                    </a:ext>
                  </a:extLst>
                </a:gridCol>
                <a:gridCol w="1193380">
                  <a:extLst>
                    <a:ext uri="{9D8B030D-6E8A-4147-A177-3AD203B41FA5}">
                      <a16:colId xmlns:a16="http://schemas.microsoft.com/office/drawing/2014/main" val="1098722595"/>
                    </a:ext>
                  </a:extLst>
                </a:gridCol>
              </a:tblGrid>
              <a:tr h="679241">
                <a:tc>
                  <a:txBody>
                    <a:bodyPr/>
                    <a:lstStyle/>
                    <a:p>
                      <a:pPr algn="l" fontAlgn="ctr"/>
                      <a:r>
                        <a:rPr lang="es-ES" sz="1000" u="none" strike="noStrike" dirty="0">
                          <a:effectLst/>
                        </a:rPr>
                        <a:t>ANEXO III - DECLARACIÓN RESPONSABLE DE COMPROMISO EN RELACIÓN CON LA EJECUCIÓN DE LAS ACTUACIONES</a:t>
                      </a:r>
                      <a:endParaRPr lang="es-ES" sz="1000" b="0" i="0" u="none" strike="noStrike" dirty="0">
                        <a:solidFill>
                          <a:srgbClr val="000000"/>
                        </a:solidFill>
                        <a:effectLst/>
                        <a:latin typeface="Calibri" panose="020F0502020204030204" pitchFamily="34" charset="0"/>
                      </a:endParaRPr>
                    </a:p>
                  </a:txBody>
                  <a:tcPr marL="7778" marR="7778" marT="7778" marB="0" anchor="ctr"/>
                </a:tc>
                <a:tc>
                  <a:txBody>
                    <a:bodyPr/>
                    <a:lstStyle/>
                    <a:p>
                      <a:pPr algn="ctr" fontAlgn="ctr"/>
                      <a:r>
                        <a:rPr lang="es-ES" sz="1000" u="none" strike="noStrike" dirty="0">
                          <a:effectLst/>
                        </a:rPr>
                        <a:t>Sí</a:t>
                      </a:r>
                      <a:endParaRPr lang="es-ES" sz="1000" b="0" i="0" u="none" strike="noStrike" dirty="0">
                        <a:solidFill>
                          <a:srgbClr val="000000"/>
                        </a:solidFill>
                        <a:effectLst/>
                        <a:latin typeface="Calibri" panose="020F0502020204030204" pitchFamily="34" charset="0"/>
                      </a:endParaRPr>
                    </a:p>
                  </a:txBody>
                  <a:tcPr marL="7778" marR="7778" marT="7778" marB="0" anchor="ctr"/>
                </a:tc>
                <a:tc>
                  <a:txBody>
                    <a:bodyPr/>
                    <a:lstStyle/>
                    <a:p>
                      <a:pPr algn="ctr" fontAlgn="ctr"/>
                      <a:r>
                        <a:rPr lang="es-ES" sz="1000" u="none" strike="noStrike" dirty="0">
                          <a:effectLst/>
                        </a:rPr>
                        <a:t>Sí</a:t>
                      </a:r>
                      <a:endParaRPr lang="es-ES" sz="1000" b="0" i="0" u="none" strike="noStrike" dirty="0">
                        <a:solidFill>
                          <a:srgbClr val="000000"/>
                        </a:solidFill>
                        <a:effectLst/>
                        <a:latin typeface="Calibri" panose="020F0502020204030204" pitchFamily="34" charset="0"/>
                      </a:endParaRPr>
                    </a:p>
                  </a:txBody>
                  <a:tcPr marL="7778" marR="7778" marT="7778" marB="0" anchor="ctr"/>
                </a:tc>
                <a:tc>
                  <a:txBody>
                    <a:bodyPr/>
                    <a:lstStyle/>
                    <a:p>
                      <a:pPr algn="ctr" fontAlgn="ctr"/>
                      <a:r>
                        <a:rPr lang="es-ES" sz="1050" dirty="0">
                          <a:solidFill>
                            <a:schemeClr val="tx1"/>
                          </a:solidFill>
                        </a:rPr>
                        <a:t>En el caso de agrupaciones de solicitantes, deberá adjuntarse al formulario de solicitud, este Anexo  firmado digitalmente por cada uno de los miembros de la agrupación.</a:t>
                      </a:r>
                      <a:r>
                        <a:rPr lang="es-ES" sz="1000" u="none" strike="noStrike" baseline="0" dirty="0">
                          <a:solidFill>
                            <a:schemeClr val="tx1"/>
                          </a:solidFill>
                          <a:effectLst/>
                        </a:rPr>
                        <a:t>.</a:t>
                      </a:r>
                      <a:endParaRPr lang="es-ES" sz="1000" b="0" i="0" u="none" strike="noStrike" dirty="0">
                        <a:solidFill>
                          <a:schemeClr val="tx1"/>
                        </a:solidFill>
                        <a:effectLst/>
                        <a:latin typeface="Calibri" panose="020F0502020204030204" pitchFamily="34" charset="0"/>
                      </a:endParaRPr>
                    </a:p>
                  </a:txBody>
                  <a:tcPr marL="7778" marR="7778" marT="7778" marB="0" anchor="ctr"/>
                </a:tc>
                <a:tc>
                  <a:txBody>
                    <a:bodyPr/>
                    <a:lstStyle/>
                    <a:p>
                      <a:pPr algn="ctr" fontAlgn="ctr"/>
                      <a:r>
                        <a:rPr lang="es-ES" sz="1000" u="none" strike="noStrike" dirty="0">
                          <a:effectLst/>
                        </a:rPr>
                        <a:t>Sí</a:t>
                      </a:r>
                      <a:endParaRPr lang="es-ES" sz="1000" b="0" i="0" u="none" strike="noStrike" dirty="0">
                        <a:solidFill>
                          <a:srgbClr val="000000"/>
                        </a:solidFill>
                        <a:effectLst/>
                        <a:latin typeface="Calibri" panose="020F0502020204030204" pitchFamily="34" charset="0"/>
                      </a:endParaRPr>
                    </a:p>
                  </a:txBody>
                  <a:tcPr marL="7778" marR="7778" marT="7778" marB="0" anchor="ctr"/>
                </a:tc>
                <a:extLst>
                  <a:ext uri="{0D108BD9-81ED-4DB2-BD59-A6C34878D82A}">
                    <a16:rowId xmlns:a16="http://schemas.microsoft.com/office/drawing/2014/main" val="1018635941"/>
                  </a:ext>
                </a:extLst>
              </a:tr>
              <a:tr h="679241">
                <a:tc>
                  <a:txBody>
                    <a:bodyPr/>
                    <a:lstStyle/>
                    <a:p>
                      <a:pPr algn="l" fontAlgn="ctr"/>
                      <a:r>
                        <a:rPr lang="es-ES" sz="1000" u="none" strike="noStrike" dirty="0">
                          <a:effectLst/>
                        </a:rPr>
                        <a:t>ANEXO IV- DECLARACIÓN RESPONSABLE SOBRE EL CUMPLIMIENTO DE LOS</a:t>
                      </a:r>
                    </a:p>
                    <a:p>
                      <a:pPr algn="l" fontAlgn="ctr"/>
                      <a:r>
                        <a:rPr lang="es-ES" sz="1000" u="none" strike="noStrike" dirty="0">
                          <a:effectLst/>
                        </a:rPr>
                        <a:t>REQUISITOS EXIGIDOS A LA ENTIDAD BENEFICIARIA</a:t>
                      </a:r>
                      <a:endParaRPr lang="es-ES" sz="1000" b="0" i="0" u="none" strike="noStrike" dirty="0">
                        <a:solidFill>
                          <a:srgbClr val="000000"/>
                        </a:solidFill>
                        <a:effectLst/>
                        <a:latin typeface="Calibri" panose="020F0502020204030204" pitchFamily="34" charset="0"/>
                      </a:endParaRPr>
                    </a:p>
                  </a:txBody>
                  <a:tcPr marL="7778" marR="7778" marT="7778" marB="0" anchor="ctr">
                    <a:solidFill>
                      <a:schemeClr val="bg1"/>
                    </a:solidFill>
                  </a:tcPr>
                </a:tc>
                <a:tc>
                  <a:txBody>
                    <a:bodyPr/>
                    <a:lstStyle/>
                    <a:p>
                      <a:pPr algn="ctr" fontAlgn="ctr"/>
                      <a:r>
                        <a:rPr lang="es-ES" sz="1000" u="none" strike="noStrike" dirty="0">
                          <a:effectLst/>
                        </a:rPr>
                        <a:t>Sí</a:t>
                      </a:r>
                      <a:endParaRPr lang="es-ES" sz="1000" b="0" i="0" u="none" strike="noStrike" dirty="0">
                        <a:solidFill>
                          <a:srgbClr val="000000"/>
                        </a:solidFill>
                        <a:effectLst/>
                        <a:latin typeface="Calibri" panose="020F0502020204030204" pitchFamily="34" charset="0"/>
                      </a:endParaRPr>
                    </a:p>
                  </a:txBody>
                  <a:tcPr marL="7778" marR="7778" marT="7778" marB="0" anchor="ctr">
                    <a:solidFill>
                      <a:schemeClr val="bg1"/>
                    </a:solidFill>
                  </a:tcPr>
                </a:tc>
                <a:tc>
                  <a:txBody>
                    <a:bodyPr/>
                    <a:lstStyle/>
                    <a:p>
                      <a:pPr algn="ctr" fontAlgn="ctr"/>
                      <a:r>
                        <a:rPr lang="es-ES" sz="1000" u="none" strike="noStrike" dirty="0">
                          <a:effectLst/>
                        </a:rPr>
                        <a:t>Sí</a:t>
                      </a:r>
                      <a:endParaRPr lang="es-ES" sz="1000" b="0" i="0" u="none" strike="noStrike" dirty="0">
                        <a:solidFill>
                          <a:srgbClr val="000000"/>
                        </a:solidFill>
                        <a:effectLst/>
                        <a:latin typeface="Calibri" panose="020F0502020204030204" pitchFamily="34" charset="0"/>
                      </a:endParaRPr>
                    </a:p>
                  </a:txBody>
                  <a:tcPr marL="7778" marR="7778" marT="7778" marB="0" anchor="ctr">
                    <a:solidFill>
                      <a:schemeClr val="bg1"/>
                    </a:solidFill>
                  </a:tcPr>
                </a:tc>
                <a:tc>
                  <a:txBody>
                    <a:bodyPr/>
                    <a:lstStyle/>
                    <a:p>
                      <a:pPr algn="ctr" fontAlgn="ctr"/>
                      <a:r>
                        <a:rPr lang="es-ES" sz="1000" dirty="0">
                          <a:solidFill>
                            <a:schemeClr val="tx1"/>
                          </a:solidFill>
                        </a:rPr>
                        <a:t>En el caso de agrupaciones de solicitantes, deberá adjuntarse al formulario de solicitud, este Anexo  firmado digitalmente por cada uno de los miembros de la agrupación.</a:t>
                      </a:r>
                      <a:r>
                        <a:rPr lang="es-ES" sz="900" u="none" strike="noStrike" baseline="0" dirty="0">
                          <a:solidFill>
                            <a:schemeClr val="tx1"/>
                          </a:solidFill>
                          <a:effectLst/>
                        </a:rPr>
                        <a:t>.</a:t>
                      </a:r>
                      <a:endParaRPr lang="es-ES" sz="900" b="0" i="0" u="none" strike="noStrike" dirty="0">
                        <a:solidFill>
                          <a:schemeClr val="tx1"/>
                        </a:solidFill>
                        <a:effectLst/>
                        <a:latin typeface="Calibri" panose="020F0502020204030204" pitchFamily="34" charset="0"/>
                      </a:endParaRPr>
                    </a:p>
                  </a:txBody>
                  <a:tcPr marL="7778" marR="7778" marT="7778" marB="0" anchor="ctr">
                    <a:solidFill>
                      <a:schemeClr val="bg1"/>
                    </a:solidFill>
                  </a:tcPr>
                </a:tc>
                <a:tc>
                  <a:txBody>
                    <a:bodyPr/>
                    <a:lstStyle/>
                    <a:p>
                      <a:pPr algn="ctr" fontAlgn="ctr"/>
                      <a:r>
                        <a:rPr lang="es-ES" sz="1000" u="none" strike="noStrike" dirty="0">
                          <a:effectLst/>
                        </a:rPr>
                        <a:t>Sí</a:t>
                      </a:r>
                      <a:endParaRPr lang="es-ES" sz="1000" b="0" i="0" u="none" strike="noStrike" dirty="0">
                        <a:solidFill>
                          <a:srgbClr val="000000"/>
                        </a:solidFill>
                        <a:effectLst/>
                        <a:latin typeface="Calibri" panose="020F0502020204030204" pitchFamily="34" charset="0"/>
                      </a:endParaRPr>
                    </a:p>
                  </a:txBody>
                  <a:tcPr marL="7778" marR="7778" marT="7778" marB="0" anchor="ctr">
                    <a:solidFill>
                      <a:schemeClr val="bg1"/>
                    </a:solidFill>
                  </a:tcPr>
                </a:tc>
                <a:extLst>
                  <a:ext uri="{0D108BD9-81ED-4DB2-BD59-A6C34878D82A}">
                    <a16:rowId xmlns:a16="http://schemas.microsoft.com/office/drawing/2014/main" val="3387610568"/>
                  </a:ext>
                </a:extLst>
              </a:tr>
              <a:tr h="679241">
                <a:tc>
                  <a:txBody>
                    <a:bodyPr/>
                    <a:lstStyle/>
                    <a:p>
                      <a:pPr algn="l" fontAlgn="ctr"/>
                      <a:r>
                        <a:rPr lang="es-ES" sz="1000" u="none" strike="noStrike" dirty="0">
                          <a:effectLst/>
                        </a:rPr>
                        <a:t>ANEXO V- DECLARACIÓN RESPONSABLE DE CESIÓN Y TRATAMIENTO DE DATOS EN RELACIÓN CON LA EJECUCIÓN DE ACTUACIOES DEL PRTR</a:t>
                      </a:r>
                    </a:p>
                  </a:txBody>
                  <a:tcPr marL="7778" marR="7778" marT="7778" marB="0" anchor="ctr"/>
                </a:tc>
                <a:tc>
                  <a:txBody>
                    <a:bodyPr/>
                    <a:lstStyle/>
                    <a:p>
                      <a:pPr algn="ctr" fontAlgn="ctr"/>
                      <a:r>
                        <a:rPr lang="es-ES" sz="1000" u="none" strike="noStrike" dirty="0">
                          <a:effectLst/>
                        </a:rPr>
                        <a:t>Sí</a:t>
                      </a:r>
                      <a:endParaRPr lang="es-ES" sz="1000" b="0" i="0" u="none" strike="noStrike" dirty="0">
                        <a:solidFill>
                          <a:srgbClr val="000000"/>
                        </a:solidFill>
                        <a:effectLst/>
                        <a:latin typeface="Calibri" panose="020F0502020204030204" pitchFamily="34" charset="0"/>
                      </a:endParaRPr>
                    </a:p>
                  </a:txBody>
                  <a:tcPr marL="7778" marR="7778" marT="7778" marB="0" anchor="ctr"/>
                </a:tc>
                <a:tc>
                  <a:txBody>
                    <a:bodyPr/>
                    <a:lstStyle/>
                    <a:p>
                      <a:pPr algn="ctr" fontAlgn="ctr"/>
                      <a:r>
                        <a:rPr lang="es-ES" sz="1000" u="none" strike="noStrike" dirty="0">
                          <a:effectLst/>
                        </a:rPr>
                        <a:t>Sí</a:t>
                      </a:r>
                      <a:endParaRPr lang="es-ES" sz="1000" b="0" i="0" u="none" strike="noStrike" dirty="0">
                        <a:solidFill>
                          <a:srgbClr val="000000"/>
                        </a:solidFill>
                        <a:effectLst/>
                        <a:latin typeface="Calibri" panose="020F0502020204030204" pitchFamily="34" charset="0"/>
                      </a:endParaRPr>
                    </a:p>
                  </a:txBody>
                  <a:tcPr marL="7778" marR="7778" marT="7778" marB="0" anchor="ctr"/>
                </a:tc>
                <a:tc>
                  <a:txBody>
                    <a:bodyPr/>
                    <a:lstStyle/>
                    <a:p>
                      <a:pPr algn="ctr" fontAlgn="ctr"/>
                      <a:r>
                        <a:rPr lang="es-ES" sz="1000" dirty="0">
                          <a:solidFill>
                            <a:schemeClr val="tx1"/>
                          </a:solidFill>
                        </a:rPr>
                        <a:t>En el caso de agrupaciones de solicitantes, deberá adjuntarse al formulario de solicitud, este Anexo  firmado digitalmente por cada uno de los miembros de la agrupación.</a:t>
                      </a:r>
                      <a:r>
                        <a:rPr lang="es-ES" sz="900" u="none" strike="noStrike" baseline="0" dirty="0">
                          <a:solidFill>
                            <a:schemeClr val="tx1"/>
                          </a:solidFill>
                          <a:effectLst/>
                        </a:rPr>
                        <a:t>.</a:t>
                      </a:r>
                      <a:endParaRPr lang="es-ES" sz="900" b="0" i="0" u="none" strike="noStrike" dirty="0">
                        <a:solidFill>
                          <a:schemeClr val="tx1"/>
                        </a:solidFill>
                        <a:effectLst/>
                        <a:latin typeface="Calibri" panose="020F0502020204030204" pitchFamily="34" charset="0"/>
                      </a:endParaRPr>
                    </a:p>
                  </a:txBody>
                  <a:tcPr marL="7778" marR="7778" marT="7778" marB="0" anchor="ctr"/>
                </a:tc>
                <a:tc>
                  <a:txBody>
                    <a:bodyPr/>
                    <a:lstStyle/>
                    <a:p>
                      <a:pPr algn="ctr" fontAlgn="ctr"/>
                      <a:r>
                        <a:rPr lang="es-ES" sz="1000" u="none" strike="noStrike" dirty="0">
                          <a:effectLst/>
                        </a:rPr>
                        <a:t>Sí</a:t>
                      </a:r>
                      <a:endParaRPr lang="es-ES" sz="1000" b="0" i="0" u="none" strike="noStrike" dirty="0">
                        <a:solidFill>
                          <a:srgbClr val="000000"/>
                        </a:solidFill>
                        <a:effectLst/>
                        <a:latin typeface="Calibri" panose="020F0502020204030204" pitchFamily="34" charset="0"/>
                      </a:endParaRPr>
                    </a:p>
                  </a:txBody>
                  <a:tcPr marL="7778" marR="7778" marT="7778" marB="0" anchor="ctr"/>
                </a:tc>
                <a:extLst>
                  <a:ext uri="{0D108BD9-81ED-4DB2-BD59-A6C34878D82A}">
                    <a16:rowId xmlns:a16="http://schemas.microsoft.com/office/drawing/2014/main" val="911032645"/>
                  </a:ext>
                </a:extLst>
              </a:tr>
              <a:tr h="679241">
                <a:tc>
                  <a:txBody>
                    <a:bodyPr/>
                    <a:lstStyle/>
                    <a:p>
                      <a:pPr algn="l" fontAlgn="ctr"/>
                      <a:r>
                        <a:rPr lang="es-ES" sz="1000" u="none" strike="noStrike">
                          <a:effectLst/>
                        </a:rPr>
                        <a:t>ANEXO VII- DECLARACIÓN DE AUSENCIA DE CONFLICTO DE INTERÉS DACI</a:t>
                      </a:r>
                      <a:endParaRPr lang="es-ES" sz="1000" b="0" i="0" u="none" strike="noStrike">
                        <a:solidFill>
                          <a:srgbClr val="000000"/>
                        </a:solidFill>
                        <a:effectLst/>
                        <a:latin typeface="Calibri" panose="020F0502020204030204" pitchFamily="34" charset="0"/>
                      </a:endParaRPr>
                    </a:p>
                  </a:txBody>
                  <a:tcPr marL="7778" marR="7778" marT="7778" marB="0" anchor="ctr">
                    <a:solidFill>
                      <a:schemeClr val="bg1"/>
                    </a:solidFill>
                  </a:tcPr>
                </a:tc>
                <a:tc>
                  <a:txBody>
                    <a:bodyPr/>
                    <a:lstStyle/>
                    <a:p>
                      <a:pPr algn="ctr" fontAlgn="ctr"/>
                      <a:r>
                        <a:rPr lang="es-ES" sz="1000" u="none" strike="noStrike">
                          <a:effectLst/>
                        </a:rPr>
                        <a:t>Sí</a:t>
                      </a:r>
                      <a:endParaRPr lang="es-ES" sz="1000" b="0" i="0" u="none" strike="noStrike">
                        <a:solidFill>
                          <a:srgbClr val="000000"/>
                        </a:solidFill>
                        <a:effectLst/>
                        <a:latin typeface="Calibri" panose="020F0502020204030204" pitchFamily="34" charset="0"/>
                      </a:endParaRPr>
                    </a:p>
                  </a:txBody>
                  <a:tcPr marL="7778" marR="7778" marT="7778" marB="0" anchor="ctr">
                    <a:solidFill>
                      <a:schemeClr val="bg1"/>
                    </a:solidFill>
                  </a:tcPr>
                </a:tc>
                <a:tc>
                  <a:txBody>
                    <a:bodyPr/>
                    <a:lstStyle/>
                    <a:p>
                      <a:pPr algn="ctr" fontAlgn="ctr"/>
                      <a:r>
                        <a:rPr lang="es-ES" sz="1000" u="none" strike="noStrike">
                          <a:effectLst/>
                        </a:rPr>
                        <a:t>Sí</a:t>
                      </a:r>
                      <a:endParaRPr lang="es-ES" sz="1000" b="0" i="0" u="none" strike="noStrike">
                        <a:solidFill>
                          <a:srgbClr val="000000"/>
                        </a:solidFill>
                        <a:effectLst/>
                        <a:latin typeface="Calibri" panose="020F0502020204030204" pitchFamily="34" charset="0"/>
                      </a:endParaRPr>
                    </a:p>
                  </a:txBody>
                  <a:tcPr marL="7778" marR="7778" marT="7778" marB="0" anchor="ctr">
                    <a:solidFill>
                      <a:schemeClr val="bg1"/>
                    </a:solidFill>
                  </a:tcPr>
                </a:tc>
                <a:tc>
                  <a:txBody>
                    <a:bodyPr/>
                    <a:lstStyle/>
                    <a:p>
                      <a:pPr algn="ctr" fontAlgn="ctr"/>
                      <a:r>
                        <a:rPr lang="es-ES" sz="1000" dirty="0">
                          <a:solidFill>
                            <a:schemeClr val="tx1"/>
                          </a:solidFill>
                        </a:rPr>
                        <a:t>En el caso de agrupaciones de solicitantes, deberá adjuntarse al formulario de solicitud, este Anexo  firmado digitalmente por cada uno de los miembros de la agrupación.</a:t>
                      </a:r>
                      <a:r>
                        <a:rPr lang="es-ES" sz="900" u="none" strike="noStrike" baseline="0" dirty="0">
                          <a:solidFill>
                            <a:schemeClr val="tx1"/>
                          </a:solidFill>
                          <a:effectLst/>
                        </a:rPr>
                        <a:t>.</a:t>
                      </a:r>
                      <a:endParaRPr lang="es-ES" sz="900" b="0" i="0" u="none" strike="noStrike" dirty="0">
                        <a:solidFill>
                          <a:schemeClr val="tx1"/>
                        </a:solidFill>
                        <a:effectLst/>
                        <a:latin typeface="Calibri" panose="020F0502020204030204" pitchFamily="34" charset="0"/>
                      </a:endParaRPr>
                    </a:p>
                  </a:txBody>
                  <a:tcPr marL="7778" marR="7778" marT="7778" marB="0" anchor="ctr">
                    <a:solidFill>
                      <a:schemeClr val="bg1"/>
                    </a:solidFill>
                  </a:tcPr>
                </a:tc>
                <a:tc>
                  <a:txBody>
                    <a:bodyPr/>
                    <a:lstStyle/>
                    <a:p>
                      <a:pPr algn="ctr" fontAlgn="ctr"/>
                      <a:r>
                        <a:rPr lang="es-ES" sz="1000" u="none" strike="noStrike" dirty="0">
                          <a:effectLst/>
                        </a:rPr>
                        <a:t>Sí</a:t>
                      </a:r>
                      <a:endParaRPr lang="es-ES" sz="1000" b="0" i="0" u="none" strike="noStrike" dirty="0">
                        <a:solidFill>
                          <a:srgbClr val="000000"/>
                        </a:solidFill>
                        <a:effectLst/>
                        <a:latin typeface="Calibri" panose="020F0502020204030204" pitchFamily="34" charset="0"/>
                      </a:endParaRPr>
                    </a:p>
                  </a:txBody>
                  <a:tcPr marL="7778" marR="7778" marT="7778" marB="0" anchor="ctr">
                    <a:solidFill>
                      <a:schemeClr val="bg1"/>
                    </a:solidFill>
                  </a:tcPr>
                </a:tc>
                <a:extLst>
                  <a:ext uri="{0D108BD9-81ED-4DB2-BD59-A6C34878D82A}">
                    <a16:rowId xmlns:a16="http://schemas.microsoft.com/office/drawing/2014/main" val="3073696906"/>
                  </a:ext>
                </a:extLst>
              </a:tr>
              <a:tr h="679241">
                <a:tc>
                  <a:txBody>
                    <a:bodyPr/>
                    <a:lstStyle/>
                    <a:p>
                      <a:pPr algn="l" fontAlgn="ctr"/>
                      <a:r>
                        <a:rPr lang="es-ES" sz="1000" u="none" strike="noStrike" dirty="0">
                          <a:effectLst/>
                        </a:rPr>
                        <a:t>ANEXO VIII- DECLARACIÓN RESPONSABLE SOBRE EL CUMPLIMIENTO CON LA LEGISLACIÓN Y POLÍTICA AMBIENTAL</a:t>
                      </a:r>
                      <a:endParaRPr lang="es-ES" sz="1000" b="0" i="0" u="none" strike="noStrike" dirty="0">
                        <a:solidFill>
                          <a:srgbClr val="000000"/>
                        </a:solidFill>
                        <a:effectLst/>
                        <a:latin typeface="Calibri" panose="020F0502020204030204" pitchFamily="34" charset="0"/>
                      </a:endParaRPr>
                    </a:p>
                  </a:txBody>
                  <a:tcPr marL="7778" marR="7778" marT="7778" marB="0" anchor="ctr"/>
                </a:tc>
                <a:tc>
                  <a:txBody>
                    <a:bodyPr/>
                    <a:lstStyle/>
                    <a:p>
                      <a:pPr algn="ctr" fontAlgn="ctr"/>
                      <a:r>
                        <a:rPr lang="es-ES" sz="1000" u="none" strike="noStrike" dirty="0">
                          <a:effectLst/>
                        </a:rPr>
                        <a:t>Sí</a:t>
                      </a:r>
                      <a:endParaRPr lang="es-ES" sz="1000" b="0" i="0" u="none" strike="noStrike" dirty="0">
                        <a:solidFill>
                          <a:srgbClr val="000000"/>
                        </a:solidFill>
                        <a:effectLst/>
                        <a:latin typeface="Calibri" panose="020F0502020204030204" pitchFamily="34" charset="0"/>
                      </a:endParaRPr>
                    </a:p>
                  </a:txBody>
                  <a:tcPr marL="7778" marR="7778" marT="7778" marB="0" anchor="ctr"/>
                </a:tc>
                <a:tc>
                  <a:txBody>
                    <a:bodyPr/>
                    <a:lstStyle/>
                    <a:p>
                      <a:pPr algn="ctr" fontAlgn="ctr"/>
                      <a:r>
                        <a:rPr lang="es-ES" sz="1000" u="none" strike="noStrike" dirty="0">
                          <a:effectLst/>
                        </a:rPr>
                        <a:t>Sí</a:t>
                      </a:r>
                      <a:endParaRPr lang="es-ES" sz="1000" b="0" i="0" u="none" strike="noStrike" dirty="0">
                        <a:solidFill>
                          <a:srgbClr val="000000"/>
                        </a:solidFill>
                        <a:effectLst/>
                        <a:latin typeface="Calibri" panose="020F0502020204030204" pitchFamily="34" charset="0"/>
                      </a:endParaRPr>
                    </a:p>
                  </a:txBody>
                  <a:tcPr marL="7778" marR="7778" marT="7778" marB="0" anchor="ctr"/>
                </a:tc>
                <a:tc>
                  <a:txBody>
                    <a:bodyPr/>
                    <a:lstStyle/>
                    <a:p>
                      <a:pPr algn="ctr" fontAlgn="ctr"/>
                      <a:r>
                        <a:rPr lang="es-ES" sz="1000" dirty="0">
                          <a:solidFill>
                            <a:schemeClr val="tx1"/>
                          </a:solidFill>
                        </a:rPr>
                        <a:t>En el caso de agrupaciones de solicitantes, deberá adjuntarse al formulario de solicitud, este Anexo  firmado digitalmente por cada uno de los miembros de la agrupación.</a:t>
                      </a:r>
                      <a:r>
                        <a:rPr lang="es-ES" sz="900" u="none" strike="noStrike" baseline="0" dirty="0">
                          <a:solidFill>
                            <a:schemeClr val="tx1"/>
                          </a:solidFill>
                          <a:effectLst/>
                        </a:rPr>
                        <a:t>.</a:t>
                      </a:r>
                      <a:endParaRPr lang="es-ES" sz="900" b="0" i="0" u="none" strike="noStrike" dirty="0">
                        <a:solidFill>
                          <a:schemeClr val="tx1"/>
                        </a:solidFill>
                        <a:effectLst/>
                        <a:latin typeface="Calibri" panose="020F0502020204030204" pitchFamily="34" charset="0"/>
                      </a:endParaRPr>
                    </a:p>
                  </a:txBody>
                  <a:tcPr marL="7778" marR="7778" marT="7778" marB="0" anchor="ctr"/>
                </a:tc>
                <a:tc>
                  <a:txBody>
                    <a:bodyPr/>
                    <a:lstStyle/>
                    <a:p>
                      <a:pPr algn="ctr" fontAlgn="ctr"/>
                      <a:r>
                        <a:rPr lang="es-ES" sz="1000" u="none" strike="noStrike" dirty="0">
                          <a:effectLst/>
                        </a:rPr>
                        <a:t>Sí</a:t>
                      </a:r>
                      <a:endParaRPr lang="es-ES" sz="1000" b="0" i="0" u="none" strike="noStrike" dirty="0">
                        <a:solidFill>
                          <a:srgbClr val="000000"/>
                        </a:solidFill>
                        <a:effectLst/>
                        <a:latin typeface="Calibri" panose="020F0502020204030204" pitchFamily="34" charset="0"/>
                      </a:endParaRPr>
                    </a:p>
                  </a:txBody>
                  <a:tcPr marL="7778" marR="7778" marT="7778" marB="0" anchor="ctr"/>
                </a:tc>
                <a:extLst>
                  <a:ext uri="{0D108BD9-81ED-4DB2-BD59-A6C34878D82A}">
                    <a16:rowId xmlns:a16="http://schemas.microsoft.com/office/drawing/2014/main" val="1589892347"/>
                  </a:ext>
                </a:extLst>
              </a:tr>
              <a:tr h="679241">
                <a:tc>
                  <a:txBody>
                    <a:bodyPr/>
                    <a:lstStyle/>
                    <a:p>
                      <a:pPr algn="l" fontAlgn="ctr"/>
                      <a:r>
                        <a:rPr lang="es-ES_tradnl" sz="1000" b="0" i="0" u="none" strike="noStrike" dirty="0">
                          <a:solidFill>
                            <a:srgbClr val="000000"/>
                          </a:solidFill>
                          <a:effectLst/>
                          <a:latin typeface="Calibri" panose="020F0502020204030204" pitchFamily="34" charset="0"/>
                        </a:rPr>
                        <a:t>ANEXO</a:t>
                      </a:r>
                      <a:r>
                        <a:rPr lang="es-ES_tradnl" sz="1000" b="0" i="0" u="none" strike="noStrike" baseline="0" dirty="0">
                          <a:solidFill>
                            <a:srgbClr val="000000"/>
                          </a:solidFill>
                          <a:effectLst/>
                          <a:latin typeface="Calibri" panose="020F0502020204030204" pitchFamily="34" charset="0"/>
                        </a:rPr>
                        <a:t> IX- </a:t>
                      </a:r>
                      <a:r>
                        <a:rPr lang="es-ES" sz="1000" dirty="0"/>
                        <a:t>DECLARACIÓN DEL TITULAR DEL SERVICIO DE ABASTECIMIENTO Y DEPURACIÓN DEL COMPROMISO DE MANTENIMIENTO E INFORMACIÓN</a:t>
                      </a:r>
                      <a:endParaRPr lang="es-ES" sz="1000" b="0" i="0" u="none" strike="noStrike" dirty="0">
                        <a:solidFill>
                          <a:srgbClr val="000000"/>
                        </a:solidFill>
                        <a:effectLst/>
                        <a:latin typeface="Calibri" panose="020F0502020204030204" pitchFamily="34" charset="0"/>
                      </a:endParaRPr>
                    </a:p>
                  </a:txBody>
                  <a:tcPr marL="7778" marR="7778" marT="7778" marB="0" anchor="ctr">
                    <a:solidFill>
                      <a:schemeClr val="bg1"/>
                    </a:solidFill>
                  </a:tcPr>
                </a:tc>
                <a:tc>
                  <a:txBody>
                    <a:bodyPr/>
                    <a:lstStyle/>
                    <a:p>
                      <a:pPr algn="ctr" fontAlgn="ctr"/>
                      <a:r>
                        <a:rPr lang="es-ES" sz="1000" u="none" strike="noStrike" dirty="0">
                          <a:effectLst/>
                        </a:rPr>
                        <a:t>Sí</a:t>
                      </a:r>
                      <a:endParaRPr lang="es-ES" sz="1000" b="0" i="0" u="none" strike="noStrike" dirty="0">
                        <a:solidFill>
                          <a:srgbClr val="000000"/>
                        </a:solidFill>
                        <a:effectLst/>
                        <a:latin typeface="Calibri" panose="020F0502020204030204" pitchFamily="34" charset="0"/>
                      </a:endParaRPr>
                    </a:p>
                  </a:txBody>
                  <a:tcPr marL="7778" marR="7778" marT="7778" marB="0" anchor="ctr">
                    <a:solidFill>
                      <a:schemeClr val="bg1"/>
                    </a:solidFill>
                  </a:tcPr>
                </a:tc>
                <a:tc>
                  <a:txBody>
                    <a:bodyPr/>
                    <a:lstStyle/>
                    <a:p>
                      <a:pPr algn="ctr" fontAlgn="ctr"/>
                      <a:r>
                        <a:rPr lang="es-ES" sz="1000" b="0" i="0" u="none" strike="noStrike" dirty="0">
                          <a:solidFill>
                            <a:srgbClr val="00B050"/>
                          </a:solidFill>
                          <a:effectLst/>
                          <a:latin typeface="Calibri" panose="020F0502020204030204" pitchFamily="34" charset="0"/>
                        </a:rPr>
                        <a:t>No</a:t>
                      </a:r>
                    </a:p>
                  </a:txBody>
                  <a:tcPr marL="7778" marR="7778" marT="7778" marB="0" anchor="ctr">
                    <a:solidFill>
                      <a:schemeClr val="bg1"/>
                    </a:solidFill>
                  </a:tcPr>
                </a:tc>
                <a:tc>
                  <a:txBody>
                    <a:bodyPr/>
                    <a:lstStyle/>
                    <a:p>
                      <a:pPr algn="ctr" fontAlgn="ctr"/>
                      <a:r>
                        <a:rPr lang="es-ES" sz="1000" u="none" strike="noStrike" dirty="0">
                          <a:solidFill>
                            <a:schemeClr val="tx1"/>
                          </a:solidFill>
                          <a:effectLst/>
                        </a:rPr>
                        <a:t>Cuando aplique</a:t>
                      </a:r>
                    </a:p>
                  </a:txBody>
                  <a:tcPr marL="7778" marR="7778" marT="7778" marB="0" anchor="ctr">
                    <a:solidFill>
                      <a:schemeClr val="bg1"/>
                    </a:solidFill>
                  </a:tcPr>
                </a:tc>
                <a:tc>
                  <a:txBody>
                    <a:bodyPr/>
                    <a:lstStyle/>
                    <a:p>
                      <a:pPr algn="ctr" fontAlgn="ctr"/>
                      <a:r>
                        <a:rPr lang="es-ES" sz="1000" u="none" strike="noStrike" dirty="0">
                          <a:effectLst/>
                        </a:rPr>
                        <a:t>Sí</a:t>
                      </a:r>
                      <a:endParaRPr lang="es-ES" sz="1000" b="0" i="0" u="none" strike="noStrike" dirty="0">
                        <a:solidFill>
                          <a:srgbClr val="000000"/>
                        </a:solidFill>
                        <a:effectLst/>
                        <a:latin typeface="Calibri" panose="020F0502020204030204" pitchFamily="34" charset="0"/>
                      </a:endParaRPr>
                    </a:p>
                  </a:txBody>
                  <a:tcPr marL="7778" marR="7778" marT="7778" marB="0" anchor="ctr">
                    <a:solidFill>
                      <a:schemeClr val="bg1"/>
                    </a:solidFill>
                  </a:tcPr>
                </a:tc>
                <a:extLst>
                  <a:ext uri="{0D108BD9-81ED-4DB2-BD59-A6C34878D82A}">
                    <a16:rowId xmlns:a16="http://schemas.microsoft.com/office/drawing/2014/main" val="3084097781"/>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691518355"/>
              </p:ext>
            </p:extLst>
          </p:nvPr>
        </p:nvGraphicFramePr>
        <p:xfrm>
          <a:off x="587827" y="1083122"/>
          <a:ext cx="10991463" cy="353207"/>
        </p:xfrm>
        <a:graphic>
          <a:graphicData uri="http://schemas.openxmlformats.org/drawingml/2006/table">
            <a:tbl>
              <a:tblPr>
                <a:tableStyleId>{5C22544A-7EE6-4342-B048-85BDC9FD1C3A}</a:tableStyleId>
              </a:tblPr>
              <a:tblGrid>
                <a:gridCol w="4249165">
                  <a:extLst>
                    <a:ext uri="{9D8B030D-6E8A-4147-A177-3AD203B41FA5}">
                      <a16:colId xmlns:a16="http://schemas.microsoft.com/office/drawing/2014/main" val="2592209943"/>
                    </a:ext>
                  </a:extLst>
                </a:gridCol>
                <a:gridCol w="1046450">
                  <a:extLst>
                    <a:ext uri="{9D8B030D-6E8A-4147-A177-3AD203B41FA5}">
                      <a16:colId xmlns:a16="http://schemas.microsoft.com/office/drawing/2014/main" val="648146649"/>
                    </a:ext>
                  </a:extLst>
                </a:gridCol>
                <a:gridCol w="1443790">
                  <a:extLst>
                    <a:ext uri="{9D8B030D-6E8A-4147-A177-3AD203B41FA5}">
                      <a16:colId xmlns:a16="http://schemas.microsoft.com/office/drawing/2014/main" val="3580228082"/>
                    </a:ext>
                  </a:extLst>
                </a:gridCol>
                <a:gridCol w="3059690">
                  <a:extLst>
                    <a:ext uri="{9D8B030D-6E8A-4147-A177-3AD203B41FA5}">
                      <a16:colId xmlns:a16="http://schemas.microsoft.com/office/drawing/2014/main" val="2815838842"/>
                    </a:ext>
                  </a:extLst>
                </a:gridCol>
                <a:gridCol w="1192368">
                  <a:extLst>
                    <a:ext uri="{9D8B030D-6E8A-4147-A177-3AD203B41FA5}">
                      <a16:colId xmlns:a16="http://schemas.microsoft.com/office/drawing/2014/main" val="713530336"/>
                    </a:ext>
                  </a:extLst>
                </a:gridCol>
              </a:tblGrid>
              <a:tr h="353207">
                <a:tc>
                  <a:txBody>
                    <a:bodyPr/>
                    <a:lstStyle/>
                    <a:p>
                      <a:pPr algn="l" fontAlgn="ctr"/>
                      <a:r>
                        <a:rPr lang="es-ES" sz="1000" u="none" strike="noStrike" dirty="0">
                          <a:effectLst/>
                        </a:rPr>
                        <a:t>DOCUMENTACIÓN</a:t>
                      </a:r>
                      <a:endParaRPr lang="es-ES" sz="1000" b="1" i="0" u="none" strike="noStrike" dirty="0">
                        <a:solidFill>
                          <a:srgbClr val="000000"/>
                        </a:solidFill>
                        <a:effectLst/>
                        <a:latin typeface="Calibri" panose="020F0502020204030204" pitchFamily="34" charset="0"/>
                      </a:endParaRPr>
                    </a:p>
                  </a:txBody>
                  <a:tcPr marL="7778" marR="7778" marT="7778" marB="0" anchor="ctr">
                    <a:solidFill>
                      <a:schemeClr val="accent5">
                        <a:lumMod val="60000"/>
                        <a:lumOff val="40000"/>
                      </a:schemeClr>
                    </a:solidFill>
                  </a:tcPr>
                </a:tc>
                <a:tc>
                  <a:txBody>
                    <a:bodyPr/>
                    <a:lstStyle/>
                    <a:p>
                      <a:pPr algn="ctr" fontAlgn="ctr"/>
                      <a:r>
                        <a:rPr lang="es-ES" sz="1000" u="none" strike="noStrike" dirty="0">
                          <a:effectLst/>
                        </a:rPr>
                        <a:t>OBLIGATORIO</a:t>
                      </a:r>
                      <a:endParaRPr lang="es-ES" sz="1000" b="1" i="0" u="none" strike="noStrike" dirty="0">
                        <a:solidFill>
                          <a:srgbClr val="000000"/>
                        </a:solidFill>
                        <a:effectLst/>
                        <a:latin typeface="Calibri" panose="020F0502020204030204" pitchFamily="34" charset="0"/>
                      </a:endParaRPr>
                    </a:p>
                  </a:txBody>
                  <a:tcPr marL="7778" marR="7778" marT="7778" marB="0" anchor="ctr">
                    <a:solidFill>
                      <a:schemeClr val="accent5">
                        <a:lumMod val="60000"/>
                        <a:lumOff val="40000"/>
                      </a:schemeClr>
                    </a:solidFill>
                  </a:tcPr>
                </a:tc>
                <a:tc>
                  <a:txBody>
                    <a:bodyPr/>
                    <a:lstStyle/>
                    <a:p>
                      <a:pPr algn="ctr" fontAlgn="ctr"/>
                      <a:r>
                        <a:rPr lang="es-ES" sz="1000" u="none" strike="noStrike" dirty="0">
                          <a:effectLst/>
                        </a:rPr>
                        <a:t>INCLUIDO EN FORMULARIO ELECTRÓNICO</a:t>
                      </a:r>
                      <a:endParaRPr lang="es-ES" sz="1000" b="1" i="0" u="none" strike="noStrike" dirty="0">
                        <a:solidFill>
                          <a:srgbClr val="000000"/>
                        </a:solidFill>
                        <a:effectLst/>
                        <a:latin typeface="Calibri" panose="020F0502020204030204" pitchFamily="34" charset="0"/>
                      </a:endParaRPr>
                    </a:p>
                  </a:txBody>
                  <a:tcPr marL="7778" marR="7778" marT="7778" marB="0" anchor="ctr">
                    <a:solidFill>
                      <a:schemeClr val="accent5">
                        <a:lumMod val="60000"/>
                        <a:lumOff val="40000"/>
                      </a:schemeClr>
                    </a:solidFill>
                  </a:tcPr>
                </a:tc>
                <a:tc>
                  <a:txBody>
                    <a:bodyPr/>
                    <a:lstStyle/>
                    <a:p>
                      <a:pPr algn="ctr" fontAlgn="ctr"/>
                      <a:r>
                        <a:rPr lang="es-ES" sz="1000" u="none" strike="noStrike" dirty="0">
                          <a:effectLst/>
                        </a:rPr>
                        <a:t>NECESARIO ADJUNTAR ANTES DE FIRMAR LA SOLICITUD</a:t>
                      </a:r>
                      <a:endParaRPr lang="es-ES" sz="1000" b="1" i="0" u="none" strike="noStrike" dirty="0">
                        <a:solidFill>
                          <a:srgbClr val="000000"/>
                        </a:solidFill>
                        <a:effectLst/>
                        <a:latin typeface="Calibri" panose="020F0502020204030204" pitchFamily="34" charset="0"/>
                      </a:endParaRPr>
                    </a:p>
                  </a:txBody>
                  <a:tcPr marL="7778" marR="7778" marT="7778" marB="0" anchor="ctr">
                    <a:solidFill>
                      <a:schemeClr val="accent5">
                        <a:lumMod val="60000"/>
                        <a:lumOff val="40000"/>
                      </a:schemeClr>
                    </a:solidFill>
                  </a:tcPr>
                </a:tc>
                <a:tc>
                  <a:txBody>
                    <a:bodyPr/>
                    <a:lstStyle/>
                    <a:p>
                      <a:pPr algn="ctr" fontAlgn="ctr"/>
                      <a:r>
                        <a:rPr lang="es-ES" sz="1000" u="none" strike="noStrike" dirty="0">
                          <a:effectLst/>
                        </a:rPr>
                        <a:t>MODELO DISPONIBLE</a:t>
                      </a:r>
                      <a:endParaRPr lang="es-ES" sz="1000" b="1" i="0" u="none" strike="noStrike" dirty="0">
                        <a:solidFill>
                          <a:srgbClr val="000000"/>
                        </a:solidFill>
                        <a:effectLst/>
                        <a:latin typeface="Calibri" panose="020F0502020204030204" pitchFamily="34" charset="0"/>
                      </a:endParaRPr>
                    </a:p>
                  </a:txBody>
                  <a:tcPr marL="7778" marR="7778" marT="7778" marB="0" anchor="ctr">
                    <a:solidFill>
                      <a:schemeClr val="accent5">
                        <a:lumMod val="60000"/>
                        <a:lumOff val="40000"/>
                      </a:schemeClr>
                    </a:solidFill>
                  </a:tcPr>
                </a:tc>
                <a:extLst>
                  <a:ext uri="{0D108BD9-81ED-4DB2-BD59-A6C34878D82A}">
                    <a16:rowId xmlns:a16="http://schemas.microsoft.com/office/drawing/2014/main" val="3875006704"/>
                  </a:ext>
                </a:extLst>
              </a:tr>
            </a:tbl>
          </a:graphicData>
        </a:graphic>
      </p:graphicFrame>
    </p:spTree>
    <p:extLst>
      <p:ext uri="{BB962C8B-B14F-4D97-AF65-F5344CB8AC3E}">
        <p14:creationId xmlns:p14="http://schemas.microsoft.com/office/powerpoint/2010/main" val="2636461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578498" y="241286"/>
            <a:ext cx="11000792" cy="670305"/>
            <a:chOff x="578498" y="241286"/>
            <a:chExt cx="11000792" cy="670305"/>
          </a:xfrm>
        </p:grpSpPr>
        <p:sp>
          <p:nvSpPr>
            <p:cNvPr id="5" name="3 Título"/>
            <p:cNvSpPr txBox="1">
              <a:spLocks/>
            </p:cNvSpPr>
            <p:nvPr/>
          </p:nvSpPr>
          <p:spPr>
            <a:xfrm>
              <a:off x="578498" y="241286"/>
              <a:ext cx="900870" cy="670102"/>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22</a:t>
              </a:r>
            </a:p>
          </p:txBody>
        </p:sp>
        <p:sp>
          <p:nvSpPr>
            <p:cNvPr id="6" name="4 Marcador de texto"/>
            <p:cNvSpPr txBox="1">
              <a:spLocks/>
            </p:cNvSpPr>
            <p:nvPr/>
          </p:nvSpPr>
          <p:spPr>
            <a:xfrm>
              <a:off x="1479368" y="241490"/>
              <a:ext cx="10099922" cy="670101"/>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t>GUÍA DEL PROCEDIMIENTO DE SOLICITUD DE AYUDAS EN SEDE ELECTRÓNICA - MITECO</a:t>
              </a:r>
              <a:endParaRPr lang="es-ES" sz="1800" b="1" i="1" dirty="0">
                <a:solidFill>
                  <a:prstClr val="black"/>
                </a:solidFill>
                <a:latin typeface="Calibri" panose="020F0502020204030204"/>
              </a:endParaRPr>
            </a:p>
          </p:txBody>
        </p:sp>
      </p:grpSp>
      <p:pic>
        <p:nvPicPr>
          <p:cNvPr id="7" name="image1.jpeg" descr="Imagen que contiene Escala de tiempo&#10;&#10;Descripción generada automáticamente"/>
          <p:cNvPicPr/>
          <p:nvPr/>
        </p:nvPicPr>
        <p:blipFill>
          <a:blip r:embed="rId2" cstate="print"/>
          <a:stretch>
            <a:fillRect/>
          </a:stretch>
        </p:blipFill>
        <p:spPr>
          <a:xfrm>
            <a:off x="7091442" y="6162015"/>
            <a:ext cx="2462530" cy="569595"/>
          </a:xfrm>
          <a:prstGeom prst="rect">
            <a:avLst/>
          </a:prstGeom>
        </p:spPr>
      </p:pic>
      <p:pic>
        <p:nvPicPr>
          <p:cNvPr id="8" name="image2.jpeg" descr="Interfaz de usuario gráfica, Aplicación&#10;&#10;Descripción generada automáticamente"/>
          <p:cNvPicPr/>
          <p:nvPr/>
        </p:nvPicPr>
        <p:blipFill>
          <a:blip r:embed="rId3" cstate="print"/>
          <a:stretch>
            <a:fillRect/>
          </a:stretch>
        </p:blipFill>
        <p:spPr>
          <a:xfrm>
            <a:off x="9703914" y="6181700"/>
            <a:ext cx="1760220" cy="549910"/>
          </a:xfrm>
          <a:prstGeom prst="rect">
            <a:avLst/>
          </a:prstGeom>
        </p:spPr>
      </p:pic>
      <p:pic>
        <p:nvPicPr>
          <p:cNvPr id="15" name="Imagen 14"/>
          <p:cNvPicPr>
            <a:picLocks noChangeAspect="1"/>
          </p:cNvPicPr>
          <p:nvPr/>
        </p:nvPicPr>
        <p:blipFill>
          <a:blip r:embed="rId4"/>
          <a:stretch>
            <a:fillRect/>
          </a:stretch>
        </p:blipFill>
        <p:spPr>
          <a:xfrm>
            <a:off x="1201491" y="6313760"/>
            <a:ext cx="3105583" cy="285790"/>
          </a:xfrm>
          <a:prstGeom prst="rect">
            <a:avLst/>
          </a:prstGeom>
        </p:spPr>
      </p:pic>
      <p:pic>
        <p:nvPicPr>
          <p:cNvPr id="16" name="Imagen 15"/>
          <p:cNvPicPr/>
          <p:nvPr/>
        </p:nvPicPr>
        <p:blipFill>
          <a:blip r:embed="rId5" cstate="print">
            <a:extLst>
              <a:ext uri="{28A0092B-C50C-407E-A947-70E740481C1C}">
                <a14:useLocalDpi xmlns:a14="http://schemas.microsoft.com/office/drawing/2010/main" val="0"/>
              </a:ext>
            </a:extLst>
          </a:blip>
          <a:stretch>
            <a:fillRect/>
          </a:stretch>
        </p:blipFill>
        <p:spPr>
          <a:xfrm>
            <a:off x="5187143" y="6051665"/>
            <a:ext cx="1754358" cy="712925"/>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3055195620"/>
              </p:ext>
            </p:extLst>
          </p:nvPr>
        </p:nvGraphicFramePr>
        <p:xfrm>
          <a:off x="578497" y="1450733"/>
          <a:ext cx="11000794" cy="2716964"/>
        </p:xfrm>
        <a:graphic>
          <a:graphicData uri="http://schemas.openxmlformats.org/drawingml/2006/table">
            <a:tbl>
              <a:tblPr>
                <a:tableStyleId>{5C22544A-7EE6-4342-B048-85BDC9FD1C3A}</a:tableStyleId>
              </a:tblPr>
              <a:tblGrid>
                <a:gridCol w="4252772">
                  <a:extLst>
                    <a:ext uri="{9D8B030D-6E8A-4147-A177-3AD203B41FA5}">
                      <a16:colId xmlns:a16="http://schemas.microsoft.com/office/drawing/2014/main" val="486905072"/>
                    </a:ext>
                  </a:extLst>
                </a:gridCol>
                <a:gridCol w="1052173">
                  <a:extLst>
                    <a:ext uri="{9D8B030D-6E8A-4147-A177-3AD203B41FA5}">
                      <a16:colId xmlns:a16="http://schemas.microsoft.com/office/drawing/2014/main" val="188093862"/>
                    </a:ext>
                  </a:extLst>
                </a:gridCol>
                <a:gridCol w="1624263">
                  <a:extLst>
                    <a:ext uri="{9D8B030D-6E8A-4147-A177-3AD203B41FA5}">
                      <a16:colId xmlns:a16="http://schemas.microsoft.com/office/drawing/2014/main" val="4227481722"/>
                    </a:ext>
                  </a:extLst>
                </a:gridCol>
                <a:gridCol w="2878206">
                  <a:extLst>
                    <a:ext uri="{9D8B030D-6E8A-4147-A177-3AD203B41FA5}">
                      <a16:colId xmlns:a16="http://schemas.microsoft.com/office/drawing/2014/main" val="1368085474"/>
                    </a:ext>
                  </a:extLst>
                </a:gridCol>
                <a:gridCol w="1193380">
                  <a:extLst>
                    <a:ext uri="{9D8B030D-6E8A-4147-A177-3AD203B41FA5}">
                      <a16:colId xmlns:a16="http://schemas.microsoft.com/office/drawing/2014/main" val="1098722595"/>
                    </a:ext>
                  </a:extLst>
                </a:gridCol>
              </a:tblGrid>
              <a:tr h="679241">
                <a:tc>
                  <a:txBody>
                    <a:bodyPr/>
                    <a:lstStyle/>
                    <a:p>
                      <a:pPr algn="l" fontAlgn="ctr"/>
                      <a:r>
                        <a:rPr lang="es-ES" sz="1050" u="none" strike="noStrike" dirty="0">
                          <a:solidFill>
                            <a:schemeClr val="tx1"/>
                          </a:solidFill>
                          <a:effectLst/>
                        </a:rPr>
                        <a:t>AUTORIZACIÓN ACCESO ENTIDADES CONTROL FINANCIERO UE</a:t>
                      </a:r>
                      <a:endParaRPr lang="es-ES" sz="1050" b="0" i="0" u="none" strike="noStrike" dirty="0">
                        <a:solidFill>
                          <a:schemeClr val="tx1"/>
                        </a:solidFill>
                        <a:effectLst/>
                        <a:latin typeface="Calibri" panose="020F0502020204030204" pitchFamily="34" charset="0"/>
                      </a:endParaRPr>
                    </a:p>
                  </a:txBody>
                  <a:tcPr marL="7778" marR="7778" marT="7778" marB="0" anchor="ctr"/>
                </a:tc>
                <a:tc>
                  <a:txBody>
                    <a:bodyPr/>
                    <a:lstStyle/>
                    <a:p>
                      <a:pPr algn="ctr" fontAlgn="ctr"/>
                      <a:r>
                        <a:rPr lang="es-ES" sz="1050" u="none" strike="noStrike" dirty="0">
                          <a:effectLst/>
                        </a:rPr>
                        <a:t>Sí</a:t>
                      </a:r>
                      <a:endParaRPr lang="es-ES" sz="1050" b="0" i="0" u="none" strike="noStrike" dirty="0">
                        <a:solidFill>
                          <a:srgbClr val="000000"/>
                        </a:solidFill>
                        <a:effectLst/>
                        <a:latin typeface="Calibri" panose="020F0502020204030204" pitchFamily="34" charset="0"/>
                      </a:endParaRPr>
                    </a:p>
                  </a:txBody>
                  <a:tcPr marL="7778" marR="7778" marT="7778" marB="0" anchor="ctr"/>
                </a:tc>
                <a:tc>
                  <a:txBody>
                    <a:bodyPr/>
                    <a:lstStyle/>
                    <a:p>
                      <a:pPr algn="ctr" fontAlgn="ctr"/>
                      <a:r>
                        <a:rPr lang="es-ES" sz="1050" u="none" strike="noStrike" dirty="0">
                          <a:effectLst/>
                        </a:rPr>
                        <a:t>Sí</a:t>
                      </a:r>
                      <a:endParaRPr lang="es-ES" sz="1050" b="0" i="0" u="none" strike="noStrike" dirty="0">
                        <a:solidFill>
                          <a:srgbClr val="000000"/>
                        </a:solidFill>
                        <a:effectLst/>
                        <a:latin typeface="Calibri" panose="020F0502020204030204" pitchFamily="34" charset="0"/>
                      </a:endParaRPr>
                    </a:p>
                  </a:txBody>
                  <a:tcPr marL="7778" marR="7778" marT="7778" marB="0" anchor="ctr"/>
                </a:tc>
                <a:tc>
                  <a:txBody>
                    <a:bodyPr/>
                    <a:lstStyle/>
                    <a:p>
                      <a:pPr algn="ctr" fontAlgn="ctr"/>
                      <a:r>
                        <a:rPr lang="es-ES" sz="1050" dirty="0">
                          <a:solidFill>
                            <a:schemeClr val="tx1"/>
                          </a:solidFill>
                        </a:rPr>
                        <a:t>En el caso de agrupaciones de solicitantes, deberá adjuntarse al formulario de solicitud, este documento firmado digitalmente por cada uno de los miembros de la agrupación</a:t>
                      </a:r>
                      <a:r>
                        <a:rPr lang="es-ES" sz="1050" dirty="0">
                          <a:solidFill>
                            <a:srgbClr val="00B050"/>
                          </a:solidFill>
                        </a:rPr>
                        <a:t>.</a:t>
                      </a:r>
                      <a:r>
                        <a:rPr lang="es-ES" sz="1000" u="none" strike="noStrike" baseline="0" dirty="0">
                          <a:solidFill>
                            <a:srgbClr val="00B050"/>
                          </a:solidFill>
                          <a:effectLst/>
                        </a:rPr>
                        <a:t>.</a:t>
                      </a:r>
                      <a:endParaRPr lang="es-ES" sz="1000" b="0" i="0" u="none" strike="noStrike" dirty="0">
                        <a:solidFill>
                          <a:srgbClr val="00B050"/>
                        </a:solidFill>
                        <a:effectLst/>
                        <a:latin typeface="Calibri" panose="020F0502020204030204" pitchFamily="34" charset="0"/>
                      </a:endParaRPr>
                    </a:p>
                  </a:txBody>
                  <a:tcPr marL="7778" marR="7778" marT="7778" marB="0" anchor="ctr"/>
                </a:tc>
                <a:tc>
                  <a:txBody>
                    <a:bodyPr/>
                    <a:lstStyle/>
                    <a:p>
                      <a:pPr algn="ctr" fontAlgn="ctr"/>
                      <a:r>
                        <a:rPr lang="es-ES" sz="1050" u="none" strike="noStrike" dirty="0">
                          <a:effectLst/>
                        </a:rPr>
                        <a:t>Sí</a:t>
                      </a:r>
                      <a:endParaRPr lang="es-ES" sz="1050" b="0" i="0" u="none" strike="noStrike" dirty="0">
                        <a:solidFill>
                          <a:srgbClr val="000000"/>
                        </a:solidFill>
                        <a:effectLst/>
                        <a:latin typeface="Calibri" panose="020F0502020204030204" pitchFamily="34" charset="0"/>
                      </a:endParaRPr>
                    </a:p>
                  </a:txBody>
                  <a:tcPr marL="7778" marR="7778" marT="7778" marB="0" anchor="ctr"/>
                </a:tc>
                <a:extLst>
                  <a:ext uri="{0D108BD9-81ED-4DB2-BD59-A6C34878D82A}">
                    <a16:rowId xmlns:a16="http://schemas.microsoft.com/office/drawing/2014/main" val="1018635941"/>
                  </a:ext>
                </a:extLst>
              </a:tr>
              <a:tr h="679241">
                <a:tc>
                  <a:txBody>
                    <a:bodyPr/>
                    <a:lstStyle/>
                    <a:p>
                      <a:pPr algn="l" fontAlgn="ctr"/>
                      <a:r>
                        <a:rPr lang="es-ES" sz="1050" u="none" strike="noStrike" dirty="0">
                          <a:effectLst/>
                        </a:rPr>
                        <a:t>DOCUMENTACIÓN ACREDITATIVA DE COMPETENCIAS. ANEXO XII TABLA DE COMPETENCIAS</a:t>
                      </a:r>
                    </a:p>
                  </a:txBody>
                  <a:tcPr marL="7778" marR="7778" marT="7778" marB="0" anchor="ctr">
                    <a:solidFill>
                      <a:schemeClr val="bg1"/>
                    </a:solidFill>
                  </a:tcPr>
                </a:tc>
                <a:tc>
                  <a:txBody>
                    <a:bodyPr/>
                    <a:lstStyle/>
                    <a:p>
                      <a:pPr algn="ctr" fontAlgn="ctr"/>
                      <a:r>
                        <a:rPr lang="es-ES" sz="1050" u="none" strike="noStrike" dirty="0">
                          <a:effectLst/>
                        </a:rPr>
                        <a:t>Sí</a:t>
                      </a:r>
                      <a:endParaRPr lang="es-ES" sz="1050" b="0" i="0" u="none" strike="noStrike" dirty="0">
                        <a:solidFill>
                          <a:srgbClr val="000000"/>
                        </a:solidFill>
                        <a:effectLst/>
                        <a:latin typeface="Calibri" panose="020F0502020204030204" pitchFamily="34" charset="0"/>
                      </a:endParaRPr>
                    </a:p>
                  </a:txBody>
                  <a:tcPr marL="7778" marR="7778" marT="7778" marB="0" anchor="ctr">
                    <a:solidFill>
                      <a:schemeClr val="bg1"/>
                    </a:solidFill>
                  </a:tcPr>
                </a:tc>
                <a:tc>
                  <a:txBody>
                    <a:bodyPr/>
                    <a:lstStyle/>
                    <a:p>
                      <a:pPr algn="ctr" fontAlgn="ctr"/>
                      <a:r>
                        <a:rPr lang="es-ES" sz="1050" u="none" strike="noStrike" dirty="0">
                          <a:effectLst/>
                        </a:rPr>
                        <a:t>No</a:t>
                      </a:r>
                      <a:endParaRPr lang="es-ES" sz="1050" b="0" i="0" u="none" strike="noStrike" dirty="0">
                        <a:solidFill>
                          <a:srgbClr val="000000"/>
                        </a:solidFill>
                        <a:effectLst/>
                        <a:latin typeface="Calibri" panose="020F0502020204030204" pitchFamily="34" charset="0"/>
                      </a:endParaRPr>
                    </a:p>
                  </a:txBody>
                  <a:tcPr marL="7778" marR="7778" marT="7778" marB="0" anchor="ctr">
                    <a:solidFill>
                      <a:schemeClr val="bg1"/>
                    </a:solidFill>
                  </a:tcPr>
                </a:tc>
                <a:tc>
                  <a:txBody>
                    <a:bodyPr/>
                    <a:lstStyle/>
                    <a:p>
                      <a:pPr algn="ctr" fontAlgn="ctr"/>
                      <a:r>
                        <a:rPr lang="es-ES" sz="1050" u="none" strike="noStrike" dirty="0">
                          <a:effectLst/>
                        </a:rPr>
                        <a:t>Cuando aplique</a:t>
                      </a:r>
                      <a:endParaRPr lang="es-ES" sz="1050" b="0" i="0" u="none" strike="noStrike" dirty="0">
                        <a:solidFill>
                          <a:srgbClr val="000000"/>
                        </a:solidFill>
                        <a:effectLst/>
                        <a:latin typeface="Calibri" panose="020F0502020204030204" pitchFamily="34" charset="0"/>
                      </a:endParaRPr>
                    </a:p>
                  </a:txBody>
                  <a:tcPr marL="7778" marR="7778" marT="7778" marB="0" anchor="ctr">
                    <a:solidFill>
                      <a:schemeClr val="bg1"/>
                    </a:solidFill>
                  </a:tcPr>
                </a:tc>
                <a:tc>
                  <a:txBody>
                    <a:bodyPr/>
                    <a:lstStyle/>
                    <a:p>
                      <a:pPr algn="ctr" fontAlgn="ctr"/>
                      <a:r>
                        <a:rPr lang="es-ES" sz="1050" u="none" strike="noStrike" dirty="0">
                          <a:effectLst/>
                        </a:rPr>
                        <a:t>Sí</a:t>
                      </a:r>
                      <a:endParaRPr lang="es-ES" sz="1050" b="0" i="0" u="none" strike="noStrike" dirty="0">
                        <a:solidFill>
                          <a:srgbClr val="000000"/>
                        </a:solidFill>
                        <a:effectLst/>
                        <a:latin typeface="Calibri" panose="020F0502020204030204" pitchFamily="34" charset="0"/>
                      </a:endParaRPr>
                    </a:p>
                  </a:txBody>
                  <a:tcPr marL="7778" marR="7778" marT="7778" marB="0" anchor="ctr">
                    <a:solidFill>
                      <a:schemeClr val="bg1"/>
                    </a:solidFill>
                  </a:tcPr>
                </a:tc>
                <a:extLst>
                  <a:ext uri="{0D108BD9-81ED-4DB2-BD59-A6C34878D82A}">
                    <a16:rowId xmlns:a16="http://schemas.microsoft.com/office/drawing/2014/main" val="3387610568"/>
                  </a:ext>
                </a:extLst>
              </a:tr>
              <a:tr h="679241">
                <a:tc>
                  <a:txBody>
                    <a:bodyPr/>
                    <a:lstStyle/>
                    <a:p>
                      <a:pPr algn="l" fontAlgn="ctr"/>
                      <a:r>
                        <a:rPr lang="es-ES" sz="1050" u="none" strike="noStrike" dirty="0">
                          <a:effectLst/>
                        </a:rPr>
                        <a:t>MEMORIA JUSTIFICATIVA DE CUMPLIMIENTO DE LOS CRITERIOS PARA CONSIDERAR POBLACIÓN ESTACIONAL </a:t>
                      </a:r>
                      <a:endParaRPr lang="es-ES" sz="1050" b="0" i="0" u="none" strike="noStrike" dirty="0">
                        <a:solidFill>
                          <a:srgbClr val="000000"/>
                        </a:solidFill>
                        <a:effectLst/>
                        <a:latin typeface="Calibri" panose="020F0502020204030204" pitchFamily="34" charset="0"/>
                      </a:endParaRPr>
                    </a:p>
                  </a:txBody>
                  <a:tcPr marL="7778" marR="7778" marT="7778" marB="0" anchor="ctr"/>
                </a:tc>
                <a:tc>
                  <a:txBody>
                    <a:bodyPr/>
                    <a:lstStyle/>
                    <a:p>
                      <a:pPr algn="ctr" fontAlgn="ctr"/>
                      <a:r>
                        <a:rPr lang="es-ES" sz="1050" u="none" strike="noStrike" dirty="0">
                          <a:effectLst/>
                        </a:rPr>
                        <a:t>Sí</a:t>
                      </a:r>
                      <a:endParaRPr lang="es-ES" sz="1050" b="0" i="0" u="none" strike="noStrike" dirty="0">
                        <a:solidFill>
                          <a:srgbClr val="000000"/>
                        </a:solidFill>
                        <a:effectLst/>
                        <a:latin typeface="Calibri" panose="020F0502020204030204" pitchFamily="34" charset="0"/>
                      </a:endParaRPr>
                    </a:p>
                  </a:txBody>
                  <a:tcPr marL="7778" marR="7778" marT="7778" marB="0" anchor="ctr"/>
                </a:tc>
                <a:tc>
                  <a:txBody>
                    <a:bodyPr/>
                    <a:lstStyle/>
                    <a:p>
                      <a:pPr algn="ctr" fontAlgn="ctr"/>
                      <a:r>
                        <a:rPr lang="es-ES" sz="1050" u="none" strike="noStrike" dirty="0">
                          <a:effectLst/>
                        </a:rPr>
                        <a:t>No</a:t>
                      </a:r>
                      <a:endParaRPr lang="es-ES" sz="1050" b="0" i="0" u="none" strike="noStrike" dirty="0">
                        <a:solidFill>
                          <a:srgbClr val="000000"/>
                        </a:solidFill>
                        <a:effectLst/>
                        <a:latin typeface="Calibri" panose="020F0502020204030204" pitchFamily="34" charset="0"/>
                      </a:endParaRPr>
                    </a:p>
                  </a:txBody>
                  <a:tcPr marL="7778" marR="7778" marT="7778" marB="0" anchor="ctr"/>
                </a:tc>
                <a:tc>
                  <a:txBody>
                    <a:bodyPr/>
                    <a:lstStyle/>
                    <a:p>
                      <a:pPr algn="ctr" fontAlgn="ctr"/>
                      <a:r>
                        <a:rPr lang="es-ES" sz="1050" u="none" strike="noStrike" dirty="0">
                          <a:effectLst/>
                        </a:rPr>
                        <a:t>Cuando aplique</a:t>
                      </a:r>
                      <a:endParaRPr lang="es-ES" sz="1050" b="0" i="0" u="none" strike="noStrike" dirty="0">
                        <a:solidFill>
                          <a:srgbClr val="000000"/>
                        </a:solidFill>
                        <a:effectLst/>
                        <a:latin typeface="Calibri" panose="020F0502020204030204" pitchFamily="34" charset="0"/>
                      </a:endParaRPr>
                    </a:p>
                  </a:txBody>
                  <a:tcPr marL="7778" marR="7778" marT="7778" marB="0" anchor="ctr"/>
                </a:tc>
                <a:tc>
                  <a:txBody>
                    <a:bodyPr/>
                    <a:lstStyle/>
                    <a:p>
                      <a:pPr algn="ctr" fontAlgn="ctr"/>
                      <a:r>
                        <a:rPr lang="es-ES_tradnl" sz="1050" b="0" i="0" u="none" strike="noStrike" dirty="0">
                          <a:solidFill>
                            <a:schemeClr val="dk1"/>
                          </a:solidFill>
                          <a:effectLst/>
                          <a:latin typeface="+mn-lt"/>
                        </a:rPr>
                        <a:t>No</a:t>
                      </a:r>
                      <a:endParaRPr lang="es-ES" sz="1050" b="0" i="0" u="none" strike="noStrike" dirty="0">
                        <a:solidFill>
                          <a:srgbClr val="000000"/>
                        </a:solidFill>
                        <a:effectLst/>
                        <a:latin typeface="Calibri" panose="020F0502020204030204" pitchFamily="34" charset="0"/>
                      </a:endParaRPr>
                    </a:p>
                  </a:txBody>
                  <a:tcPr marL="7778" marR="7778" marT="7778" marB="0" anchor="ctr"/>
                </a:tc>
                <a:extLst>
                  <a:ext uri="{0D108BD9-81ED-4DB2-BD59-A6C34878D82A}">
                    <a16:rowId xmlns:a16="http://schemas.microsoft.com/office/drawing/2014/main" val="911032645"/>
                  </a:ext>
                </a:extLst>
              </a:tr>
              <a:tr h="679241">
                <a:tc>
                  <a:txBody>
                    <a:bodyPr/>
                    <a:lstStyle/>
                    <a:p>
                      <a:pPr algn="l" fontAlgn="ctr"/>
                      <a:r>
                        <a:rPr lang="es-ES" sz="1050" u="none" strike="noStrike" dirty="0">
                          <a:effectLst/>
                        </a:rPr>
                        <a:t>ACUERDO DE AGRUPACIÓN</a:t>
                      </a:r>
                      <a:endParaRPr lang="es-ES" sz="1050" b="0" i="0" u="none" strike="noStrike" dirty="0">
                        <a:solidFill>
                          <a:srgbClr val="000000"/>
                        </a:solidFill>
                        <a:effectLst/>
                        <a:latin typeface="Calibri" panose="020F0502020204030204" pitchFamily="34" charset="0"/>
                      </a:endParaRPr>
                    </a:p>
                  </a:txBody>
                  <a:tcPr marL="7778" marR="7778" marT="777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1050" u="none" strike="noStrike" dirty="0">
                          <a:effectLst/>
                        </a:rPr>
                        <a:t>Sí</a:t>
                      </a:r>
                      <a:endParaRPr lang="es-ES_tradnl" sz="1050" b="0" i="0" u="none" strike="noStrike" dirty="0">
                        <a:solidFill>
                          <a:schemeClr val="dk1"/>
                        </a:solidFill>
                        <a:effectLst/>
                        <a:latin typeface="+mn-lt"/>
                      </a:endParaRPr>
                    </a:p>
                    <a:p>
                      <a:pPr algn="ctr" fontAlgn="ctr"/>
                      <a:r>
                        <a:rPr lang="es-ES_tradnl" sz="1050" b="0" i="0" u="none" strike="noStrike" dirty="0">
                          <a:solidFill>
                            <a:schemeClr val="dk1"/>
                          </a:solidFill>
                          <a:effectLst/>
                          <a:latin typeface="+mn-lt"/>
                        </a:rPr>
                        <a:t>Sólo</a:t>
                      </a:r>
                      <a:r>
                        <a:rPr lang="es-ES_tradnl" sz="1050" b="0" i="0" u="none" strike="noStrike" baseline="0" dirty="0">
                          <a:solidFill>
                            <a:schemeClr val="dk1"/>
                          </a:solidFill>
                          <a:effectLst/>
                          <a:latin typeface="+mn-lt"/>
                        </a:rPr>
                        <a:t> en el caso de agrupaciones</a:t>
                      </a:r>
                      <a:endParaRPr lang="es-ES" sz="1050" b="0" i="0" u="none" strike="noStrike" dirty="0">
                        <a:solidFill>
                          <a:srgbClr val="000000"/>
                        </a:solidFill>
                        <a:effectLst/>
                        <a:latin typeface="Calibri" panose="020F0502020204030204" pitchFamily="34" charset="0"/>
                      </a:endParaRPr>
                    </a:p>
                  </a:txBody>
                  <a:tcPr marL="7778" marR="7778" marT="7778" marB="0" anchor="ctr">
                    <a:solidFill>
                      <a:schemeClr val="bg1"/>
                    </a:solidFill>
                  </a:tcPr>
                </a:tc>
                <a:tc>
                  <a:txBody>
                    <a:bodyPr/>
                    <a:lstStyle/>
                    <a:p>
                      <a:pPr algn="ctr" fontAlgn="ctr"/>
                      <a:r>
                        <a:rPr lang="es-ES" sz="1050" u="none" strike="noStrike" dirty="0">
                          <a:solidFill>
                            <a:schemeClr val="tx1"/>
                          </a:solidFill>
                          <a:effectLst/>
                        </a:rPr>
                        <a:t>No</a:t>
                      </a:r>
                      <a:endParaRPr lang="es-ES" sz="1050" b="0" i="0" u="none" strike="noStrike" dirty="0">
                        <a:solidFill>
                          <a:schemeClr val="tx1"/>
                        </a:solidFill>
                        <a:effectLst/>
                        <a:latin typeface="Calibri" panose="020F0502020204030204" pitchFamily="34" charset="0"/>
                      </a:endParaRPr>
                    </a:p>
                  </a:txBody>
                  <a:tcPr marL="7778" marR="7778" marT="7778" marB="0" anchor="ctr">
                    <a:solidFill>
                      <a:schemeClr val="bg1"/>
                    </a:solidFill>
                  </a:tcPr>
                </a:tc>
                <a:tc>
                  <a:txBody>
                    <a:bodyPr/>
                    <a:lstStyle/>
                    <a:p>
                      <a:pPr algn="ctr" fontAlgn="ctr"/>
                      <a:r>
                        <a:rPr lang="es-ES" sz="1050" u="none" strike="noStrike" dirty="0">
                          <a:solidFill>
                            <a:schemeClr val="tx1"/>
                          </a:solidFill>
                          <a:effectLst/>
                        </a:rPr>
                        <a:t>Sí</a:t>
                      </a:r>
                    </a:p>
                    <a:p>
                      <a:pPr algn="ctr" fontAlgn="ctr"/>
                      <a:r>
                        <a:rPr lang="es-ES" sz="1050" u="none" strike="noStrike" dirty="0">
                          <a:solidFill>
                            <a:schemeClr val="tx1"/>
                          </a:solidFill>
                          <a:effectLst/>
                        </a:rPr>
                        <a:t>Sólo en el caso de agrupaciones</a:t>
                      </a:r>
                      <a:endParaRPr lang="es-ES" sz="1050" b="0" i="0" u="none" strike="noStrike" dirty="0">
                        <a:solidFill>
                          <a:schemeClr val="tx1"/>
                        </a:solidFill>
                        <a:effectLst/>
                        <a:latin typeface="Calibri" panose="020F0502020204030204" pitchFamily="34" charset="0"/>
                      </a:endParaRPr>
                    </a:p>
                  </a:txBody>
                  <a:tcPr marL="7778" marR="7778" marT="7778" marB="0" anchor="ctr">
                    <a:solidFill>
                      <a:schemeClr val="bg1"/>
                    </a:solidFill>
                  </a:tcPr>
                </a:tc>
                <a:tc>
                  <a:txBody>
                    <a:bodyPr/>
                    <a:lstStyle/>
                    <a:p>
                      <a:pPr algn="ctr" fontAlgn="ctr"/>
                      <a:r>
                        <a:rPr lang="es-ES" sz="1050" u="none" strike="noStrike" dirty="0">
                          <a:solidFill>
                            <a:schemeClr val="tx1"/>
                          </a:solidFill>
                          <a:effectLst/>
                        </a:rPr>
                        <a:t>Sí</a:t>
                      </a:r>
                      <a:endParaRPr lang="es-ES" sz="1050" b="0" i="0" u="none" strike="noStrike" dirty="0">
                        <a:solidFill>
                          <a:schemeClr val="tx1"/>
                        </a:solidFill>
                        <a:effectLst/>
                        <a:latin typeface="Calibri" panose="020F0502020204030204" pitchFamily="34" charset="0"/>
                      </a:endParaRPr>
                    </a:p>
                  </a:txBody>
                  <a:tcPr marL="7778" marR="7778" marT="7778" marB="0" anchor="ctr">
                    <a:solidFill>
                      <a:schemeClr val="bg1"/>
                    </a:solidFill>
                  </a:tcPr>
                </a:tc>
                <a:extLst>
                  <a:ext uri="{0D108BD9-81ED-4DB2-BD59-A6C34878D82A}">
                    <a16:rowId xmlns:a16="http://schemas.microsoft.com/office/drawing/2014/main" val="3073696906"/>
                  </a:ext>
                </a:extLst>
              </a:tr>
            </a:tbl>
          </a:graphicData>
        </a:graphic>
      </p:graphicFrame>
      <p:sp>
        <p:nvSpPr>
          <p:cNvPr id="10" name="Rectángulo redondeado 9"/>
          <p:cNvSpPr/>
          <p:nvPr/>
        </p:nvSpPr>
        <p:spPr>
          <a:xfrm>
            <a:off x="3781353" y="5047562"/>
            <a:ext cx="5224102" cy="771347"/>
          </a:xfrm>
          <a:prstGeom prst="roundRect">
            <a:avLst/>
          </a:prstGeom>
          <a:ln w="28575"/>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b="1" dirty="0">
                <a:ea typeface="Calibri" panose="020F0502020204030204" pitchFamily="34" charset="0"/>
                <a:cs typeface="Calibri" panose="020F0502020204030204" pitchFamily="34" charset="0"/>
              </a:rPr>
              <a:t>NOTA: Mantenga el orden y nombre de los ficheros</a:t>
            </a:r>
            <a:r>
              <a:rPr lang="es-ES" sz="1100" b="1" dirty="0">
                <a:solidFill>
                  <a:schemeClr val="tx1"/>
                </a:solidFill>
                <a:ea typeface="Calibri" panose="020F0502020204030204" pitchFamily="34" charset="0"/>
                <a:cs typeface="Calibri" panose="020F0502020204030204" pitchFamily="34" charset="0"/>
              </a:rPr>
              <a:t>. En caso de agrupaciones, además se deberá identificar en el nombre del fichero a cada miembro de la agrupación, tal y como se indica en la Guía de procedimiento de solicitud de ayudas</a:t>
            </a:r>
            <a:r>
              <a:rPr lang="es-ES" sz="1100" b="1" dirty="0">
                <a:solidFill>
                  <a:srgbClr val="00B050"/>
                </a:solidFill>
                <a:ea typeface="Calibri" panose="020F0502020204030204" pitchFamily="34" charset="0"/>
                <a:cs typeface="Calibri" panose="020F0502020204030204" pitchFamily="34" charset="0"/>
              </a:rPr>
              <a:t>.</a:t>
            </a:r>
          </a:p>
        </p:txBody>
      </p:sp>
      <p:graphicFrame>
        <p:nvGraphicFramePr>
          <p:cNvPr id="3" name="Tabla 2"/>
          <p:cNvGraphicFramePr>
            <a:graphicFrameLocks noGrp="1"/>
          </p:cNvGraphicFramePr>
          <p:nvPr>
            <p:extLst>
              <p:ext uri="{D42A27DB-BD31-4B8C-83A1-F6EECF244321}">
                <p14:modId xmlns:p14="http://schemas.microsoft.com/office/powerpoint/2010/main" val="1949598493"/>
              </p:ext>
            </p:extLst>
          </p:nvPr>
        </p:nvGraphicFramePr>
        <p:xfrm>
          <a:off x="587827" y="1083122"/>
          <a:ext cx="10991463" cy="353207"/>
        </p:xfrm>
        <a:graphic>
          <a:graphicData uri="http://schemas.openxmlformats.org/drawingml/2006/table">
            <a:tbl>
              <a:tblPr>
                <a:tableStyleId>{5C22544A-7EE6-4342-B048-85BDC9FD1C3A}</a:tableStyleId>
              </a:tblPr>
              <a:tblGrid>
                <a:gridCol w="4249165">
                  <a:extLst>
                    <a:ext uri="{9D8B030D-6E8A-4147-A177-3AD203B41FA5}">
                      <a16:colId xmlns:a16="http://schemas.microsoft.com/office/drawing/2014/main" val="2592209943"/>
                    </a:ext>
                  </a:extLst>
                </a:gridCol>
                <a:gridCol w="1070513">
                  <a:extLst>
                    <a:ext uri="{9D8B030D-6E8A-4147-A177-3AD203B41FA5}">
                      <a16:colId xmlns:a16="http://schemas.microsoft.com/office/drawing/2014/main" val="648146649"/>
                    </a:ext>
                  </a:extLst>
                </a:gridCol>
                <a:gridCol w="1588169">
                  <a:extLst>
                    <a:ext uri="{9D8B030D-6E8A-4147-A177-3AD203B41FA5}">
                      <a16:colId xmlns:a16="http://schemas.microsoft.com/office/drawing/2014/main" val="3580228082"/>
                    </a:ext>
                  </a:extLst>
                </a:gridCol>
                <a:gridCol w="2891248">
                  <a:extLst>
                    <a:ext uri="{9D8B030D-6E8A-4147-A177-3AD203B41FA5}">
                      <a16:colId xmlns:a16="http://schemas.microsoft.com/office/drawing/2014/main" val="2815838842"/>
                    </a:ext>
                  </a:extLst>
                </a:gridCol>
                <a:gridCol w="1192368">
                  <a:extLst>
                    <a:ext uri="{9D8B030D-6E8A-4147-A177-3AD203B41FA5}">
                      <a16:colId xmlns:a16="http://schemas.microsoft.com/office/drawing/2014/main" val="713530336"/>
                    </a:ext>
                  </a:extLst>
                </a:gridCol>
              </a:tblGrid>
              <a:tr h="353207">
                <a:tc>
                  <a:txBody>
                    <a:bodyPr/>
                    <a:lstStyle/>
                    <a:p>
                      <a:pPr algn="l" fontAlgn="ctr"/>
                      <a:r>
                        <a:rPr lang="es-ES" sz="1000" u="none" strike="noStrike" dirty="0">
                          <a:effectLst/>
                        </a:rPr>
                        <a:t>DOCUMENTACIÓN</a:t>
                      </a:r>
                      <a:endParaRPr lang="es-ES" sz="1000" b="1" i="0" u="none" strike="noStrike" dirty="0">
                        <a:solidFill>
                          <a:srgbClr val="000000"/>
                        </a:solidFill>
                        <a:effectLst/>
                        <a:latin typeface="Calibri" panose="020F0502020204030204" pitchFamily="34" charset="0"/>
                      </a:endParaRPr>
                    </a:p>
                  </a:txBody>
                  <a:tcPr marL="7778" marR="7778" marT="7778" marB="0" anchor="ctr">
                    <a:solidFill>
                      <a:schemeClr val="accent5">
                        <a:lumMod val="60000"/>
                        <a:lumOff val="40000"/>
                      </a:schemeClr>
                    </a:solidFill>
                  </a:tcPr>
                </a:tc>
                <a:tc>
                  <a:txBody>
                    <a:bodyPr/>
                    <a:lstStyle/>
                    <a:p>
                      <a:pPr algn="ctr" fontAlgn="ctr"/>
                      <a:r>
                        <a:rPr lang="es-ES" sz="1000" u="none" strike="noStrike" dirty="0">
                          <a:effectLst/>
                        </a:rPr>
                        <a:t>OBLIGATORIO</a:t>
                      </a:r>
                      <a:endParaRPr lang="es-ES" sz="1000" b="1" i="0" u="none" strike="noStrike" dirty="0">
                        <a:solidFill>
                          <a:srgbClr val="000000"/>
                        </a:solidFill>
                        <a:effectLst/>
                        <a:latin typeface="Calibri" panose="020F0502020204030204" pitchFamily="34" charset="0"/>
                      </a:endParaRPr>
                    </a:p>
                  </a:txBody>
                  <a:tcPr marL="7778" marR="7778" marT="7778" marB="0" anchor="ctr">
                    <a:solidFill>
                      <a:schemeClr val="accent5">
                        <a:lumMod val="60000"/>
                        <a:lumOff val="40000"/>
                      </a:schemeClr>
                    </a:solidFill>
                  </a:tcPr>
                </a:tc>
                <a:tc>
                  <a:txBody>
                    <a:bodyPr/>
                    <a:lstStyle/>
                    <a:p>
                      <a:pPr algn="ctr" fontAlgn="ctr"/>
                      <a:r>
                        <a:rPr lang="es-ES" sz="1000" u="none" strike="noStrike" dirty="0">
                          <a:effectLst/>
                        </a:rPr>
                        <a:t>INCLUIDO EN FORMULARIO ELECTRÓNICO</a:t>
                      </a:r>
                      <a:endParaRPr lang="es-ES" sz="1000" b="1" i="0" u="none" strike="noStrike" dirty="0">
                        <a:solidFill>
                          <a:srgbClr val="000000"/>
                        </a:solidFill>
                        <a:effectLst/>
                        <a:latin typeface="Calibri" panose="020F0502020204030204" pitchFamily="34" charset="0"/>
                      </a:endParaRPr>
                    </a:p>
                  </a:txBody>
                  <a:tcPr marL="7778" marR="7778" marT="7778" marB="0" anchor="ctr">
                    <a:solidFill>
                      <a:schemeClr val="accent5">
                        <a:lumMod val="60000"/>
                        <a:lumOff val="40000"/>
                      </a:schemeClr>
                    </a:solidFill>
                  </a:tcPr>
                </a:tc>
                <a:tc>
                  <a:txBody>
                    <a:bodyPr/>
                    <a:lstStyle/>
                    <a:p>
                      <a:pPr algn="ctr" fontAlgn="ctr"/>
                      <a:r>
                        <a:rPr lang="es-ES" sz="1000" u="none" strike="noStrike" dirty="0">
                          <a:effectLst/>
                        </a:rPr>
                        <a:t>NECESARIO ADJUNTAR ANTES DE FIRMAR LA SOLICITUD</a:t>
                      </a:r>
                      <a:endParaRPr lang="es-ES" sz="1000" b="1" i="0" u="none" strike="noStrike" dirty="0">
                        <a:solidFill>
                          <a:srgbClr val="000000"/>
                        </a:solidFill>
                        <a:effectLst/>
                        <a:latin typeface="Calibri" panose="020F0502020204030204" pitchFamily="34" charset="0"/>
                      </a:endParaRPr>
                    </a:p>
                  </a:txBody>
                  <a:tcPr marL="7778" marR="7778" marT="7778" marB="0" anchor="ctr">
                    <a:solidFill>
                      <a:schemeClr val="accent5">
                        <a:lumMod val="60000"/>
                        <a:lumOff val="40000"/>
                      </a:schemeClr>
                    </a:solidFill>
                  </a:tcPr>
                </a:tc>
                <a:tc>
                  <a:txBody>
                    <a:bodyPr/>
                    <a:lstStyle/>
                    <a:p>
                      <a:pPr algn="ctr" fontAlgn="ctr"/>
                      <a:r>
                        <a:rPr lang="es-ES" sz="1000" u="none" strike="noStrike" dirty="0">
                          <a:effectLst/>
                        </a:rPr>
                        <a:t>MODELO DISPONIBLE</a:t>
                      </a:r>
                      <a:endParaRPr lang="es-ES" sz="1000" b="1" i="0" u="none" strike="noStrike" dirty="0">
                        <a:solidFill>
                          <a:srgbClr val="000000"/>
                        </a:solidFill>
                        <a:effectLst/>
                        <a:latin typeface="Calibri" panose="020F0502020204030204" pitchFamily="34" charset="0"/>
                      </a:endParaRPr>
                    </a:p>
                  </a:txBody>
                  <a:tcPr marL="7778" marR="7778" marT="7778" marB="0" anchor="ctr">
                    <a:solidFill>
                      <a:schemeClr val="accent5">
                        <a:lumMod val="60000"/>
                        <a:lumOff val="40000"/>
                      </a:schemeClr>
                    </a:solidFill>
                  </a:tcPr>
                </a:tc>
                <a:extLst>
                  <a:ext uri="{0D108BD9-81ED-4DB2-BD59-A6C34878D82A}">
                    <a16:rowId xmlns:a16="http://schemas.microsoft.com/office/drawing/2014/main" val="3875006704"/>
                  </a:ext>
                </a:extLst>
              </a:tr>
            </a:tbl>
          </a:graphicData>
        </a:graphic>
      </p:graphicFrame>
    </p:spTree>
    <p:extLst>
      <p:ext uri="{BB962C8B-B14F-4D97-AF65-F5344CB8AC3E}">
        <p14:creationId xmlns:p14="http://schemas.microsoft.com/office/powerpoint/2010/main" val="249686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578498" y="241286"/>
            <a:ext cx="11000792" cy="670305"/>
            <a:chOff x="578498" y="241286"/>
            <a:chExt cx="11000792" cy="670305"/>
          </a:xfrm>
        </p:grpSpPr>
        <p:sp>
          <p:nvSpPr>
            <p:cNvPr id="5" name="3 Título"/>
            <p:cNvSpPr txBox="1">
              <a:spLocks/>
            </p:cNvSpPr>
            <p:nvPr/>
          </p:nvSpPr>
          <p:spPr>
            <a:xfrm>
              <a:off x="578498" y="241286"/>
              <a:ext cx="900870" cy="670102"/>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23</a:t>
              </a:r>
            </a:p>
          </p:txBody>
        </p:sp>
        <p:sp>
          <p:nvSpPr>
            <p:cNvPr id="6" name="4 Marcador de texto"/>
            <p:cNvSpPr txBox="1">
              <a:spLocks/>
            </p:cNvSpPr>
            <p:nvPr/>
          </p:nvSpPr>
          <p:spPr>
            <a:xfrm>
              <a:off x="1479368" y="241490"/>
              <a:ext cx="10099922" cy="670101"/>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t>GUÍA DEL PROCEDIMIENTO DE SOLICITUD DE AYUDAS EN SEDE ELECTRÓNICA - MITECO</a:t>
              </a:r>
              <a:endParaRPr lang="es-ES" sz="1800" b="1" i="1" dirty="0">
                <a:solidFill>
                  <a:prstClr val="black"/>
                </a:solidFill>
                <a:latin typeface="Calibri" panose="020F0502020204030204"/>
              </a:endParaRPr>
            </a:p>
          </p:txBody>
        </p:sp>
      </p:grpSp>
      <p:pic>
        <p:nvPicPr>
          <p:cNvPr id="7" name="image1.jpeg" descr="Imagen que contiene Escala de tiempo&#10;&#10;Descripción generada automáticamente"/>
          <p:cNvPicPr/>
          <p:nvPr/>
        </p:nvPicPr>
        <p:blipFill>
          <a:blip r:embed="rId2" cstate="print"/>
          <a:stretch>
            <a:fillRect/>
          </a:stretch>
        </p:blipFill>
        <p:spPr>
          <a:xfrm>
            <a:off x="7091442" y="6162015"/>
            <a:ext cx="2462530" cy="569595"/>
          </a:xfrm>
          <a:prstGeom prst="rect">
            <a:avLst/>
          </a:prstGeom>
        </p:spPr>
      </p:pic>
      <p:pic>
        <p:nvPicPr>
          <p:cNvPr id="8" name="image2.jpeg" descr="Interfaz de usuario gráfica, Aplicación&#10;&#10;Descripción generada automáticamente"/>
          <p:cNvPicPr/>
          <p:nvPr/>
        </p:nvPicPr>
        <p:blipFill>
          <a:blip r:embed="rId3" cstate="print"/>
          <a:stretch>
            <a:fillRect/>
          </a:stretch>
        </p:blipFill>
        <p:spPr>
          <a:xfrm>
            <a:off x="9703914" y="6181700"/>
            <a:ext cx="1760220" cy="549910"/>
          </a:xfrm>
          <a:prstGeom prst="rect">
            <a:avLst/>
          </a:prstGeom>
        </p:spPr>
      </p:pic>
      <p:pic>
        <p:nvPicPr>
          <p:cNvPr id="15" name="Imagen 14"/>
          <p:cNvPicPr>
            <a:picLocks noChangeAspect="1"/>
          </p:cNvPicPr>
          <p:nvPr/>
        </p:nvPicPr>
        <p:blipFill>
          <a:blip r:embed="rId4"/>
          <a:stretch>
            <a:fillRect/>
          </a:stretch>
        </p:blipFill>
        <p:spPr>
          <a:xfrm>
            <a:off x="1201491" y="6313760"/>
            <a:ext cx="3105583" cy="285790"/>
          </a:xfrm>
          <a:prstGeom prst="rect">
            <a:avLst/>
          </a:prstGeom>
        </p:spPr>
      </p:pic>
      <p:pic>
        <p:nvPicPr>
          <p:cNvPr id="16" name="Imagen 15"/>
          <p:cNvPicPr/>
          <p:nvPr/>
        </p:nvPicPr>
        <p:blipFill>
          <a:blip r:embed="rId5" cstate="print">
            <a:extLst>
              <a:ext uri="{28A0092B-C50C-407E-A947-70E740481C1C}">
                <a14:useLocalDpi xmlns:a14="http://schemas.microsoft.com/office/drawing/2010/main" val="0"/>
              </a:ext>
            </a:extLst>
          </a:blip>
          <a:stretch>
            <a:fillRect/>
          </a:stretch>
        </p:blipFill>
        <p:spPr>
          <a:xfrm>
            <a:off x="5187143" y="6051665"/>
            <a:ext cx="1754358" cy="712925"/>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310210620"/>
              </p:ext>
            </p:extLst>
          </p:nvPr>
        </p:nvGraphicFramePr>
        <p:xfrm>
          <a:off x="578498" y="1078429"/>
          <a:ext cx="11000794" cy="1329690"/>
        </p:xfrm>
        <a:graphic>
          <a:graphicData uri="http://schemas.openxmlformats.org/drawingml/2006/table">
            <a:tbl>
              <a:tblPr/>
              <a:tblGrid>
                <a:gridCol w="11000794">
                  <a:extLst>
                    <a:ext uri="{9D8B030D-6E8A-4147-A177-3AD203B41FA5}">
                      <a16:colId xmlns:a16="http://schemas.microsoft.com/office/drawing/2014/main" val="679114185"/>
                    </a:ext>
                  </a:extLst>
                </a:gridCol>
              </a:tblGrid>
              <a:tr h="171347">
                <a:tc>
                  <a:txBody>
                    <a:bodyPr/>
                    <a:lstStyle/>
                    <a:p>
                      <a:pPr algn="ctr" fontAlgn="t"/>
                      <a:r>
                        <a:rPr lang="es-ES" sz="1400" b="1" i="0" u="none" strike="noStrike" dirty="0">
                          <a:solidFill>
                            <a:srgbClr val="FFFFFF"/>
                          </a:solidFill>
                          <a:effectLst/>
                          <a:latin typeface="Calibri" panose="020F0502020204030204" pitchFamily="34" charset="0"/>
                        </a:rPr>
                        <a:t>DOCUMENTACIÓN</a:t>
                      </a:r>
                      <a:r>
                        <a:rPr lang="es-ES" sz="1400" b="1" i="0" u="none" strike="noStrike" baseline="0" dirty="0">
                          <a:solidFill>
                            <a:srgbClr val="FFFFFF"/>
                          </a:solidFill>
                          <a:effectLst/>
                          <a:latin typeface="Calibri" panose="020F0502020204030204" pitchFamily="34" charset="0"/>
                        </a:rPr>
                        <a:t> ESPECÍFICA : COMUNIDADES DE USUARIOS DE AGUA PARA REGADIO</a:t>
                      </a:r>
                      <a:endParaRPr lang="es-ES" sz="1400" b="1" i="0" u="none" strike="noStrike" dirty="0">
                        <a:solidFill>
                          <a:srgbClr val="FFFFFF"/>
                        </a:solidFill>
                        <a:effectLst/>
                        <a:latin typeface="Calibri" panose="020F0502020204030204" pitchFamily="34" charset="0"/>
                      </a:endParaRPr>
                    </a:p>
                  </a:txBody>
                  <a:tcPr marL="9525" marR="9525" marT="9525" marB="0" anchor="ctr">
                    <a:lnL>
                      <a:noFill/>
                    </a:lnL>
                    <a:lnR>
                      <a:noFill/>
                    </a:lnR>
                    <a:lnT>
                      <a:noFill/>
                    </a:lnT>
                    <a:lnB>
                      <a:noFill/>
                    </a:lnB>
                    <a:solidFill>
                      <a:srgbClr val="8EA9DB"/>
                    </a:solidFill>
                  </a:tcPr>
                </a:tc>
                <a:extLst>
                  <a:ext uri="{0D108BD9-81ED-4DB2-BD59-A6C34878D82A}">
                    <a16:rowId xmlns:a16="http://schemas.microsoft.com/office/drawing/2014/main" val="497655734"/>
                  </a:ext>
                </a:extLst>
              </a:tr>
              <a:tr h="56969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ES" sz="1800" b="0" i="0" u="none" strike="noStrike" dirty="0">
                          <a:solidFill>
                            <a:srgbClr val="000000"/>
                          </a:solidFill>
                          <a:effectLst/>
                          <a:latin typeface="Calibri" panose="020F0502020204030204" pitchFamily="34" charset="0"/>
                        </a:rPr>
                        <a:t>En el</a:t>
                      </a:r>
                      <a:r>
                        <a:rPr lang="es-ES" sz="1800" b="0" i="0" u="none" strike="noStrike" baseline="0" dirty="0">
                          <a:solidFill>
                            <a:srgbClr val="000000"/>
                          </a:solidFill>
                          <a:effectLst/>
                          <a:latin typeface="Calibri" panose="020F0502020204030204" pitchFamily="34" charset="0"/>
                        </a:rPr>
                        <a:t> caso de la “</a:t>
                      </a:r>
                      <a:r>
                        <a:rPr lang="es-ES" sz="1800" b="1" i="1" u="none" strike="noStrike" kern="1200" baseline="0" dirty="0">
                          <a:solidFill>
                            <a:srgbClr val="000000"/>
                          </a:solidFill>
                          <a:effectLst/>
                          <a:latin typeface="Calibri" panose="020F0502020204030204" pitchFamily="34" charset="0"/>
                          <a:ea typeface="+mn-ea"/>
                          <a:cs typeface="+mn-cs"/>
                        </a:rPr>
                        <a:t>Primera convocatoria de subvenciones en concurrencia competitiva para proyectos de digitalización de comunidades de usuarios de agua para regadío en el marco del plan recuperación, transformación y resiliencia (PERTE Digitalización del Ciclo del Agua</a:t>
                      </a:r>
                      <a:r>
                        <a:rPr lang="es-ES" sz="1800" b="0" i="1" u="none" strike="noStrike" kern="1200" baseline="0" dirty="0">
                          <a:solidFill>
                            <a:srgbClr val="000000"/>
                          </a:solidFill>
                          <a:effectLst/>
                          <a:latin typeface="Calibri" panose="020F0502020204030204" pitchFamily="34" charset="0"/>
                          <a:ea typeface="+mn-ea"/>
                          <a:cs typeface="+mn-cs"/>
                        </a:rPr>
                        <a:t>)”</a:t>
                      </a:r>
                      <a:r>
                        <a:rPr lang="es-ES" sz="1800" b="0" i="0" u="none" strike="noStrike" kern="1200" baseline="0" dirty="0">
                          <a:solidFill>
                            <a:srgbClr val="000000"/>
                          </a:solidFill>
                          <a:effectLst/>
                          <a:latin typeface="Calibri" panose="020F0502020204030204" pitchFamily="34" charset="0"/>
                          <a:ea typeface="+mn-ea"/>
                          <a:cs typeface="+mn-cs"/>
                        </a:rPr>
                        <a:t> la documentación a aportar, su obligatoriedad y los modelos disponibles se corresponderán con los siguientes:</a:t>
                      </a:r>
                    </a:p>
                  </a:txBody>
                  <a:tcPr marL="9525" marR="9525" marT="9525" marB="0" anchor="ctr">
                    <a:lnL>
                      <a:noFill/>
                    </a:lnL>
                    <a:lnR>
                      <a:noFill/>
                    </a:lnR>
                    <a:lnT>
                      <a:noFill/>
                    </a:lnT>
                    <a:lnB>
                      <a:noFill/>
                    </a:lnB>
                    <a:solidFill>
                      <a:srgbClr val="FFF2CC"/>
                    </a:solidFill>
                  </a:tcPr>
                </a:tc>
                <a:extLst>
                  <a:ext uri="{0D108BD9-81ED-4DB2-BD59-A6C34878D82A}">
                    <a16:rowId xmlns:a16="http://schemas.microsoft.com/office/drawing/2014/main" val="2616617902"/>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943477610"/>
              </p:ext>
            </p:extLst>
          </p:nvPr>
        </p:nvGraphicFramePr>
        <p:xfrm>
          <a:off x="559837" y="2574956"/>
          <a:ext cx="11019453" cy="3476708"/>
        </p:xfrm>
        <a:graphic>
          <a:graphicData uri="http://schemas.openxmlformats.org/drawingml/2006/table">
            <a:tbl>
              <a:tblPr>
                <a:tableStyleId>{5C22544A-7EE6-4342-B048-85BDC9FD1C3A}</a:tableStyleId>
              </a:tblPr>
              <a:tblGrid>
                <a:gridCol w="3568317">
                  <a:extLst>
                    <a:ext uri="{9D8B030D-6E8A-4147-A177-3AD203B41FA5}">
                      <a16:colId xmlns:a16="http://schemas.microsoft.com/office/drawing/2014/main" val="3029524089"/>
                    </a:ext>
                  </a:extLst>
                </a:gridCol>
                <a:gridCol w="3648256">
                  <a:extLst>
                    <a:ext uri="{9D8B030D-6E8A-4147-A177-3AD203B41FA5}">
                      <a16:colId xmlns:a16="http://schemas.microsoft.com/office/drawing/2014/main" val="3567053538"/>
                    </a:ext>
                  </a:extLst>
                </a:gridCol>
                <a:gridCol w="1039797">
                  <a:extLst>
                    <a:ext uri="{9D8B030D-6E8A-4147-A177-3AD203B41FA5}">
                      <a16:colId xmlns:a16="http://schemas.microsoft.com/office/drawing/2014/main" val="3486034109"/>
                    </a:ext>
                  </a:extLst>
                </a:gridCol>
                <a:gridCol w="1694153">
                  <a:extLst>
                    <a:ext uri="{9D8B030D-6E8A-4147-A177-3AD203B41FA5}">
                      <a16:colId xmlns:a16="http://schemas.microsoft.com/office/drawing/2014/main" val="4011940311"/>
                    </a:ext>
                  </a:extLst>
                </a:gridCol>
                <a:gridCol w="1068930">
                  <a:extLst>
                    <a:ext uri="{9D8B030D-6E8A-4147-A177-3AD203B41FA5}">
                      <a16:colId xmlns:a16="http://schemas.microsoft.com/office/drawing/2014/main" val="1079100449"/>
                    </a:ext>
                  </a:extLst>
                </a:gridCol>
              </a:tblGrid>
              <a:tr h="670944">
                <a:tc>
                  <a:txBody>
                    <a:bodyPr/>
                    <a:lstStyle/>
                    <a:p>
                      <a:pPr algn="l" fontAlgn="ctr"/>
                      <a:r>
                        <a:rPr lang="es-ES" sz="1000" u="none" strike="noStrike" dirty="0">
                          <a:effectLst/>
                        </a:rPr>
                        <a:t>DOCUMENTACIÓN</a:t>
                      </a:r>
                      <a:endParaRPr lang="es-ES" sz="1000" b="1" i="0" u="none" strike="noStrike" dirty="0">
                        <a:solidFill>
                          <a:srgbClr val="000000"/>
                        </a:solidFill>
                        <a:effectLst/>
                        <a:latin typeface="Calibri" panose="020F0502020204030204" pitchFamily="34" charset="0"/>
                      </a:endParaRPr>
                    </a:p>
                  </a:txBody>
                  <a:tcPr marL="6428" marR="6428" marT="6428" marB="0" anchor="ctr">
                    <a:solidFill>
                      <a:schemeClr val="accent5">
                        <a:lumMod val="60000"/>
                        <a:lumOff val="40000"/>
                      </a:schemeClr>
                    </a:solidFill>
                  </a:tcPr>
                </a:tc>
                <a:tc>
                  <a:txBody>
                    <a:bodyPr/>
                    <a:lstStyle/>
                    <a:p>
                      <a:pPr algn="ctr" fontAlgn="ctr"/>
                      <a:r>
                        <a:rPr lang="es-ES" sz="1000" u="none" strike="noStrike" dirty="0">
                          <a:effectLst/>
                        </a:rPr>
                        <a:t>OBLIGATORIO</a:t>
                      </a:r>
                      <a:endParaRPr lang="es-ES" sz="1000" b="1" i="0" u="none" strike="noStrike" dirty="0">
                        <a:solidFill>
                          <a:srgbClr val="000000"/>
                        </a:solidFill>
                        <a:effectLst/>
                        <a:latin typeface="Calibri" panose="020F0502020204030204" pitchFamily="34" charset="0"/>
                      </a:endParaRPr>
                    </a:p>
                  </a:txBody>
                  <a:tcPr marL="6428" marR="6428" marT="6428" marB="0" anchor="ctr">
                    <a:solidFill>
                      <a:schemeClr val="accent5">
                        <a:lumMod val="60000"/>
                        <a:lumOff val="40000"/>
                      </a:schemeClr>
                    </a:solidFill>
                  </a:tcPr>
                </a:tc>
                <a:tc>
                  <a:txBody>
                    <a:bodyPr/>
                    <a:lstStyle/>
                    <a:p>
                      <a:pPr algn="ctr" fontAlgn="ctr"/>
                      <a:r>
                        <a:rPr lang="es-ES" sz="1000" u="none" strike="noStrike" dirty="0">
                          <a:effectLst/>
                        </a:rPr>
                        <a:t>INCLUIDO EN FORMULARIO ELECTRÓNICO</a:t>
                      </a:r>
                      <a:endParaRPr lang="es-ES" sz="1000" b="1" i="0" u="none" strike="noStrike" dirty="0">
                        <a:solidFill>
                          <a:srgbClr val="000000"/>
                        </a:solidFill>
                        <a:effectLst/>
                        <a:latin typeface="Calibri" panose="020F0502020204030204" pitchFamily="34" charset="0"/>
                      </a:endParaRPr>
                    </a:p>
                  </a:txBody>
                  <a:tcPr marL="6428" marR="6428" marT="6428" marB="0" anchor="ctr">
                    <a:solidFill>
                      <a:schemeClr val="accent5">
                        <a:lumMod val="60000"/>
                        <a:lumOff val="40000"/>
                      </a:schemeClr>
                    </a:solidFill>
                  </a:tcPr>
                </a:tc>
                <a:tc>
                  <a:txBody>
                    <a:bodyPr/>
                    <a:lstStyle/>
                    <a:p>
                      <a:pPr algn="ctr" fontAlgn="ctr"/>
                      <a:r>
                        <a:rPr lang="es-ES" sz="1000" u="none" strike="noStrike" dirty="0">
                          <a:effectLst/>
                        </a:rPr>
                        <a:t>NECESARIO ADJUNTAR </a:t>
                      </a:r>
                      <a:br>
                        <a:rPr lang="es-ES" sz="1000" u="none" strike="noStrike" dirty="0">
                          <a:effectLst/>
                        </a:rPr>
                      </a:br>
                      <a:r>
                        <a:rPr lang="es-ES" sz="1000" u="none" strike="noStrike" dirty="0">
                          <a:effectLst/>
                        </a:rPr>
                        <a:t>(ANTES DE FIRMAR LA SOLICITUD)</a:t>
                      </a:r>
                      <a:endParaRPr lang="es-ES" sz="1000" b="1" i="0" u="none" strike="noStrike" dirty="0">
                        <a:solidFill>
                          <a:srgbClr val="000000"/>
                        </a:solidFill>
                        <a:effectLst/>
                        <a:latin typeface="Calibri" panose="020F0502020204030204" pitchFamily="34" charset="0"/>
                      </a:endParaRPr>
                    </a:p>
                  </a:txBody>
                  <a:tcPr marL="6428" marR="6428" marT="6428" marB="0" anchor="ctr">
                    <a:solidFill>
                      <a:schemeClr val="accent5">
                        <a:lumMod val="60000"/>
                        <a:lumOff val="40000"/>
                      </a:schemeClr>
                    </a:solidFill>
                  </a:tcPr>
                </a:tc>
                <a:tc>
                  <a:txBody>
                    <a:bodyPr/>
                    <a:lstStyle/>
                    <a:p>
                      <a:pPr algn="ctr" fontAlgn="ctr"/>
                      <a:r>
                        <a:rPr lang="es-ES" sz="1000" u="none" strike="noStrike" dirty="0">
                          <a:effectLst/>
                        </a:rPr>
                        <a:t>MODELO DISPONIBLE</a:t>
                      </a:r>
                      <a:endParaRPr lang="es-ES" sz="1000" b="1" i="0" u="none" strike="noStrike" dirty="0">
                        <a:solidFill>
                          <a:srgbClr val="000000"/>
                        </a:solidFill>
                        <a:effectLst/>
                        <a:latin typeface="Calibri" panose="020F0502020204030204" pitchFamily="34" charset="0"/>
                      </a:endParaRPr>
                    </a:p>
                  </a:txBody>
                  <a:tcPr marL="6428" marR="6428" marT="6428" marB="0" anchor="ctr">
                    <a:solidFill>
                      <a:schemeClr val="accent5">
                        <a:lumMod val="60000"/>
                        <a:lumOff val="40000"/>
                      </a:schemeClr>
                    </a:solidFill>
                  </a:tcPr>
                </a:tc>
                <a:extLst>
                  <a:ext uri="{0D108BD9-81ED-4DB2-BD59-A6C34878D82A}">
                    <a16:rowId xmlns:a16="http://schemas.microsoft.com/office/drawing/2014/main" val="347152629"/>
                  </a:ext>
                </a:extLst>
              </a:tr>
              <a:tr h="426964">
                <a:tc>
                  <a:txBody>
                    <a:bodyPr/>
                    <a:lstStyle/>
                    <a:p>
                      <a:pPr algn="l" fontAlgn="ctr"/>
                      <a:r>
                        <a:rPr lang="es-ES" sz="1000" u="none" strike="noStrike" dirty="0">
                          <a:effectLst/>
                        </a:rPr>
                        <a:t>EXCEL AUXILIAR: PERTE_DigiRegadio.xlsx</a:t>
                      </a:r>
                      <a:endParaRPr lang="es-ES" sz="1000" b="0" i="0" u="none" strike="noStrike" dirty="0">
                        <a:solidFill>
                          <a:srgbClr val="000000"/>
                        </a:solidFill>
                        <a:effectLst/>
                        <a:latin typeface="Calibri" panose="020F0502020204030204" pitchFamily="34" charset="0"/>
                      </a:endParaRPr>
                    </a:p>
                  </a:txBody>
                  <a:tcPr marL="6428" marR="6428" marT="6428" marB="0" anchor="ctr">
                    <a:solidFill>
                      <a:schemeClr val="bg1"/>
                    </a:solidFill>
                  </a:tcPr>
                </a:tc>
                <a:tc>
                  <a:txBody>
                    <a:bodyPr/>
                    <a:lstStyle/>
                    <a:p>
                      <a:pPr algn="ctr" fontAlgn="ctr"/>
                      <a:r>
                        <a:rPr lang="es-ES" sz="1000" u="none" strike="noStrike" dirty="0">
                          <a:effectLst/>
                        </a:rPr>
                        <a:t>Sí, tanto solicitantes Individuales como Agrupaciones</a:t>
                      </a:r>
                      <a:endParaRPr lang="es-ES" sz="1000" b="0" i="0" u="none" strike="noStrike" dirty="0">
                        <a:solidFill>
                          <a:srgbClr val="000000"/>
                        </a:solidFill>
                        <a:effectLst/>
                        <a:latin typeface="Calibri" panose="020F0502020204030204" pitchFamily="34" charset="0"/>
                      </a:endParaRPr>
                    </a:p>
                  </a:txBody>
                  <a:tcPr marL="6428" marR="6428" marT="6428" marB="0" anchor="ctr">
                    <a:solidFill>
                      <a:schemeClr val="bg1"/>
                    </a:solidFill>
                  </a:tcPr>
                </a:tc>
                <a:tc>
                  <a:txBody>
                    <a:bodyPr/>
                    <a:lstStyle/>
                    <a:p>
                      <a:pPr algn="ctr" fontAlgn="ctr"/>
                      <a:r>
                        <a:rPr lang="es-ES" sz="1000" u="none" strike="noStrike" dirty="0">
                          <a:effectLst/>
                        </a:rPr>
                        <a:t>No</a:t>
                      </a:r>
                      <a:endParaRPr lang="es-ES" sz="1000" b="0" i="0" u="none" strike="noStrike" dirty="0">
                        <a:solidFill>
                          <a:srgbClr val="000000"/>
                        </a:solidFill>
                        <a:effectLst/>
                        <a:latin typeface="Calibri" panose="020F0502020204030204" pitchFamily="34" charset="0"/>
                      </a:endParaRPr>
                    </a:p>
                  </a:txBody>
                  <a:tcPr marL="6428" marR="6428" marT="6428" marB="0" anchor="ctr">
                    <a:solidFill>
                      <a:schemeClr val="bg1"/>
                    </a:solidFill>
                  </a:tcPr>
                </a:tc>
                <a:tc>
                  <a:txBody>
                    <a:bodyPr/>
                    <a:lstStyle/>
                    <a:p>
                      <a:pPr algn="ctr" fontAlgn="ctr"/>
                      <a:r>
                        <a:rPr lang="es-ES" sz="1000" u="none" strike="noStrike" dirty="0">
                          <a:effectLst/>
                        </a:rPr>
                        <a:t>Sí</a:t>
                      </a:r>
                      <a:endParaRPr lang="es-ES" sz="1000" b="0" i="0" u="none" strike="noStrike" dirty="0">
                        <a:solidFill>
                          <a:srgbClr val="000000"/>
                        </a:solidFill>
                        <a:effectLst/>
                        <a:latin typeface="Calibri" panose="020F0502020204030204" pitchFamily="34" charset="0"/>
                      </a:endParaRPr>
                    </a:p>
                  </a:txBody>
                  <a:tcPr marL="6428" marR="6428" marT="6428" marB="0" anchor="ctr">
                    <a:solidFill>
                      <a:schemeClr val="bg1"/>
                    </a:solidFill>
                  </a:tcPr>
                </a:tc>
                <a:tc>
                  <a:txBody>
                    <a:bodyPr/>
                    <a:lstStyle/>
                    <a:p>
                      <a:pPr algn="ctr" fontAlgn="ctr"/>
                      <a:r>
                        <a:rPr lang="es-ES" sz="1000" u="none" strike="noStrike" dirty="0">
                          <a:effectLst/>
                        </a:rPr>
                        <a:t>Sí</a:t>
                      </a:r>
                      <a:endParaRPr lang="es-ES" sz="1000" b="0" i="0" u="none" strike="noStrike" dirty="0">
                        <a:solidFill>
                          <a:srgbClr val="000000"/>
                        </a:solidFill>
                        <a:effectLst/>
                        <a:latin typeface="Calibri" panose="020F0502020204030204" pitchFamily="34" charset="0"/>
                      </a:endParaRPr>
                    </a:p>
                  </a:txBody>
                  <a:tcPr marL="6428" marR="6428" marT="6428" marB="0" anchor="ctr">
                    <a:solidFill>
                      <a:schemeClr val="bg1"/>
                    </a:solidFill>
                  </a:tcPr>
                </a:tc>
                <a:extLst>
                  <a:ext uri="{0D108BD9-81ED-4DB2-BD59-A6C34878D82A}">
                    <a16:rowId xmlns:a16="http://schemas.microsoft.com/office/drawing/2014/main" val="2564824567"/>
                  </a:ext>
                </a:extLst>
              </a:tr>
              <a:tr h="426964">
                <a:tc>
                  <a:txBody>
                    <a:bodyPr/>
                    <a:lstStyle/>
                    <a:p>
                      <a:pPr algn="l" fontAlgn="ctr"/>
                      <a:r>
                        <a:rPr lang="es-ES" sz="1000" u="none" strike="noStrike" dirty="0">
                          <a:effectLst/>
                        </a:rPr>
                        <a:t>MEMORIA TÉCNICA DEL PROYECTO</a:t>
                      </a:r>
                      <a:endParaRPr lang="es-ES" sz="1000" b="0" i="0" u="none" strike="noStrike" dirty="0">
                        <a:solidFill>
                          <a:srgbClr val="000000"/>
                        </a:solidFill>
                        <a:effectLst/>
                        <a:latin typeface="Calibri" panose="020F0502020204030204" pitchFamily="34" charset="0"/>
                      </a:endParaRPr>
                    </a:p>
                  </a:txBody>
                  <a:tcPr marL="6428" marR="6428" marT="6428" marB="0" anchor="ctr"/>
                </a:tc>
                <a:tc>
                  <a:txBody>
                    <a:bodyPr/>
                    <a:lstStyle/>
                    <a:p>
                      <a:pPr algn="ctr" fontAlgn="ctr"/>
                      <a:r>
                        <a:rPr lang="es-ES" sz="1000" u="none" strike="noStrike">
                          <a:effectLst/>
                        </a:rPr>
                        <a:t>Sí, tanto solicitantes Individuales como Agrupaciones</a:t>
                      </a:r>
                      <a:endParaRPr lang="es-ES" sz="1000" b="0" i="0" u="none" strike="noStrike">
                        <a:solidFill>
                          <a:srgbClr val="000000"/>
                        </a:solidFill>
                        <a:effectLst/>
                        <a:latin typeface="Calibri" panose="020F0502020204030204" pitchFamily="34" charset="0"/>
                      </a:endParaRPr>
                    </a:p>
                  </a:txBody>
                  <a:tcPr marL="6428" marR="6428" marT="6428" marB="0" anchor="ctr"/>
                </a:tc>
                <a:tc>
                  <a:txBody>
                    <a:bodyPr/>
                    <a:lstStyle/>
                    <a:p>
                      <a:pPr algn="ctr" fontAlgn="ctr"/>
                      <a:r>
                        <a:rPr lang="es-ES" sz="1000" u="none" strike="noStrike">
                          <a:effectLst/>
                        </a:rPr>
                        <a:t>No</a:t>
                      </a:r>
                      <a:endParaRPr lang="es-ES" sz="1000" b="0" i="0" u="none" strike="noStrike">
                        <a:solidFill>
                          <a:srgbClr val="000000"/>
                        </a:solidFill>
                        <a:effectLst/>
                        <a:latin typeface="Calibri" panose="020F0502020204030204" pitchFamily="34" charset="0"/>
                      </a:endParaRPr>
                    </a:p>
                  </a:txBody>
                  <a:tcPr marL="6428" marR="6428" marT="6428" marB="0" anchor="ctr"/>
                </a:tc>
                <a:tc>
                  <a:txBody>
                    <a:bodyPr/>
                    <a:lstStyle/>
                    <a:p>
                      <a:pPr algn="ctr" fontAlgn="ctr"/>
                      <a:r>
                        <a:rPr lang="es-ES" sz="1000" u="none" strike="noStrike" dirty="0">
                          <a:effectLst/>
                        </a:rPr>
                        <a:t>Sí</a:t>
                      </a:r>
                      <a:endParaRPr lang="es-ES" sz="1000" b="0" i="0" u="none" strike="noStrike" dirty="0">
                        <a:solidFill>
                          <a:srgbClr val="000000"/>
                        </a:solidFill>
                        <a:effectLst/>
                        <a:latin typeface="Calibri" panose="020F0502020204030204" pitchFamily="34" charset="0"/>
                      </a:endParaRPr>
                    </a:p>
                  </a:txBody>
                  <a:tcPr marL="6428" marR="6428" marT="6428" marB="0" anchor="ctr"/>
                </a:tc>
                <a:tc>
                  <a:txBody>
                    <a:bodyPr/>
                    <a:lstStyle/>
                    <a:p>
                      <a:pPr algn="ctr" fontAlgn="ctr"/>
                      <a:r>
                        <a:rPr lang="es-ES" sz="1000" u="none" strike="noStrike" dirty="0">
                          <a:effectLst/>
                        </a:rPr>
                        <a:t>Sí </a:t>
                      </a:r>
                      <a:endParaRPr lang="es-ES" sz="1000" b="0" i="0" u="none" strike="noStrike" dirty="0">
                        <a:solidFill>
                          <a:srgbClr val="000000"/>
                        </a:solidFill>
                        <a:effectLst/>
                        <a:latin typeface="Calibri" panose="020F0502020204030204" pitchFamily="34" charset="0"/>
                      </a:endParaRPr>
                    </a:p>
                  </a:txBody>
                  <a:tcPr marL="6428" marR="6428" marT="6428" marB="0" anchor="ctr"/>
                </a:tc>
                <a:extLst>
                  <a:ext uri="{0D108BD9-81ED-4DB2-BD59-A6C34878D82A}">
                    <a16:rowId xmlns:a16="http://schemas.microsoft.com/office/drawing/2014/main" val="2510861317"/>
                  </a:ext>
                </a:extLst>
              </a:tr>
              <a:tr h="426964">
                <a:tc>
                  <a:txBody>
                    <a:bodyPr/>
                    <a:lstStyle/>
                    <a:p>
                      <a:pPr algn="l" fontAlgn="ctr"/>
                      <a:r>
                        <a:rPr lang="es-ES" sz="1000" u="none" strike="noStrike" dirty="0">
                          <a:effectLst/>
                        </a:rPr>
                        <a:t>CERTIFICADO DE CUMPLIMIENTO DE OBLIGACIONES TRIBUTARIAS</a:t>
                      </a:r>
                      <a:endParaRPr lang="es-ES" sz="1000" b="0" i="0" u="none" strike="noStrike" dirty="0">
                        <a:solidFill>
                          <a:srgbClr val="000000"/>
                        </a:solidFill>
                        <a:effectLst/>
                        <a:latin typeface="Calibri" panose="020F0502020204030204" pitchFamily="34" charset="0"/>
                      </a:endParaRPr>
                    </a:p>
                  </a:txBody>
                  <a:tcPr marL="6428" marR="6428" marT="6428" marB="0" anchor="ctr">
                    <a:solidFill>
                      <a:schemeClr val="bg1"/>
                    </a:solidFill>
                  </a:tcPr>
                </a:tc>
                <a:tc>
                  <a:txBody>
                    <a:bodyPr/>
                    <a:lstStyle/>
                    <a:p>
                      <a:pPr algn="ctr" fontAlgn="ctr"/>
                      <a:r>
                        <a:rPr lang="es-ES" sz="1000" u="none" strike="noStrike" dirty="0">
                          <a:effectLst/>
                        </a:rPr>
                        <a:t>Sí, tanto solicitantes Individuales como Agrupaciones</a:t>
                      </a:r>
                      <a:endParaRPr lang="es-ES" sz="1000" b="0" i="0" u="none" strike="noStrike" dirty="0">
                        <a:solidFill>
                          <a:srgbClr val="000000"/>
                        </a:solidFill>
                        <a:effectLst/>
                        <a:latin typeface="Calibri" panose="020F0502020204030204" pitchFamily="34" charset="0"/>
                      </a:endParaRPr>
                    </a:p>
                  </a:txBody>
                  <a:tcPr marL="6428" marR="6428" marT="6428" marB="0" anchor="ctr">
                    <a:solidFill>
                      <a:schemeClr val="bg1"/>
                    </a:solidFill>
                  </a:tcPr>
                </a:tc>
                <a:tc>
                  <a:txBody>
                    <a:bodyPr/>
                    <a:lstStyle/>
                    <a:p>
                      <a:pPr algn="ctr" fontAlgn="ctr"/>
                      <a:r>
                        <a:rPr lang="es-ES" sz="1000" u="none" strike="noStrike" dirty="0">
                          <a:effectLst/>
                        </a:rPr>
                        <a:t>No</a:t>
                      </a:r>
                      <a:endParaRPr lang="es-ES" sz="1000" b="0" i="0" u="none" strike="noStrike" dirty="0">
                        <a:solidFill>
                          <a:srgbClr val="000000"/>
                        </a:solidFill>
                        <a:effectLst/>
                        <a:latin typeface="Calibri" panose="020F0502020204030204" pitchFamily="34" charset="0"/>
                      </a:endParaRPr>
                    </a:p>
                  </a:txBody>
                  <a:tcPr marL="6428" marR="6428" marT="6428" marB="0" anchor="ctr">
                    <a:solidFill>
                      <a:schemeClr val="bg1"/>
                    </a:solidFill>
                  </a:tcPr>
                </a:tc>
                <a:tc>
                  <a:txBody>
                    <a:bodyPr/>
                    <a:lstStyle/>
                    <a:p>
                      <a:pPr algn="ctr" fontAlgn="ctr"/>
                      <a:r>
                        <a:rPr lang="es-ES" sz="1000" u="none" strike="noStrike" dirty="0">
                          <a:effectLst/>
                        </a:rPr>
                        <a:t>Sí</a:t>
                      </a:r>
                      <a:endParaRPr lang="es-ES" sz="1000" b="0" i="0" u="none" strike="noStrike" dirty="0">
                        <a:solidFill>
                          <a:srgbClr val="000000"/>
                        </a:solidFill>
                        <a:effectLst/>
                        <a:latin typeface="Calibri" panose="020F0502020204030204" pitchFamily="34" charset="0"/>
                      </a:endParaRPr>
                    </a:p>
                  </a:txBody>
                  <a:tcPr marL="6428" marR="6428" marT="6428" marB="0" anchor="ctr">
                    <a:solidFill>
                      <a:schemeClr val="bg1"/>
                    </a:solidFill>
                  </a:tcPr>
                </a:tc>
                <a:tc>
                  <a:txBody>
                    <a:bodyPr/>
                    <a:lstStyle/>
                    <a:p>
                      <a:pPr algn="ctr" fontAlgn="ctr"/>
                      <a:r>
                        <a:rPr lang="es-ES" sz="1000" u="none" strike="noStrike" dirty="0">
                          <a:effectLst/>
                        </a:rPr>
                        <a:t>No</a:t>
                      </a:r>
                      <a:endParaRPr lang="es-ES" sz="1000" b="0" i="0" u="none" strike="noStrike" dirty="0">
                        <a:solidFill>
                          <a:srgbClr val="000000"/>
                        </a:solidFill>
                        <a:effectLst/>
                        <a:latin typeface="Calibri" panose="020F0502020204030204" pitchFamily="34" charset="0"/>
                      </a:endParaRPr>
                    </a:p>
                  </a:txBody>
                  <a:tcPr marL="6428" marR="6428" marT="6428" marB="0" anchor="ctr">
                    <a:solidFill>
                      <a:schemeClr val="bg1"/>
                    </a:solidFill>
                  </a:tcPr>
                </a:tc>
                <a:extLst>
                  <a:ext uri="{0D108BD9-81ED-4DB2-BD59-A6C34878D82A}">
                    <a16:rowId xmlns:a16="http://schemas.microsoft.com/office/drawing/2014/main" val="3196679979"/>
                  </a:ext>
                </a:extLst>
              </a:tr>
              <a:tr h="426964">
                <a:tc>
                  <a:txBody>
                    <a:bodyPr/>
                    <a:lstStyle/>
                    <a:p>
                      <a:pPr algn="l" fontAlgn="ctr"/>
                      <a:r>
                        <a:rPr lang="es-ES" sz="1000" u="none" strike="noStrike">
                          <a:effectLst/>
                        </a:rPr>
                        <a:t>CERTIFICADO DE CUMPLIMIENTO DE OBLIGACIONES CON SEGURIDAD SOCIAL</a:t>
                      </a:r>
                      <a:endParaRPr lang="es-ES" sz="1000" b="0" i="0" u="none" strike="noStrike">
                        <a:solidFill>
                          <a:srgbClr val="000000"/>
                        </a:solidFill>
                        <a:effectLst/>
                        <a:latin typeface="Calibri" panose="020F0502020204030204" pitchFamily="34" charset="0"/>
                      </a:endParaRPr>
                    </a:p>
                  </a:txBody>
                  <a:tcPr marL="6428" marR="6428" marT="6428" marB="0" anchor="ctr"/>
                </a:tc>
                <a:tc>
                  <a:txBody>
                    <a:bodyPr/>
                    <a:lstStyle/>
                    <a:p>
                      <a:pPr algn="ctr" fontAlgn="ctr"/>
                      <a:r>
                        <a:rPr lang="es-ES" sz="1000" u="none" strike="noStrike">
                          <a:effectLst/>
                        </a:rPr>
                        <a:t>Sí, tanto solicitantes Individuales como Agrupaciones</a:t>
                      </a:r>
                      <a:endParaRPr lang="es-ES" sz="1000" b="0" i="0" u="none" strike="noStrike">
                        <a:solidFill>
                          <a:srgbClr val="000000"/>
                        </a:solidFill>
                        <a:effectLst/>
                        <a:latin typeface="Calibri" panose="020F0502020204030204" pitchFamily="34" charset="0"/>
                      </a:endParaRPr>
                    </a:p>
                  </a:txBody>
                  <a:tcPr marL="6428" marR="6428" marT="6428" marB="0" anchor="ctr"/>
                </a:tc>
                <a:tc>
                  <a:txBody>
                    <a:bodyPr/>
                    <a:lstStyle/>
                    <a:p>
                      <a:pPr algn="ctr" fontAlgn="ctr"/>
                      <a:r>
                        <a:rPr lang="es-ES" sz="1000" u="none" strike="noStrike">
                          <a:effectLst/>
                        </a:rPr>
                        <a:t>No</a:t>
                      </a:r>
                      <a:endParaRPr lang="es-ES" sz="1000" b="0" i="0" u="none" strike="noStrike">
                        <a:solidFill>
                          <a:srgbClr val="000000"/>
                        </a:solidFill>
                        <a:effectLst/>
                        <a:latin typeface="Calibri" panose="020F0502020204030204" pitchFamily="34" charset="0"/>
                      </a:endParaRPr>
                    </a:p>
                  </a:txBody>
                  <a:tcPr marL="6428" marR="6428" marT="6428" marB="0" anchor="ctr"/>
                </a:tc>
                <a:tc>
                  <a:txBody>
                    <a:bodyPr/>
                    <a:lstStyle/>
                    <a:p>
                      <a:pPr algn="ctr" fontAlgn="ctr"/>
                      <a:r>
                        <a:rPr lang="es-ES" sz="1000" u="none" strike="noStrike">
                          <a:effectLst/>
                        </a:rPr>
                        <a:t>Sí</a:t>
                      </a:r>
                      <a:endParaRPr lang="es-ES" sz="1000" b="0" i="0" u="none" strike="noStrike">
                        <a:solidFill>
                          <a:srgbClr val="000000"/>
                        </a:solidFill>
                        <a:effectLst/>
                        <a:latin typeface="Calibri" panose="020F0502020204030204" pitchFamily="34" charset="0"/>
                      </a:endParaRPr>
                    </a:p>
                  </a:txBody>
                  <a:tcPr marL="6428" marR="6428" marT="6428" marB="0" anchor="ctr"/>
                </a:tc>
                <a:tc>
                  <a:txBody>
                    <a:bodyPr/>
                    <a:lstStyle/>
                    <a:p>
                      <a:pPr algn="ctr" fontAlgn="ctr"/>
                      <a:r>
                        <a:rPr lang="es-ES" sz="1000" u="none" strike="noStrike">
                          <a:effectLst/>
                        </a:rPr>
                        <a:t>No</a:t>
                      </a:r>
                      <a:endParaRPr lang="es-ES" sz="1000" b="0" i="0" u="none" strike="noStrike">
                        <a:solidFill>
                          <a:srgbClr val="000000"/>
                        </a:solidFill>
                        <a:effectLst/>
                        <a:latin typeface="Calibri" panose="020F0502020204030204" pitchFamily="34" charset="0"/>
                      </a:endParaRPr>
                    </a:p>
                  </a:txBody>
                  <a:tcPr marL="6428" marR="6428" marT="6428" marB="0" anchor="ctr"/>
                </a:tc>
                <a:extLst>
                  <a:ext uri="{0D108BD9-81ED-4DB2-BD59-A6C34878D82A}">
                    <a16:rowId xmlns:a16="http://schemas.microsoft.com/office/drawing/2014/main" val="4271151339"/>
                  </a:ext>
                </a:extLst>
              </a:tr>
              <a:tr h="426964">
                <a:tc>
                  <a:txBody>
                    <a:bodyPr/>
                    <a:lstStyle/>
                    <a:p>
                      <a:pPr algn="l" fontAlgn="ctr"/>
                      <a:r>
                        <a:rPr lang="es-ES" sz="1000" u="none" strike="noStrike" dirty="0">
                          <a:effectLst/>
                        </a:rPr>
                        <a:t>CERTIFICADO DEL NIF</a:t>
                      </a:r>
                      <a:endParaRPr lang="es-ES" sz="1000" b="0" i="0" u="none" strike="noStrike" dirty="0">
                        <a:solidFill>
                          <a:srgbClr val="000000"/>
                        </a:solidFill>
                        <a:effectLst/>
                        <a:latin typeface="Calibri" panose="020F0502020204030204" pitchFamily="34" charset="0"/>
                      </a:endParaRPr>
                    </a:p>
                  </a:txBody>
                  <a:tcPr marL="6428" marR="6428" marT="6428" marB="0" anchor="ctr">
                    <a:solidFill>
                      <a:schemeClr val="bg1"/>
                    </a:solidFill>
                  </a:tcPr>
                </a:tc>
                <a:tc>
                  <a:txBody>
                    <a:bodyPr/>
                    <a:lstStyle/>
                    <a:p>
                      <a:pPr algn="ctr" fontAlgn="ctr"/>
                      <a:r>
                        <a:rPr lang="es-ES" sz="1000" u="none" strike="noStrike" dirty="0">
                          <a:effectLst/>
                        </a:rPr>
                        <a:t>Sí, tanto solicitantes Individuales como Agrupaciones</a:t>
                      </a:r>
                      <a:endParaRPr lang="es-ES" sz="1000" b="0" i="0" u="none" strike="noStrike" dirty="0">
                        <a:solidFill>
                          <a:srgbClr val="000000"/>
                        </a:solidFill>
                        <a:effectLst/>
                        <a:latin typeface="Calibri" panose="020F0502020204030204" pitchFamily="34" charset="0"/>
                      </a:endParaRPr>
                    </a:p>
                  </a:txBody>
                  <a:tcPr marL="6428" marR="6428" marT="6428" marB="0" anchor="ctr">
                    <a:solidFill>
                      <a:schemeClr val="bg1"/>
                    </a:solidFill>
                  </a:tcPr>
                </a:tc>
                <a:tc>
                  <a:txBody>
                    <a:bodyPr/>
                    <a:lstStyle/>
                    <a:p>
                      <a:pPr algn="ctr" fontAlgn="ctr"/>
                      <a:r>
                        <a:rPr lang="es-ES" sz="1000" u="none" strike="noStrike" dirty="0">
                          <a:effectLst/>
                        </a:rPr>
                        <a:t>No</a:t>
                      </a:r>
                      <a:endParaRPr lang="es-ES" sz="1000" b="0" i="0" u="none" strike="noStrike" dirty="0">
                        <a:solidFill>
                          <a:srgbClr val="000000"/>
                        </a:solidFill>
                        <a:effectLst/>
                        <a:latin typeface="Calibri" panose="020F0502020204030204" pitchFamily="34" charset="0"/>
                      </a:endParaRPr>
                    </a:p>
                  </a:txBody>
                  <a:tcPr marL="6428" marR="6428" marT="6428" marB="0" anchor="ctr">
                    <a:solidFill>
                      <a:schemeClr val="bg1"/>
                    </a:solidFill>
                  </a:tcPr>
                </a:tc>
                <a:tc>
                  <a:txBody>
                    <a:bodyPr/>
                    <a:lstStyle/>
                    <a:p>
                      <a:pPr algn="ctr" fontAlgn="ctr"/>
                      <a:r>
                        <a:rPr lang="es-ES" sz="1000" u="none" strike="noStrike" dirty="0">
                          <a:effectLst/>
                        </a:rPr>
                        <a:t>Sí</a:t>
                      </a:r>
                      <a:endParaRPr lang="es-ES" sz="1000" b="0" i="0" u="none" strike="noStrike" dirty="0">
                        <a:solidFill>
                          <a:srgbClr val="000000"/>
                        </a:solidFill>
                        <a:effectLst/>
                        <a:latin typeface="Calibri" panose="020F0502020204030204" pitchFamily="34" charset="0"/>
                      </a:endParaRPr>
                    </a:p>
                  </a:txBody>
                  <a:tcPr marL="6428" marR="6428" marT="6428" marB="0" anchor="ctr">
                    <a:solidFill>
                      <a:schemeClr val="bg1"/>
                    </a:solidFill>
                  </a:tcPr>
                </a:tc>
                <a:tc>
                  <a:txBody>
                    <a:bodyPr/>
                    <a:lstStyle/>
                    <a:p>
                      <a:pPr algn="ctr" fontAlgn="ctr"/>
                      <a:r>
                        <a:rPr lang="es-ES" sz="1000" u="none" strike="noStrike" dirty="0">
                          <a:effectLst/>
                        </a:rPr>
                        <a:t>No</a:t>
                      </a:r>
                      <a:endParaRPr lang="es-ES" sz="1000" b="0" i="0" u="none" strike="noStrike" dirty="0">
                        <a:solidFill>
                          <a:srgbClr val="000000"/>
                        </a:solidFill>
                        <a:effectLst/>
                        <a:latin typeface="Calibri" panose="020F0502020204030204" pitchFamily="34" charset="0"/>
                      </a:endParaRPr>
                    </a:p>
                  </a:txBody>
                  <a:tcPr marL="6428" marR="6428" marT="6428" marB="0" anchor="ctr">
                    <a:solidFill>
                      <a:schemeClr val="bg1"/>
                    </a:solidFill>
                  </a:tcPr>
                </a:tc>
                <a:extLst>
                  <a:ext uri="{0D108BD9-81ED-4DB2-BD59-A6C34878D82A}">
                    <a16:rowId xmlns:a16="http://schemas.microsoft.com/office/drawing/2014/main" val="3482049301"/>
                  </a:ext>
                </a:extLst>
              </a:tr>
              <a:tr h="670944">
                <a:tc>
                  <a:txBody>
                    <a:bodyPr/>
                    <a:lstStyle/>
                    <a:p>
                      <a:pPr algn="l" fontAlgn="ctr"/>
                      <a:r>
                        <a:rPr lang="es-ES" sz="1000" u="none" strike="noStrike">
                          <a:effectLst/>
                        </a:rPr>
                        <a:t>PODER DE REPRESENTACIÓN OTORGADO A FAVOR DE LA PERSONA FÍSICA QUE REPRESENTE LEGALMENTE A LA ENTIDAD SOLICITANTE DE LA AYUDA</a:t>
                      </a:r>
                      <a:endParaRPr lang="es-ES" sz="1000" b="0" i="0" u="none" strike="noStrike">
                        <a:solidFill>
                          <a:srgbClr val="000000"/>
                        </a:solidFill>
                        <a:effectLst/>
                        <a:latin typeface="Calibri" panose="020F0502020204030204" pitchFamily="34" charset="0"/>
                      </a:endParaRPr>
                    </a:p>
                  </a:txBody>
                  <a:tcPr marL="6428" marR="6428" marT="6428" marB="0" anchor="ctr"/>
                </a:tc>
                <a:tc>
                  <a:txBody>
                    <a:bodyPr/>
                    <a:lstStyle/>
                    <a:p>
                      <a:pPr algn="ctr" fontAlgn="ctr"/>
                      <a:r>
                        <a:rPr lang="es-ES" sz="1000" u="none" strike="noStrike" dirty="0">
                          <a:effectLst/>
                        </a:rPr>
                        <a:t>Sí, tanto solicitantes Individuales como Agrupaciones</a:t>
                      </a:r>
                      <a:endParaRPr lang="es-ES" sz="1000" b="0" i="0" u="none" strike="noStrike" dirty="0">
                        <a:solidFill>
                          <a:srgbClr val="000000"/>
                        </a:solidFill>
                        <a:effectLst/>
                        <a:latin typeface="Calibri" panose="020F0502020204030204" pitchFamily="34" charset="0"/>
                      </a:endParaRPr>
                    </a:p>
                  </a:txBody>
                  <a:tcPr marL="6428" marR="6428" marT="6428" marB="0" anchor="ctr"/>
                </a:tc>
                <a:tc>
                  <a:txBody>
                    <a:bodyPr/>
                    <a:lstStyle/>
                    <a:p>
                      <a:pPr algn="ctr" fontAlgn="ctr"/>
                      <a:r>
                        <a:rPr lang="es-ES" sz="1000" u="none" strike="noStrike" dirty="0">
                          <a:effectLst/>
                        </a:rPr>
                        <a:t>No</a:t>
                      </a:r>
                      <a:endParaRPr lang="es-ES" sz="1000" b="0" i="0" u="none" strike="noStrike" dirty="0">
                        <a:solidFill>
                          <a:srgbClr val="000000"/>
                        </a:solidFill>
                        <a:effectLst/>
                        <a:latin typeface="Calibri" panose="020F0502020204030204" pitchFamily="34" charset="0"/>
                      </a:endParaRPr>
                    </a:p>
                  </a:txBody>
                  <a:tcPr marL="6428" marR="6428" marT="6428" marB="0" anchor="ctr"/>
                </a:tc>
                <a:tc>
                  <a:txBody>
                    <a:bodyPr/>
                    <a:lstStyle/>
                    <a:p>
                      <a:pPr algn="ctr" fontAlgn="ctr"/>
                      <a:r>
                        <a:rPr lang="es-ES" sz="1000" u="none" strike="noStrike">
                          <a:effectLst/>
                        </a:rPr>
                        <a:t>Sí</a:t>
                      </a:r>
                      <a:endParaRPr lang="es-ES" sz="1000" b="0" i="0" u="none" strike="noStrike">
                        <a:solidFill>
                          <a:srgbClr val="000000"/>
                        </a:solidFill>
                        <a:effectLst/>
                        <a:latin typeface="Calibri" panose="020F0502020204030204" pitchFamily="34" charset="0"/>
                      </a:endParaRPr>
                    </a:p>
                  </a:txBody>
                  <a:tcPr marL="6428" marR="6428" marT="6428" marB="0" anchor="ctr"/>
                </a:tc>
                <a:tc>
                  <a:txBody>
                    <a:bodyPr/>
                    <a:lstStyle/>
                    <a:p>
                      <a:pPr algn="ctr" fontAlgn="ctr"/>
                      <a:r>
                        <a:rPr lang="es-ES" sz="1000" u="none" strike="noStrike" dirty="0">
                          <a:effectLst/>
                        </a:rPr>
                        <a:t>No</a:t>
                      </a:r>
                      <a:endParaRPr lang="es-ES" sz="1000" b="0" i="0" u="none" strike="noStrike" dirty="0">
                        <a:solidFill>
                          <a:srgbClr val="000000"/>
                        </a:solidFill>
                        <a:effectLst/>
                        <a:latin typeface="Calibri" panose="020F0502020204030204" pitchFamily="34" charset="0"/>
                      </a:endParaRPr>
                    </a:p>
                  </a:txBody>
                  <a:tcPr marL="6428" marR="6428" marT="6428" marB="0" anchor="ctr"/>
                </a:tc>
                <a:extLst>
                  <a:ext uri="{0D108BD9-81ED-4DB2-BD59-A6C34878D82A}">
                    <a16:rowId xmlns:a16="http://schemas.microsoft.com/office/drawing/2014/main" val="1547187020"/>
                  </a:ext>
                </a:extLst>
              </a:tr>
            </a:tbl>
          </a:graphicData>
        </a:graphic>
      </p:graphicFrame>
    </p:spTree>
    <p:extLst>
      <p:ext uri="{BB962C8B-B14F-4D97-AF65-F5344CB8AC3E}">
        <p14:creationId xmlns:p14="http://schemas.microsoft.com/office/powerpoint/2010/main" val="2572524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578498" y="241286"/>
            <a:ext cx="11000792" cy="670305"/>
            <a:chOff x="578498" y="241286"/>
            <a:chExt cx="11000792" cy="670305"/>
          </a:xfrm>
        </p:grpSpPr>
        <p:sp>
          <p:nvSpPr>
            <p:cNvPr id="5" name="3 Título"/>
            <p:cNvSpPr txBox="1">
              <a:spLocks/>
            </p:cNvSpPr>
            <p:nvPr/>
          </p:nvSpPr>
          <p:spPr>
            <a:xfrm>
              <a:off x="578498" y="241286"/>
              <a:ext cx="900870" cy="670102"/>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24</a:t>
              </a:r>
            </a:p>
          </p:txBody>
        </p:sp>
        <p:sp>
          <p:nvSpPr>
            <p:cNvPr id="6" name="4 Marcador de texto"/>
            <p:cNvSpPr txBox="1">
              <a:spLocks/>
            </p:cNvSpPr>
            <p:nvPr/>
          </p:nvSpPr>
          <p:spPr>
            <a:xfrm>
              <a:off x="1479368" y="241490"/>
              <a:ext cx="10099922" cy="670101"/>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t>GUÍA DEL PROCEDIMIENTO DE SOLICITUD DE AYUDAS EN SEDE ELECTRÓNICA - MITECO</a:t>
              </a:r>
              <a:endParaRPr lang="es-ES" sz="1800" b="1" i="1" dirty="0">
                <a:solidFill>
                  <a:prstClr val="black"/>
                </a:solidFill>
                <a:latin typeface="Calibri" panose="020F0502020204030204"/>
              </a:endParaRPr>
            </a:p>
          </p:txBody>
        </p:sp>
      </p:grpSp>
      <p:pic>
        <p:nvPicPr>
          <p:cNvPr id="7" name="image1.jpeg" descr="Imagen que contiene Escala de tiempo&#10;&#10;Descripción generada automáticamente"/>
          <p:cNvPicPr/>
          <p:nvPr/>
        </p:nvPicPr>
        <p:blipFill>
          <a:blip r:embed="rId2" cstate="print"/>
          <a:stretch>
            <a:fillRect/>
          </a:stretch>
        </p:blipFill>
        <p:spPr>
          <a:xfrm>
            <a:off x="7091442" y="6162015"/>
            <a:ext cx="2462530" cy="569595"/>
          </a:xfrm>
          <a:prstGeom prst="rect">
            <a:avLst/>
          </a:prstGeom>
        </p:spPr>
      </p:pic>
      <p:pic>
        <p:nvPicPr>
          <p:cNvPr id="8" name="image2.jpeg" descr="Interfaz de usuario gráfica, Aplicación&#10;&#10;Descripción generada automáticamente"/>
          <p:cNvPicPr/>
          <p:nvPr/>
        </p:nvPicPr>
        <p:blipFill>
          <a:blip r:embed="rId3" cstate="print"/>
          <a:stretch>
            <a:fillRect/>
          </a:stretch>
        </p:blipFill>
        <p:spPr>
          <a:xfrm>
            <a:off x="9703914" y="6181700"/>
            <a:ext cx="1760220" cy="549910"/>
          </a:xfrm>
          <a:prstGeom prst="rect">
            <a:avLst/>
          </a:prstGeom>
        </p:spPr>
      </p:pic>
      <p:pic>
        <p:nvPicPr>
          <p:cNvPr id="15" name="Imagen 14"/>
          <p:cNvPicPr>
            <a:picLocks noChangeAspect="1"/>
          </p:cNvPicPr>
          <p:nvPr/>
        </p:nvPicPr>
        <p:blipFill>
          <a:blip r:embed="rId4"/>
          <a:stretch>
            <a:fillRect/>
          </a:stretch>
        </p:blipFill>
        <p:spPr>
          <a:xfrm>
            <a:off x="1201491" y="6313760"/>
            <a:ext cx="3105583" cy="285790"/>
          </a:xfrm>
          <a:prstGeom prst="rect">
            <a:avLst/>
          </a:prstGeom>
        </p:spPr>
      </p:pic>
      <p:pic>
        <p:nvPicPr>
          <p:cNvPr id="16" name="Imagen 15"/>
          <p:cNvPicPr/>
          <p:nvPr/>
        </p:nvPicPr>
        <p:blipFill>
          <a:blip r:embed="rId5" cstate="print">
            <a:extLst>
              <a:ext uri="{28A0092B-C50C-407E-A947-70E740481C1C}">
                <a14:useLocalDpi xmlns:a14="http://schemas.microsoft.com/office/drawing/2010/main" val="0"/>
              </a:ext>
            </a:extLst>
          </a:blip>
          <a:stretch>
            <a:fillRect/>
          </a:stretch>
        </p:blipFill>
        <p:spPr>
          <a:xfrm>
            <a:off x="5187143" y="6051665"/>
            <a:ext cx="1754358" cy="712925"/>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2195754064"/>
              </p:ext>
            </p:extLst>
          </p:nvPr>
        </p:nvGraphicFramePr>
        <p:xfrm>
          <a:off x="578498" y="1562794"/>
          <a:ext cx="11000792" cy="4572079"/>
        </p:xfrm>
        <a:graphic>
          <a:graphicData uri="http://schemas.openxmlformats.org/drawingml/2006/table">
            <a:tbl>
              <a:tblPr>
                <a:tableStyleId>{5C22544A-7EE6-4342-B048-85BDC9FD1C3A}</a:tableStyleId>
              </a:tblPr>
              <a:tblGrid>
                <a:gridCol w="3549656">
                  <a:extLst>
                    <a:ext uri="{9D8B030D-6E8A-4147-A177-3AD203B41FA5}">
                      <a16:colId xmlns:a16="http://schemas.microsoft.com/office/drawing/2014/main" val="4086659993"/>
                    </a:ext>
                  </a:extLst>
                </a:gridCol>
                <a:gridCol w="3648256">
                  <a:extLst>
                    <a:ext uri="{9D8B030D-6E8A-4147-A177-3AD203B41FA5}">
                      <a16:colId xmlns:a16="http://schemas.microsoft.com/office/drawing/2014/main" val="1192407778"/>
                    </a:ext>
                  </a:extLst>
                </a:gridCol>
                <a:gridCol w="1039797">
                  <a:extLst>
                    <a:ext uri="{9D8B030D-6E8A-4147-A177-3AD203B41FA5}">
                      <a16:colId xmlns:a16="http://schemas.microsoft.com/office/drawing/2014/main" val="4002193306"/>
                    </a:ext>
                  </a:extLst>
                </a:gridCol>
                <a:gridCol w="1694153">
                  <a:extLst>
                    <a:ext uri="{9D8B030D-6E8A-4147-A177-3AD203B41FA5}">
                      <a16:colId xmlns:a16="http://schemas.microsoft.com/office/drawing/2014/main" val="2549450752"/>
                    </a:ext>
                  </a:extLst>
                </a:gridCol>
                <a:gridCol w="1068930">
                  <a:extLst>
                    <a:ext uri="{9D8B030D-6E8A-4147-A177-3AD203B41FA5}">
                      <a16:colId xmlns:a16="http://schemas.microsoft.com/office/drawing/2014/main" val="1088704650"/>
                    </a:ext>
                  </a:extLst>
                </a:gridCol>
              </a:tblGrid>
              <a:tr h="608816">
                <a:tc>
                  <a:txBody>
                    <a:bodyPr/>
                    <a:lstStyle/>
                    <a:p>
                      <a:pPr algn="l" fontAlgn="ctr"/>
                      <a:r>
                        <a:rPr lang="es-ES" sz="900" u="none" strike="noStrike" dirty="0">
                          <a:effectLst/>
                        </a:rPr>
                        <a:t>RESOLUCIÓN DEFINITIVA DEL EXPEDIENTE DE CONSTITUCIÓN DE LA COMUNIDAD DE USUARIOS (se incluye aquí comunidades de usuarios, las comunidades de usuarios de aguas subterráneas, las comunidades generales de usuarios y las juntas centrales)</a:t>
                      </a:r>
                      <a:endParaRPr lang="es-ES" sz="900" b="0" i="0" u="none" strike="noStrike" dirty="0">
                        <a:solidFill>
                          <a:srgbClr val="000000"/>
                        </a:solidFill>
                        <a:effectLst/>
                        <a:latin typeface="Calibri" panose="020F0502020204030204" pitchFamily="34" charset="0"/>
                      </a:endParaRPr>
                    </a:p>
                  </a:txBody>
                  <a:tcPr marL="6428" marR="6428" marT="6428" marB="0" anchor="ctr"/>
                </a:tc>
                <a:tc>
                  <a:txBody>
                    <a:bodyPr/>
                    <a:lstStyle/>
                    <a:p>
                      <a:pPr algn="ctr" fontAlgn="ctr"/>
                      <a:r>
                        <a:rPr lang="es-ES" sz="900" u="none" strike="noStrike" dirty="0">
                          <a:effectLst/>
                        </a:rPr>
                        <a:t>Sí, tanto solicitantes Individuales como Agrupaciones. En el caso de agrupaciones, se tendrá que presentar dicha resolución para cada uno de las entidades integrantes de la misma. Este documento no es de aplicación en el caso de asociaciones y federaciones de comunidades de usurarios para regadío.</a:t>
                      </a:r>
                      <a:endParaRPr lang="es-ES" sz="900" b="0" i="0" u="none" strike="noStrike" dirty="0">
                        <a:solidFill>
                          <a:srgbClr val="000000"/>
                        </a:solidFill>
                        <a:effectLst/>
                        <a:latin typeface="Calibri" panose="020F0502020204030204" pitchFamily="34" charset="0"/>
                      </a:endParaRPr>
                    </a:p>
                  </a:txBody>
                  <a:tcPr marL="6428" marR="6428" marT="6428" marB="0" anchor="ctr"/>
                </a:tc>
                <a:tc>
                  <a:txBody>
                    <a:bodyPr/>
                    <a:lstStyle/>
                    <a:p>
                      <a:pPr algn="ctr" fontAlgn="ctr"/>
                      <a:r>
                        <a:rPr lang="es-ES" sz="900" u="none" strike="noStrike" dirty="0">
                          <a:effectLst/>
                        </a:rPr>
                        <a:t>No</a:t>
                      </a:r>
                      <a:endParaRPr lang="es-ES" sz="900" b="0" i="0" u="none" strike="noStrike" dirty="0">
                        <a:solidFill>
                          <a:srgbClr val="000000"/>
                        </a:solidFill>
                        <a:effectLst/>
                        <a:latin typeface="Calibri" panose="020F0502020204030204" pitchFamily="34" charset="0"/>
                      </a:endParaRPr>
                    </a:p>
                  </a:txBody>
                  <a:tcPr marL="6428" marR="6428" marT="6428" marB="0" anchor="ctr"/>
                </a:tc>
                <a:tc>
                  <a:txBody>
                    <a:bodyPr/>
                    <a:lstStyle/>
                    <a:p>
                      <a:pPr algn="ctr" fontAlgn="ctr"/>
                      <a:r>
                        <a:rPr lang="es-ES" sz="900" u="none" strike="noStrike" dirty="0">
                          <a:effectLst/>
                        </a:rPr>
                        <a:t>Sí</a:t>
                      </a:r>
                      <a:endParaRPr lang="es-ES" sz="900" b="0" i="0" u="none" strike="noStrike" dirty="0">
                        <a:solidFill>
                          <a:srgbClr val="000000"/>
                        </a:solidFill>
                        <a:effectLst/>
                        <a:latin typeface="Calibri" panose="020F0502020204030204" pitchFamily="34" charset="0"/>
                      </a:endParaRPr>
                    </a:p>
                  </a:txBody>
                  <a:tcPr marL="6428" marR="6428" marT="6428" marB="0" anchor="ctr"/>
                </a:tc>
                <a:tc>
                  <a:txBody>
                    <a:bodyPr/>
                    <a:lstStyle/>
                    <a:p>
                      <a:pPr algn="ctr" fontAlgn="ctr"/>
                      <a:r>
                        <a:rPr lang="es-ES" sz="900" u="none" strike="noStrike" dirty="0">
                          <a:effectLst/>
                        </a:rPr>
                        <a:t>No </a:t>
                      </a:r>
                      <a:endParaRPr lang="es-ES" sz="900" b="0" i="0" u="none" strike="noStrike" dirty="0">
                        <a:solidFill>
                          <a:srgbClr val="000000"/>
                        </a:solidFill>
                        <a:effectLst/>
                        <a:latin typeface="Calibri" panose="020F0502020204030204" pitchFamily="34" charset="0"/>
                      </a:endParaRPr>
                    </a:p>
                  </a:txBody>
                  <a:tcPr marL="6428" marR="6428" marT="6428" marB="0" anchor="ctr"/>
                </a:tc>
                <a:extLst>
                  <a:ext uri="{0D108BD9-81ED-4DB2-BD59-A6C34878D82A}">
                    <a16:rowId xmlns:a16="http://schemas.microsoft.com/office/drawing/2014/main" val="3740948676"/>
                  </a:ext>
                </a:extLst>
              </a:tr>
              <a:tr h="607570">
                <a:tc>
                  <a:txBody>
                    <a:bodyPr/>
                    <a:lstStyle/>
                    <a:p>
                      <a:pPr algn="l" fontAlgn="ctr"/>
                      <a:r>
                        <a:rPr lang="es-ES" sz="900" u="none" strike="noStrike" dirty="0">
                          <a:effectLst/>
                        </a:rPr>
                        <a:t>ESTATUTOS, ORDENANZAS O REGLAMENTOS DE LA ENTIDAD SOLICITANTE</a:t>
                      </a:r>
                      <a:endParaRPr lang="es-ES" sz="900" b="0" i="0" u="none" strike="noStrike" dirty="0">
                        <a:solidFill>
                          <a:srgbClr val="000000"/>
                        </a:solidFill>
                        <a:effectLst/>
                        <a:latin typeface="Calibri" panose="020F0502020204030204" pitchFamily="34" charset="0"/>
                      </a:endParaRPr>
                    </a:p>
                  </a:txBody>
                  <a:tcPr marL="6428" marR="6428" marT="6428" marB="0" anchor="ctr">
                    <a:solidFill>
                      <a:schemeClr val="bg1"/>
                    </a:solidFill>
                  </a:tcPr>
                </a:tc>
                <a:tc>
                  <a:txBody>
                    <a:bodyPr/>
                    <a:lstStyle/>
                    <a:p>
                      <a:pPr algn="ctr" fontAlgn="ctr"/>
                      <a:r>
                        <a:rPr lang="es-ES" sz="900" u="none" strike="noStrike" dirty="0">
                          <a:effectLst/>
                        </a:rPr>
                        <a:t>Sí, tanto solicitantes Individuales como Agrupaciones. En el caso de agrupaciones, se tendrá que presentar dicha resolución para cada una de las entidades integrantes de la misma.</a:t>
                      </a:r>
                      <a:endParaRPr lang="es-ES" sz="900" b="0" i="0" u="none" strike="noStrike" dirty="0">
                        <a:solidFill>
                          <a:srgbClr val="000000"/>
                        </a:solidFill>
                        <a:effectLst/>
                        <a:latin typeface="Calibri" panose="020F0502020204030204" pitchFamily="34" charset="0"/>
                      </a:endParaRPr>
                    </a:p>
                  </a:txBody>
                  <a:tcPr marL="6428" marR="6428" marT="6428" marB="0" anchor="ctr">
                    <a:solidFill>
                      <a:schemeClr val="bg1"/>
                    </a:solidFill>
                  </a:tcPr>
                </a:tc>
                <a:tc>
                  <a:txBody>
                    <a:bodyPr/>
                    <a:lstStyle/>
                    <a:p>
                      <a:pPr algn="ctr" fontAlgn="ctr"/>
                      <a:r>
                        <a:rPr lang="es-ES" sz="900" u="none" strike="noStrike" dirty="0">
                          <a:effectLst/>
                        </a:rPr>
                        <a:t>No</a:t>
                      </a:r>
                      <a:endParaRPr lang="es-ES" sz="900" b="0" i="0" u="none" strike="noStrike" dirty="0">
                        <a:solidFill>
                          <a:srgbClr val="000000"/>
                        </a:solidFill>
                        <a:effectLst/>
                        <a:latin typeface="Calibri" panose="020F0502020204030204" pitchFamily="34" charset="0"/>
                      </a:endParaRPr>
                    </a:p>
                  </a:txBody>
                  <a:tcPr marL="6428" marR="6428" marT="6428" marB="0" anchor="ctr">
                    <a:solidFill>
                      <a:schemeClr val="bg1"/>
                    </a:solidFill>
                  </a:tcPr>
                </a:tc>
                <a:tc>
                  <a:txBody>
                    <a:bodyPr/>
                    <a:lstStyle/>
                    <a:p>
                      <a:pPr algn="ctr" fontAlgn="ctr"/>
                      <a:r>
                        <a:rPr lang="es-ES" sz="900" u="none" strike="noStrike" dirty="0">
                          <a:effectLst/>
                        </a:rPr>
                        <a:t>Sí</a:t>
                      </a:r>
                      <a:endParaRPr lang="es-ES" sz="900" b="0" i="0" u="none" strike="noStrike" dirty="0">
                        <a:solidFill>
                          <a:srgbClr val="000000"/>
                        </a:solidFill>
                        <a:effectLst/>
                        <a:latin typeface="Calibri" panose="020F0502020204030204" pitchFamily="34" charset="0"/>
                      </a:endParaRPr>
                    </a:p>
                  </a:txBody>
                  <a:tcPr marL="6428" marR="6428" marT="6428" marB="0" anchor="ctr">
                    <a:solidFill>
                      <a:schemeClr val="bg1"/>
                    </a:solidFill>
                  </a:tcPr>
                </a:tc>
                <a:tc>
                  <a:txBody>
                    <a:bodyPr/>
                    <a:lstStyle/>
                    <a:p>
                      <a:pPr algn="ctr" fontAlgn="ctr"/>
                      <a:r>
                        <a:rPr lang="es-ES" sz="900" u="none" strike="noStrike" dirty="0">
                          <a:effectLst/>
                        </a:rPr>
                        <a:t>No</a:t>
                      </a:r>
                      <a:endParaRPr lang="es-ES" sz="900" b="0" i="0" u="none" strike="noStrike" dirty="0">
                        <a:solidFill>
                          <a:srgbClr val="000000"/>
                        </a:solidFill>
                        <a:effectLst/>
                        <a:latin typeface="Calibri" panose="020F0502020204030204" pitchFamily="34" charset="0"/>
                      </a:endParaRPr>
                    </a:p>
                  </a:txBody>
                  <a:tcPr marL="6428" marR="6428" marT="6428" marB="0" anchor="ctr">
                    <a:solidFill>
                      <a:schemeClr val="bg1"/>
                    </a:solidFill>
                  </a:tcPr>
                </a:tc>
                <a:extLst>
                  <a:ext uri="{0D108BD9-81ED-4DB2-BD59-A6C34878D82A}">
                    <a16:rowId xmlns:a16="http://schemas.microsoft.com/office/drawing/2014/main" val="4127642535"/>
                  </a:ext>
                </a:extLst>
              </a:tr>
              <a:tr h="607570">
                <a:tc>
                  <a:txBody>
                    <a:bodyPr/>
                    <a:lstStyle/>
                    <a:p>
                      <a:pPr algn="l" fontAlgn="ctr"/>
                      <a:r>
                        <a:rPr lang="es-ES" sz="900" u="none" strike="noStrike" dirty="0">
                          <a:effectLst/>
                        </a:rPr>
                        <a:t>ACUERDO DE LOS ÓRGANOS DE GOBIERNO DE LA ENTIDAD SOLICITANTE EN VIRTUD DEL CUAL SE APRUEBE LA SOLICITUD DEL PROYECTO</a:t>
                      </a:r>
                      <a:endParaRPr lang="es-ES" sz="900" b="0" i="0" u="none" strike="noStrike" dirty="0">
                        <a:solidFill>
                          <a:srgbClr val="000000"/>
                        </a:solidFill>
                        <a:effectLst/>
                        <a:latin typeface="Calibri" panose="020F0502020204030204" pitchFamily="34" charset="0"/>
                      </a:endParaRPr>
                    </a:p>
                  </a:txBody>
                  <a:tcPr marL="6428" marR="6428" marT="6428" marB="0" anchor="ctr"/>
                </a:tc>
                <a:tc>
                  <a:txBody>
                    <a:bodyPr/>
                    <a:lstStyle/>
                    <a:p>
                      <a:pPr algn="ctr" fontAlgn="ctr"/>
                      <a:r>
                        <a:rPr lang="es-ES" sz="900" u="none" strike="noStrike" dirty="0">
                          <a:effectLst/>
                        </a:rPr>
                        <a:t>Sí, tanto solicitantes Individuales como Agrupaciones</a:t>
                      </a:r>
                      <a:endParaRPr lang="es-ES" sz="900" b="0" i="0" u="none" strike="noStrike" dirty="0">
                        <a:solidFill>
                          <a:srgbClr val="000000"/>
                        </a:solidFill>
                        <a:effectLst/>
                        <a:latin typeface="Calibri" panose="020F0502020204030204" pitchFamily="34" charset="0"/>
                      </a:endParaRPr>
                    </a:p>
                  </a:txBody>
                  <a:tcPr marL="6428" marR="6428" marT="6428" marB="0" anchor="ctr"/>
                </a:tc>
                <a:tc>
                  <a:txBody>
                    <a:bodyPr/>
                    <a:lstStyle/>
                    <a:p>
                      <a:pPr algn="ctr" fontAlgn="ctr"/>
                      <a:r>
                        <a:rPr lang="es-ES" sz="900" u="none" strike="noStrike" dirty="0">
                          <a:effectLst/>
                        </a:rPr>
                        <a:t>No</a:t>
                      </a:r>
                      <a:endParaRPr lang="es-ES" sz="900" b="0" i="0" u="none" strike="noStrike" dirty="0">
                        <a:solidFill>
                          <a:srgbClr val="000000"/>
                        </a:solidFill>
                        <a:effectLst/>
                        <a:latin typeface="Calibri" panose="020F0502020204030204" pitchFamily="34" charset="0"/>
                      </a:endParaRPr>
                    </a:p>
                  </a:txBody>
                  <a:tcPr marL="6428" marR="6428" marT="6428" marB="0" anchor="ctr"/>
                </a:tc>
                <a:tc>
                  <a:txBody>
                    <a:bodyPr/>
                    <a:lstStyle/>
                    <a:p>
                      <a:pPr algn="ctr" fontAlgn="ctr"/>
                      <a:r>
                        <a:rPr lang="es-ES" sz="900" u="none" strike="noStrike" dirty="0">
                          <a:effectLst/>
                        </a:rPr>
                        <a:t>Sí</a:t>
                      </a:r>
                      <a:endParaRPr lang="es-ES" sz="900" b="0" i="0" u="none" strike="noStrike" dirty="0">
                        <a:solidFill>
                          <a:srgbClr val="000000"/>
                        </a:solidFill>
                        <a:effectLst/>
                        <a:latin typeface="Calibri" panose="020F0502020204030204" pitchFamily="34" charset="0"/>
                      </a:endParaRPr>
                    </a:p>
                  </a:txBody>
                  <a:tcPr marL="6428" marR="6428" marT="6428" marB="0" anchor="ctr"/>
                </a:tc>
                <a:tc>
                  <a:txBody>
                    <a:bodyPr/>
                    <a:lstStyle/>
                    <a:p>
                      <a:pPr algn="ctr" fontAlgn="ctr"/>
                      <a:r>
                        <a:rPr lang="es-ES" sz="900" u="none" strike="noStrike" dirty="0">
                          <a:effectLst/>
                        </a:rPr>
                        <a:t>No</a:t>
                      </a:r>
                      <a:endParaRPr lang="es-ES" sz="900" b="0" i="0" u="none" strike="noStrike" dirty="0">
                        <a:solidFill>
                          <a:srgbClr val="000000"/>
                        </a:solidFill>
                        <a:effectLst/>
                        <a:latin typeface="Calibri" panose="020F0502020204030204" pitchFamily="34" charset="0"/>
                      </a:endParaRPr>
                    </a:p>
                  </a:txBody>
                  <a:tcPr marL="6428" marR="6428" marT="6428" marB="0" anchor="ctr"/>
                </a:tc>
                <a:extLst>
                  <a:ext uri="{0D108BD9-81ED-4DB2-BD59-A6C34878D82A}">
                    <a16:rowId xmlns:a16="http://schemas.microsoft.com/office/drawing/2014/main" val="1491121551"/>
                  </a:ext>
                </a:extLst>
              </a:tr>
              <a:tr h="607570">
                <a:tc>
                  <a:txBody>
                    <a:bodyPr/>
                    <a:lstStyle/>
                    <a:p>
                      <a:pPr algn="l" fontAlgn="ctr"/>
                      <a:r>
                        <a:rPr lang="es-ES" sz="900" u="none" strike="noStrike" dirty="0">
                          <a:effectLst/>
                        </a:rPr>
                        <a:t>ANEXO V- DECLARACIÓN RESPONSABLE SOBRE EL CUMPLIMIENTO DE LOS REQUISITOS EXIGIDOS A LA ENTIDAD BENEFICIARIA</a:t>
                      </a:r>
                      <a:endParaRPr lang="es-ES" sz="900" b="0" i="0" u="none" strike="noStrike" dirty="0">
                        <a:solidFill>
                          <a:srgbClr val="000000"/>
                        </a:solidFill>
                        <a:effectLst/>
                        <a:latin typeface="Calibri" panose="020F0502020204030204" pitchFamily="34" charset="0"/>
                      </a:endParaRPr>
                    </a:p>
                  </a:txBody>
                  <a:tcPr marL="6428" marR="6428" marT="6428" marB="0" anchor="ctr">
                    <a:solidFill>
                      <a:schemeClr val="bg1"/>
                    </a:solidFill>
                  </a:tcPr>
                </a:tc>
                <a:tc>
                  <a:txBody>
                    <a:bodyPr/>
                    <a:lstStyle/>
                    <a:p>
                      <a:pPr algn="ctr" fontAlgn="ctr"/>
                      <a:r>
                        <a:rPr lang="es-ES" sz="900" u="none" strike="noStrike" dirty="0">
                          <a:effectLst/>
                        </a:rPr>
                        <a:t>Sí, tanto solicitantes Individuales como Agrupaciones. En el caso de agrupaciones, se tendrá que presentar este anexo firmado por cada una de las entidades integrantes de la misma.</a:t>
                      </a:r>
                      <a:endParaRPr lang="es-ES" sz="900" b="0" i="0" u="none" strike="noStrike" dirty="0">
                        <a:solidFill>
                          <a:srgbClr val="000000"/>
                        </a:solidFill>
                        <a:effectLst/>
                        <a:latin typeface="Calibri" panose="020F0502020204030204" pitchFamily="34" charset="0"/>
                      </a:endParaRPr>
                    </a:p>
                  </a:txBody>
                  <a:tcPr marL="6428" marR="6428" marT="6428" marB="0" anchor="ctr">
                    <a:solidFill>
                      <a:schemeClr val="bg1"/>
                    </a:solidFill>
                  </a:tcPr>
                </a:tc>
                <a:tc>
                  <a:txBody>
                    <a:bodyPr/>
                    <a:lstStyle/>
                    <a:p>
                      <a:pPr algn="ctr" fontAlgn="ctr"/>
                      <a:r>
                        <a:rPr lang="es-ES" sz="900" u="none" strike="noStrike" dirty="0">
                          <a:effectLst/>
                        </a:rPr>
                        <a:t>Sí</a:t>
                      </a:r>
                      <a:endParaRPr lang="es-ES" sz="900" b="0" i="0" u="none" strike="noStrike" dirty="0">
                        <a:solidFill>
                          <a:srgbClr val="000000"/>
                        </a:solidFill>
                        <a:effectLst/>
                        <a:latin typeface="Calibri" panose="020F0502020204030204" pitchFamily="34" charset="0"/>
                      </a:endParaRPr>
                    </a:p>
                  </a:txBody>
                  <a:tcPr marL="6428" marR="6428" marT="6428" marB="0" anchor="ctr">
                    <a:solidFill>
                      <a:schemeClr val="bg1"/>
                    </a:solidFill>
                  </a:tcPr>
                </a:tc>
                <a:tc>
                  <a:txBody>
                    <a:bodyPr/>
                    <a:lstStyle/>
                    <a:p>
                      <a:pPr algn="ctr" fontAlgn="ctr"/>
                      <a:r>
                        <a:rPr lang="es-ES" sz="900" u="none" strike="noStrike" dirty="0">
                          <a:effectLst/>
                        </a:rPr>
                        <a:t>Únicamente en el caso de Agrupaciones</a:t>
                      </a:r>
                      <a:endParaRPr lang="es-ES" sz="900" b="0" i="0" u="none" strike="noStrike" dirty="0">
                        <a:solidFill>
                          <a:srgbClr val="000000"/>
                        </a:solidFill>
                        <a:effectLst/>
                        <a:latin typeface="Calibri" panose="020F0502020204030204" pitchFamily="34" charset="0"/>
                      </a:endParaRPr>
                    </a:p>
                  </a:txBody>
                  <a:tcPr marL="6428" marR="6428" marT="6428" marB="0" anchor="ctr">
                    <a:solidFill>
                      <a:schemeClr val="bg1"/>
                    </a:solidFill>
                  </a:tcPr>
                </a:tc>
                <a:tc>
                  <a:txBody>
                    <a:bodyPr/>
                    <a:lstStyle/>
                    <a:p>
                      <a:pPr algn="ctr" fontAlgn="ctr"/>
                      <a:r>
                        <a:rPr lang="es-ES" sz="900" u="none" strike="noStrike" dirty="0">
                          <a:effectLst/>
                        </a:rPr>
                        <a:t>Sí</a:t>
                      </a:r>
                      <a:endParaRPr lang="es-ES" sz="900" b="0" i="0" u="none" strike="noStrike" dirty="0">
                        <a:solidFill>
                          <a:srgbClr val="000000"/>
                        </a:solidFill>
                        <a:effectLst/>
                        <a:latin typeface="Calibri" panose="020F0502020204030204" pitchFamily="34" charset="0"/>
                      </a:endParaRPr>
                    </a:p>
                  </a:txBody>
                  <a:tcPr marL="6428" marR="6428" marT="6428" marB="0" anchor="ctr">
                    <a:solidFill>
                      <a:schemeClr val="bg1"/>
                    </a:solidFill>
                  </a:tcPr>
                </a:tc>
                <a:extLst>
                  <a:ext uri="{0D108BD9-81ED-4DB2-BD59-A6C34878D82A}">
                    <a16:rowId xmlns:a16="http://schemas.microsoft.com/office/drawing/2014/main" val="3533662552"/>
                  </a:ext>
                </a:extLst>
              </a:tr>
              <a:tr h="842001">
                <a:tc>
                  <a:txBody>
                    <a:bodyPr/>
                    <a:lstStyle/>
                    <a:p>
                      <a:pPr algn="l" fontAlgn="ctr"/>
                      <a:r>
                        <a:rPr lang="es-ES" sz="900" u="none" strike="noStrike">
                          <a:effectLst/>
                        </a:rPr>
                        <a:t>ANEXO VI- DECLARACIÓN RESPONSABLE DE CESIÓN Y TRATAMIENTO DE DATOS EN RELACIÓN CON LA EJECUCIÓN DE ACTUACIONES DEL PLAN DE RECUPERACIÓN, TRANSFORMACIÓN Y RESILIENCIA PRTR</a:t>
                      </a:r>
                      <a:endParaRPr lang="es-ES" sz="900" b="0" i="0" u="none" strike="noStrike">
                        <a:solidFill>
                          <a:srgbClr val="000000"/>
                        </a:solidFill>
                        <a:effectLst/>
                        <a:latin typeface="Calibri" panose="020F0502020204030204" pitchFamily="34" charset="0"/>
                      </a:endParaRPr>
                    </a:p>
                  </a:txBody>
                  <a:tcPr marL="6428" marR="6428" marT="6428" marB="0" anchor="ctr"/>
                </a:tc>
                <a:tc>
                  <a:txBody>
                    <a:bodyPr/>
                    <a:lstStyle/>
                    <a:p>
                      <a:pPr algn="ctr" fontAlgn="ctr"/>
                      <a:r>
                        <a:rPr lang="es-ES" sz="900" u="none" strike="noStrike" dirty="0">
                          <a:effectLst/>
                        </a:rPr>
                        <a:t>Sí, tanto solicitantes Individuales como Agrupaciones. En el caso de agrupaciones, se tendrá que presentar este anexo firmado por cada una de las entidades integrantes de la misma.</a:t>
                      </a:r>
                      <a:endParaRPr lang="es-ES" sz="900" b="0" i="0" u="none" strike="noStrike" dirty="0">
                        <a:solidFill>
                          <a:srgbClr val="000000"/>
                        </a:solidFill>
                        <a:effectLst/>
                        <a:latin typeface="Calibri" panose="020F0502020204030204" pitchFamily="34" charset="0"/>
                      </a:endParaRPr>
                    </a:p>
                  </a:txBody>
                  <a:tcPr marL="6428" marR="6428" marT="6428" marB="0" anchor="ctr"/>
                </a:tc>
                <a:tc>
                  <a:txBody>
                    <a:bodyPr/>
                    <a:lstStyle/>
                    <a:p>
                      <a:pPr algn="ctr" fontAlgn="ctr"/>
                      <a:r>
                        <a:rPr lang="es-ES" sz="900" u="none" strike="noStrike">
                          <a:effectLst/>
                        </a:rPr>
                        <a:t>Sí</a:t>
                      </a:r>
                      <a:endParaRPr lang="es-ES" sz="900" b="0" i="0" u="none" strike="noStrike">
                        <a:solidFill>
                          <a:srgbClr val="000000"/>
                        </a:solidFill>
                        <a:effectLst/>
                        <a:latin typeface="Calibri" panose="020F0502020204030204" pitchFamily="34" charset="0"/>
                      </a:endParaRPr>
                    </a:p>
                  </a:txBody>
                  <a:tcPr marL="6428" marR="6428" marT="6428" marB="0" anchor="ctr"/>
                </a:tc>
                <a:tc>
                  <a:txBody>
                    <a:bodyPr/>
                    <a:lstStyle/>
                    <a:p>
                      <a:pPr algn="ctr" fontAlgn="ctr"/>
                      <a:r>
                        <a:rPr lang="es-ES" sz="900" u="none" strike="noStrike">
                          <a:effectLst/>
                        </a:rPr>
                        <a:t>Únicamente en el caso de Agrupaciones </a:t>
                      </a:r>
                      <a:endParaRPr lang="es-ES" sz="900" b="0" i="0" u="none" strike="noStrike">
                        <a:solidFill>
                          <a:srgbClr val="000000"/>
                        </a:solidFill>
                        <a:effectLst/>
                        <a:latin typeface="Calibri" panose="020F0502020204030204" pitchFamily="34" charset="0"/>
                      </a:endParaRPr>
                    </a:p>
                  </a:txBody>
                  <a:tcPr marL="6428" marR="6428" marT="6428" marB="0" anchor="ctr"/>
                </a:tc>
                <a:tc>
                  <a:txBody>
                    <a:bodyPr/>
                    <a:lstStyle/>
                    <a:p>
                      <a:pPr algn="ctr" fontAlgn="ctr"/>
                      <a:r>
                        <a:rPr lang="es-ES" sz="900" u="none" strike="noStrike">
                          <a:effectLst/>
                        </a:rPr>
                        <a:t>Sí</a:t>
                      </a:r>
                      <a:endParaRPr lang="es-ES" sz="900" b="0" i="0" u="none" strike="noStrike">
                        <a:solidFill>
                          <a:srgbClr val="000000"/>
                        </a:solidFill>
                        <a:effectLst/>
                        <a:latin typeface="Calibri" panose="020F0502020204030204" pitchFamily="34" charset="0"/>
                      </a:endParaRPr>
                    </a:p>
                  </a:txBody>
                  <a:tcPr marL="6428" marR="6428" marT="6428" marB="0" anchor="ctr"/>
                </a:tc>
                <a:extLst>
                  <a:ext uri="{0D108BD9-81ED-4DB2-BD59-A6C34878D82A}">
                    <a16:rowId xmlns:a16="http://schemas.microsoft.com/office/drawing/2014/main" val="989276897"/>
                  </a:ext>
                </a:extLst>
              </a:tr>
              <a:tr h="607570">
                <a:tc>
                  <a:txBody>
                    <a:bodyPr/>
                    <a:lstStyle/>
                    <a:p>
                      <a:pPr algn="l" fontAlgn="ctr"/>
                      <a:r>
                        <a:rPr lang="es-ES" sz="900" u="none" strike="noStrike" dirty="0">
                          <a:effectLst/>
                        </a:rPr>
                        <a:t>ANEXO VII- DECLARACIÓN DE COMPROMISO EN RELACIÓN CON LA EJECUCIÓN DE ACTUACIONES DEL PLAN DE RECUPERACIÓN, TRANSFORMACIÓN Y RESILIENCIA (PRTR)</a:t>
                      </a:r>
                      <a:endParaRPr lang="es-ES" sz="900" b="0" i="0" u="none" strike="noStrike" dirty="0">
                        <a:solidFill>
                          <a:srgbClr val="000000"/>
                        </a:solidFill>
                        <a:effectLst/>
                        <a:latin typeface="Calibri" panose="020F0502020204030204" pitchFamily="34" charset="0"/>
                      </a:endParaRPr>
                    </a:p>
                  </a:txBody>
                  <a:tcPr marL="6428" marR="6428" marT="6428" marB="0" anchor="ctr">
                    <a:solidFill>
                      <a:schemeClr val="bg1"/>
                    </a:solidFill>
                  </a:tcPr>
                </a:tc>
                <a:tc>
                  <a:txBody>
                    <a:bodyPr/>
                    <a:lstStyle/>
                    <a:p>
                      <a:pPr algn="ctr" fontAlgn="ctr"/>
                      <a:r>
                        <a:rPr lang="es-ES" sz="900" u="none" strike="noStrike" dirty="0">
                          <a:effectLst/>
                        </a:rPr>
                        <a:t>Sí, tanto solicitantes Individuales como Agrupaciones. En el caso de agrupaciones, se tendrá que presentar este anexo firmado por cada una de las entidades integrantes de la misma.</a:t>
                      </a:r>
                      <a:endParaRPr lang="es-ES" sz="900" b="0" i="0" u="none" strike="noStrike" dirty="0">
                        <a:solidFill>
                          <a:srgbClr val="000000"/>
                        </a:solidFill>
                        <a:effectLst/>
                        <a:latin typeface="Calibri" panose="020F0502020204030204" pitchFamily="34" charset="0"/>
                      </a:endParaRPr>
                    </a:p>
                  </a:txBody>
                  <a:tcPr marL="6428" marR="6428" marT="6428" marB="0" anchor="ctr">
                    <a:solidFill>
                      <a:schemeClr val="bg1"/>
                    </a:solidFill>
                  </a:tcPr>
                </a:tc>
                <a:tc>
                  <a:txBody>
                    <a:bodyPr/>
                    <a:lstStyle/>
                    <a:p>
                      <a:pPr algn="ctr" fontAlgn="ctr"/>
                      <a:r>
                        <a:rPr lang="es-ES" sz="900" u="none" strike="noStrike" dirty="0">
                          <a:effectLst/>
                        </a:rPr>
                        <a:t>Sí</a:t>
                      </a:r>
                      <a:endParaRPr lang="es-ES" sz="900" b="0" i="0" u="none" strike="noStrike" dirty="0">
                        <a:solidFill>
                          <a:srgbClr val="000000"/>
                        </a:solidFill>
                        <a:effectLst/>
                        <a:latin typeface="Calibri" panose="020F0502020204030204" pitchFamily="34" charset="0"/>
                      </a:endParaRPr>
                    </a:p>
                  </a:txBody>
                  <a:tcPr marL="6428" marR="6428" marT="6428" marB="0" anchor="ctr">
                    <a:solidFill>
                      <a:schemeClr val="bg1"/>
                    </a:solidFill>
                  </a:tcPr>
                </a:tc>
                <a:tc>
                  <a:txBody>
                    <a:bodyPr/>
                    <a:lstStyle/>
                    <a:p>
                      <a:pPr algn="ctr" fontAlgn="ctr"/>
                      <a:r>
                        <a:rPr lang="es-ES" sz="900" u="none" strike="noStrike" dirty="0">
                          <a:effectLst/>
                        </a:rPr>
                        <a:t>Únicamente en el caso de Agrupaciones</a:t>
                      </a:r>
                      <a:endParaRPr lang="es-ES" sz="900" b="0" i="0" u="none" strike="noStrike" dirty="0">
                        <a:solidFill>
                          <a:srgbClr val="000000"/>
                        </a:solidFill>
                        <a:effectLst/>
                        <a:latin typeface="Calibri" panose="020F0502020204030204" pitchFamily="34" charset="0"/>
                      </a:endParaRPr>
                    </a:p>
                  </a:txBody>
                  <a:tcPr marL="6428" marR="6428" marT="6428" marB="0" anchor="ctr">
                    <a:solidFill>
                      <a:schemeClr val="bg1"/>
                    </a:solidFill>
                  </a:tcPr>
                </a:tc>
                <a:tc>
                  <a:txBody>
                    <a:bodyPr/>
                    <a:lstStyle/>
                    <a:p>
                      <a:pPr algn="ctr" fontAlgn="ctr"/>
                      <a:r>
                        <a:rPr lang="es-ES" sz="900" u="none" strike="noStrike" dirty="0">
                          <a:effectLst/>
                        </a:rPr>
                        <a:t>Sí</a:t>
                      </a:r>
                      <a:endParaRPr lang="es-ES" sz="900" b="0" i="0" u="none" strike="noStrike" dirty="0">
                        <a:solidFill>
                          <a:srgbClr val="000000"/>
                        </a:solidFill>
                        <a:effectLst/>
                        <a:latin typeface="Calibri" panose="020F0502020204030204" pitchFamily="34" charset="0"/>
                      </a:endParaRPr>
                    </a:p>
                  </a:txBody>
                  <a:tcPr marL="6428" marR="6428" marT="6428" marB="0" anchor="ctr">
                    <a:solidFill>
                      <a:schemeClr val="bg1"/>
                    </a:solidFill>
                  </a:tcPr>
                </a:tc>
                <a:extLst>
                  <a:ext uri="{0D108BD9-81ED-4DB2-BD59-A6C34878D82A}">
                    <a16:rowId xmlns:a16="http://schemas.microsoft.com/office/drawing/2014/main" val="2440121824"/>
                  </a:ext>
                </a:extLst>
              </a:tr>
              <a:tr h="607570">
                <a:tc>
                  <a:txBody>
                    <a:bodyPr/>
                    <a:lstStyle/>
                    <a:p>
                      <a:pPr algn="l" fontAlgn="ctr"/>
                      <a:r>
                        <a:rPr lang="es-ES" sz="900" u="none" strike="noStrike" dirty="0">
                          <a:effectLst/>
                        </a:rPr>
                        <a:t>ANEXO VIII- DECLARACIÓN DE AUSENCIA DE CONFLICTO DE INTERÉS DACI</a:t>
                      </a:r>
                      <a:endParaRPr lang="es-ES" sz="900" b="0" i="0" u="none" strike="noStrike" dirty="0">
                        <a:solidFill>
                          <a:srgbClr val="000000"/>
                        </a:solidFill>
                        <a:effectLst/>
                        <a:latin typeface="Calibri" panose="020F0502020204030204" pitchFamily="34" charset="0"/>
                      </a:endParaRPr>
                    </a:p>
                  </a:txBody>
                  <a:tcPr marL="6428" marR="6428" marT="6428" marB="0" anchor="ctr"/>
                </a:tc>
                <a:tc>
                  <a:txBody>
                    <a:bodyPr/>
                    <a:lstStyle/>
                    <a:p>
                      <a:pPr algn="ctr" fontAlgn="ctr"/>
                      <a:r>
                        <a:rPr lang="es-ES" sz="900" u="none" strike="noStrike" dirty="0">
                          <a:effectLst/>
                        </a:rPr>
                        <a:t>Sí, tanto solicitantes Individuales como Agrupaciones. En el caso de agrupaciones, se tendrá que presentar este anexo firmado por cada una de las entidades integrantes de la misma.</a:t>
                      </a:r>
                      <a:endParaRPr lang="es-ES" sz="900" b="0" i="0" u="none" strike="noStrike" dirty="0">
                        <a:solidFill>
                          <a:srgbClr val="000000"/>
                        </a:solidFill>
                        <a:effectLst/>
                        <a:latin typeface="Calibri" panose="020F0502020204030204" pitchFamily="34" charset="0"/>
                      </a:endParaRPr>
                    </a:p>
                  </a:txBody>
                  <a:tcPr marL="6428" marR="6428" marT="6428" marB="0" anchor="ctr"/>
                </a:tc>
                <a:tc>
                  <a:txBody>
                    <a:bodyPr/>
                    <a:lstStyle/>
                    <a:p>
                      <a:pPr algn="ctr" fontAlgn="ctr"/>
                      <a:r>
                        <a:rPr lang="es-ES" sz="900" u="none" strike="noStrike" dirty="0">
                          <a:effectLst/>
                        </a:rPr>
                        <a:t>Sí</a:t>
                      </a:r>
                      <a:endParaRPr lang="es-ES" sz="900" b="0" i="0" u="none" strike="noStrike" dirty="0">
                        <a:solidFill>
                          <a:srgbClr val="000000"/>
                        </a:solidFill>
                        <a:effectLst/>
                        <a:latin typeface="Calibri" panose="020F0502020204030204" pitchFamily="34" charset="0"/>
                      </a:endParaRPr>
                    </a:p>
                  </a:txBody>
                  <a:tcPr marL="6428" marR="6428" marT="6428" marB="0" anchor="ctr"/>
                </a:tc>
                <a:tc>
                  <a:txBody>
                    <a:bodyPr/>
                    <a:lstStyle/>
                    <a:p>
                      <a:pPr algn="ctr" fontAlgn="ctr"/>
                      <a:r>
                        <a:rPr lang="es-ES" sz="900" u="none" strike="noStrike" dirty="0">
                          <a:effectLst/>
                        </a:rPr>
                        <a:t>Únicamente en el caso de Agrupaciones</a:t>
                      </a:r>
                      <a:endParaRPr lang="es-ES" sz="900" b="0" i="0" u="none" strike="noStrike" dirty="0">
                        <a:solidFill>
                          <a:srgbClr val="000000"/>
                        </a:solidFill>
                        <a:effectLst/>
                        <a:latin typeface="Calibri" panose="020F0502020204030204" pitchFamily="34" charset="0"/>
                      </a:endParaRPr>
                    </a:p>
                  </a:txBody>
                  <a:tcPr marL="6428" marR="6428" marT="6428" marB="0" anchor="ctr"/>
                </a:tc>
                <a:tc>
                  <a:txBody>
                    <a:bodyPr/>
                    <a:lstStyle/>
                    <a:p>
                      <a:pPr algn="ctr" fontAlgn="ctr"/>
                      <a:r>
                        <a:rPr lang="es-ES" sz="900" u="none" strike="noStrike" dirty="0">
                          <a:effectLst/>
                        </a:rPr>
                        <a:t>Sí</a:t>
                      </a:r>
                      <a:endParaRPr lang="es-ES" sz="900" b="0" i="0" u="none" strike="noStrike" dirty="0">
                        <a:solidFill>
                          <a:srgbClr val="000000"/>
                        </a:solidFill>
                        <a:effectLst/>
                        <a:latin typeface="Calibri" panose="020F0502020204030204" pitchFamily="34" charset="0"/>
                      </a:endParaRPr>
                    </a:p>
                  </a:txBody>
                  <a:tcPr marL="6428" marR="6428" marT="6428" marB="0" anchor="ctr"/>
                </a:tc>
                <a:extLst>
                  <a:ext uri="{0D108BD9-81ED-4DB2-BD59-A6C34878D82A}">
                    <a16:rowId xmlns:a16="http://schemas.microsoft.com/office/drawing/2014/main" val="3158772133"/>
                  </a:ext>
                </a:extLst>
              </a:tr>
            </a:tbl>
          </a:graphicData>
        </a:graphic>
      </p:graphicFrame>
      <p:graphicFrame>
        <p:nvGraphicFramePr>
          <p:cNvPr id="2" name="Tabla 1"/>
          <p:cNvGraphicFramePr>
            <a:graphicFrameLocks noGrp="1"/>
          </p:cNvGraphicFramePr>
          <p:nvPr>
            <p:extLst>
              <p:ext uri="{D42A27DB-BD31-4B8C-83A1-F6EECF244321}">
                <p14:modId xmlns:p14="http://schemas.microsoft.com/office/powerpoint/2010/main" val="36471838"/>
              </p:ext>
            </p:extLst>
          </p:nvPr>
        </p:nvGraphicFramePr>
        <p:xfrm>
          <a:off x="554595" y="1100412"/>
          <a:ext cx="11019453" cy="463628"/>
        </p:xfrm>
        <a:graphic>
          <a:graphicData uri="http://schemas.openxmlformats.org/drawingml/2006/table">
            <a:tbl>
              <a:tblPr>
                <a:tableStyleId>{5C22544A-7EE6-4342-B048-85BDC9FD1C3A}</a:tableStyleId>
              </a:tblPr>
              <a:tblGrid>
                <a:gridCol w="3568317">
                  <a:extLst>
                    <a:ext uri="{9D8B030D-6E8A-4147-A177-3AD203B41FA5}">
                      <a16:colId xmlns:a16="http://schemas.microsoft.com/office/drawing/2014/main" val="1908436290"/>
                    </a:ext>
                  </a:extLst>
                </a:gridCol>
                <a:gridCol w="3648256">
                  <a:extLst>
                    <a:ext uri="{9D8B030D-6E8A-4147-A177-3AD203B41FA5}">
                      <a16:colId xmlns:a16="http://schemas.microsoft.com/office/drawing/2014/main" val="2174079017"/>
                    </a:ext>
                  </a:extLst>
                </a:gridCol>
                <a:gridCol w="1039797">
                  <a:extLst>
                    <a:ext uri="{9D8B030D-6E8A-4147-A177-3AD203B41FA5}">
                      <a16:colId xmlns:a16="http://schemas.microsoft.com/office/drawing/2014/main" val="1348397905"/>
                    </a:ext>
                  </a:extLst>
                </a:gridCol>
                <a:gridCol w="1694153">
                  <a:extLst>
                    <a:ext uri="{9D8B030D-6E8A-4147-A177-3AD203B41FA5}">
                      <a16:colId xmlns:a16="http://schemas.microsoft.com/office/drawing/2014/main" val="3324790935"/>
                    </a:ext>
                  </a:extLst>
                </a:gridCol>
                <a:gridCol w="1068930">
                  <a:extLst>
                    <a:ext uri="{9D8B030D-6E8A-4147-A177-3AD203B41FA5}">
                      <a16:colId xmlns:a16="http://schemas.microsoft.com/office/drawing/2014/main" val="908770155"/>
                    </a:ext>
                  </a:extLst>
                </a:gridCol>
              </a:tblGrid>
              <a:tr h="462280">
                <a:tc>
                  <a:txBody>
                    <a:bodyPr/>
                    <a:lstStyle/>
                    <a:p>
                      <a:pPr algn="l" fontAlgn="ctr"/>
                      <a:r>
                        <a:rPr lang="es-ES" sz="1000" u="none" strike="noStrike" dirty="0">
                          <a:effectLst/>
                        </a:rPr>
                        <a:t>DOCUMENTACIÓN</a:t>
                      </a:r>
                      <a:endParaRPr lang="es-ES" sz="1000" b="1" i="0" u="none" strike="noStrike" dirty="0">
                        <a:solidFill>
                          <a:srgbClr val="000000"/>
                        </a:solidFill>
                        <a:effectLst/>
                        <a:latin typeface="Calibri" panose="020F0502020204030204" pitchFamily="34" charset="0"/>
                      </a:endParaRPr>
                    </a:p>
                  </a:txBody>
                  <a:tcPr marL="6428" marR="6428" marT="6428" marB="0" anchor="ctr">
                    <a:solidFill>
                      <a:schemeClr val="accent5">
                        <a:lumMod val="60000"/>
                        <a:lumOff val="40000"/>
                      </a:schemeClr>
                    </a:solidFill>
                  </a:tcPr>
                </a:tc>
                <a:tc>
                  <a:txBody>
                    <a:bodyPr/>
                    <a:lstStyle/>
                    <a:p>
                      <a:pPr algn="ctr" fontAlgn="ctr"/>
                      <a:r>
                        <a:rPr lang="es-ES" sz="1000" u="none" strike="noStrike" dirty="0">
                          <a:effectLst/>
                        </a:rPr>
                        <a:t>OBLIGATORIO</a:t>
                      </a:r>
                      <a:endParaRPr lang="es-ES" sz="1000" b="1" i="0" u="none" strike="noStrike" dirty="0">
                        <a:solidFill>
                          <a:srgbClr val="000000"/>
                        </a:solidFill>
                        <a:effectLst/>
                        <a:latin typeface="Calibri" panose="020F0502020204030204" pitchFamily="34" charset="0"/>
                      </a:endParaRPr>
                    </a:p>
                  </a:txBody>
                  <a:tcPr marL="6428" marR="6428" marT="6428" marB="0" anchor="ctr">
                    <a:solidFill>
                      <a:schemeClr val="accent5">
                        <a:lumMod val="60000"/>
                        <a:lumOff val="40000"/>
                      </a:schemeClr>
                    </a:solidFill>
                  </a:tcPr>
                </a:tc>
                <a:tc>
                  <a:txBody>
                    <a:bodyPr/>
                    <a:lstStyle/>
                    <a:p>
                      <a:pPr algn="ctr" fontAlgn="ctr"/>
                      <a:r>
                        <a:rPr lang="es-ES" sz="1000" u="none" strike="noStrike" dirty="0">
                          <a:effectLst/>
                        </a:rPr>
                        <a:t>INCLUIDO EN FORMULARIO ELECTRÓNICO</a:t>
                      </a:r>
                      <a:endParaRPr lang="es-ES" sz="1000" b="1" i="0" u="none" strike="noStrike" dirty="0">
                        <a:solidFill>
                          <a:srgbClr val="000000"/>
                        </a:solidFill>
                        <a:effectLst/>
                        <a:latin typeface="Calibri" panose="020F0502020204030204" pitchFamily="34" charset="0"/>
                      </a:endParaRPr>
                    </a:p>
                  </a:txBody>
                  <a:tcPr marL="6428" marR="6428" marT="6428" marB="0" anchor="ctr">
                    <a:solidFill>
                      <a:schemeClr val="accent5">
                        <a:lumMod val="60000"/>
                        <a:lumOff val="40000"/>
                      </a:schemeClr>
                    </a:solidFill>
                  </a:tcPr>
                </a:tc>
                <a:tc>
                  <a:txBody>
                    <a:bodyPr/>
                    <a:lstStyle/>
                    <a:p>
                      <a:pPr algn="ctr" fontAlgn="ctr"/>
                      <a:r>
                        <a:rPr lang="es-ES" sz="1000" u="none" strike="noStrike" dirty="0">
                          <a:effectLst/>
                        </a:rPr>
                        <a:t>NECESARIO ADJUNTAR </a:t>
                      </a:r>
                      <a:br>
                        <a:rPr lang="es-ES" sz="1000" u="none" strike="noStrike" dirty="0">
                          <a:effectLst/>
                        </a:rPr>
                      </a:br>
                      <a:r>
                        <a:rPr lang="es-ES" sz="1000" u="none" strike="noStrike" dirty="0">
                          <a:effectLst/>
                        </a:rPr>
                        <a:t>(ANTES DE FIRMAR LA SOLICITUD)</a:t>
                      </a:r>
                      <a:endParaRPr lang="es-ES" sz="1000" b="1" i="0" u="none" strike="noStrike" dirty="0">
                        <a:solidFill>
                          <a:srgbClr val="000000"/>
                        </a:solidFill>
                        <a:effectLst/>
                        <a:latin typeface="Calibri" panose="020F0502020204030204" pitchFamily="34" charset="0"/>
                      </a:endParaRPr>
                    </a:p>
                  </a:txBody>
                  <a:tcPr marL="6428" marR="6428" marT="6428" marB="0" anchor="ctr">
                    <a:solidFill>
                      <a:schemeClr val="accent5">
                        <a:lumMod val="60000"/>
                        <a:lumOff val="40000"/>
                      </a:schemeClr>
                    </a:solidFill>
                  </a:tcPr>
                </a:tc>
                <a:tc>
                  <a:txBody>
                    <a:bodyPr/>
                    <a:lstStyle/>
                    <a:p>
                      <a:pPr algn="ctr" fontAlgn="ctr"/>
                      <a:r>
                        <a:rPr lang="es-ES" sz="1000" u="none" strike="noStrike" dirty="0">
                          <a:effectLst/>
                        </a:rPr>
                        <a:t>MODELO DISPONIBLE</a:t>
                      </a:r>
                      <a:endParaRPr lang="es-ES" sz="1000" b="1" i="0" u="none" strike="noStrike" dirty="0">
                        <a:solidFill>
                          <a:srgbClr val="000000"/>
                        </a:solidFill>
                        <a:effectLst/>
                        <a:latin typeface="Calibri" panose="020F0502020204030204" pitchFamily="34" charset="0"/>
                      </a:endParaRPr>
                    </a:p>
                  </a:txBody>
                  <a:tcPr marL="6428" marR="6428" marT="6428" marB="0" anchor="ctr">
                    <a:solidFill>
                      <a:schemeClr val="accent5">
                        <a:lumMod val="60000"/>
                        <a:lumOff val="40000"/>
                      </a:schemeClr>
                    </a:solidFill>
                  </a:tcPr>
                </a:tc>
                <a:extLst>
                  <a:ext uri="{0D108BD9-81ED-4DB2-BD59-A6C34878D82A}">
                    <a16:rowId xmlns:a16="http://schemas.microsoft.com/office/drawing/2014/main" val="2443912891"/>
                  </a:ext>
                </a:extLst>
              </a:tr>
            </a:tbl>
          </a:graphicData>
        </a:graphic>
      </p:graphicFrame>
    </p:spTree>
    <p:extLst>
      <p:ext uri="{BB962C8B-B14F-4D97-AF65-F5344CB8AC3E}">
        <p14:creationId xmlns:p14="http://schemas.microsoft.com/office/powerpoint/2010/main" val="4273472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578498" y="241286"/>
            <a:ext cx="11000792" cy="670305"/>
            <a:chOff x="578498" y="241286"/>
            <a:chExt cx="11000792" cy="670305"/>
          </a:xfrm>
        </p:grpSpPr>
        <p:sp>
          <p:nvSpPr>
            <p:cNvPr id="5" name="3 Título"/>
            <p:cNvSpPr txBox="1">
              <a:spLocks/>
            </p:cNvSpPr>
            <p:nvPr/>
          </p:nvSpPr>
          <p:spPr>
            <a:xfrm>
              <a:off x="578498" y="241286"/>
              <a:ext cx="900870" cy="670102"/>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25</a:t>
              </a:r>
            </a:p>
          </p:txBody>
        </p:sp>
        <p:sp>
          <p:nvSpPr>
            <p:cNvPr id="6" name="4 Marcador de texto"/>
            <p:cNvSpPr txBox="1">
              <a:spLocks/>
            </p:cNvSpPr>
            <p:nvPr/>
          </p:nvSpPr>
          <p:spPr>
            <a:xfrm>
              <a:off x="1479368" y="241490"/>
              <a:ext cx="10099922" cy="670101"/>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t>GUÍA DEL PROCEDIMIENTO DE SOLICITUD DE AYUDAS EN SEDE ELECTRÓNICA - MITECO</a:t>
              </a:r>
              <a:endParaRPr lang="es-ES" sz="1800" b="1" i="1" dirty="0">
                <a:solidFill>
                  <a:prstClr val="black"/>
                </a:solidFill>
                <a:latin typeface="Calibri" panose="020F0502020204030204"/>
              </a:endParaRPr>
            </a:p>
          </p:txBody>
        </p:sp>
      </p:grpSp>
      <p:pic>
        <p:nvPicPr>
          <p:cNvPr id="7" name="image1.jpeg" descr="Imagen que contiene Escala de tiempo&#10;&#10;Descripción generada automáticamente"/>
          <p:cNvPicPr/>
          <p:nvPr/>
        </p:nvPicPr>
        <p:blipFill>
          <a:blip r:embed="rId2" cstate="print"/>
          <a:stretch>
            <a:fillRect/>
          </a:stretch>
        </p:blipFill>
        <p:spPr>
          <a:xfrm>
            <a:off x="7091442" y="6162015"/>
            <a:ext cx="2462530" cy="569595"/>
          </a:xfrm>
          <a:prstGeom prst="rect">
            <a:avLst/>
          </a:prstGeom>
        </p:spPr>
      </p:pic>
      <p:pic>
        <p:nvPicPr>
          <p:cNvPr id="8" name="image2.jpeg" descr="Interfaz de usuario gráfica, Aplicación&#10;&#10;Descripción generada automáticamente"/>
          <p:cNvPicPr/>
          <p:nvPr/>
        </p:nvPicPr>
        <p:blipFill>
          <a:blip r:embed="rId3" cstate="print"/>
          <a:stretch>
            <a:fillRect/>
          </a:stretch>
        </p:blipFill>
        <p:spPr>
          <a:xfrm>
            <a:off x="9703914" y="6181700"/>
            <a:ext cx="1760220" cy="549910"/>
          </a:xfrm>
          <a:prstGeom prst="rect">
            <a:avLst/>
          </a:prstGeom>
        </p:spPr>
      </p:pic>
      <p:pic>
        <p:nvPicPr>
          <p:cNvPr id="15" name="Imagen 14"/>
          <p:cNvPicPr>
            <a:picLocks noChangeAspect="1"/>
          </p:cNvPicPr>
          <p:nvPr/>
        </p:nvPicPr>
        <p:blipFill>
          <a:blip r:embed="rId4"/>
          <a:stretch>
            <a:fillRect/>
          </a:stretch>
        </p:blipFill>
        <p:spPr>
          <a:xfrm>
            <a:off x="1201491" y="6313760"/>
            <a:ext cx="3105583" cy="285790"/>
          </a:xfrm>
          <a:prstGeom prst="rect">
            <a:avLst/>
          </a:prstGeom>
        </p:spPr>
      </p:pic>
      <p:pic>
        <p:nvPicPr>
          <p:cNvPr id="16" name="Imagen 15"/>
          <p:cNvPicPr/>
          <p:nvPr/>
        </p:nvPicPr>
        <p:blipFill>
          <a:blip r:embed="rId5" cstate="print">
            <a:extLst>
              <a:ext uri="{28A0092B-C50C-407E-A947-70E740481C1C}">
                <a14:useLocalDpi xmlns:a14="http://schemas.microsoft.com/office/drawing/2010/main" val="0"/>
              </a:ext>
            </a:extLst>
          </a:blip>
          <a:stretch>
            <a:fillRect/>
          </a:stretch>
        </p:blipFill>
        <p:spPr>
          <a:xfrm>
            <a:off x="5187143" y="6051665"/>
            <a:ext cx="1754358" cy="712925"/>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348661345"/>
              </p:ext>
            </p:extLst>
          </p:nvPr>
        </p:nvGraphicFramePr>
        <p:xfrm>
          <a:off x="578498" y="1496290"/>
          <a:ext cx="11000792" cy="3784835"/>
        </p:xfrm>
        <a:graphic>
          <a:graphicData uri="http://schemas.openxmlformats.org/drawingml/2006/table">
            <a:tbl>
              <a:tblPr>
                <a:tableStyleId>{5C22544A-7EE6-4342-B048-85BDC9FD1C3A}</a:tableStyleId>
              </a:tblPr>
              <a:tblGrid>
                <a:gridCol w="3549656">
                  <a:extLst>
                    <a:ext uri="{9D8B030D-6E8A-4147-A177-3AD203B41FA5}">
                      <a16:colId xmlns:a16="http://schemas.microsoft.com/office/drawing/2014/main" val="2891762550"/>
                    </a:ext>
                  </a:extLst>
                </a:gridCol>
                <a:gridCol w="3648256">
                  <a:extLst>
                    <a:ext uri="{9D8B030D-6E8A-4147-A177-3AD203B41FA5}">
                      <a16:colId xmlns:a16="http://schemas.microsoft.com/office/drawing/2014/main" val="4183907881"/>
                    </a:ext>
                  </a:extLst>
                </a:gridCol>
                <a:gridCol w="1039797">
                  <a:extLst>
                    <a:ext uri="{9D8B030D-6E8A-4147-A177-3AD203B41FA5}">
                      <a16:colId xmlns:a16="http://schemas.microsoft.com/office/drawing/2014/main" val="4178499694"/>
                    </a:ext>
                  </a:extLst>
                </a:gridCol>
                <a:gridCol w="1694153">
                  <a:extLst>
                    <a:ext uri="{9D8B030D-6E8A-4147-A177-3AD203B41FA5}">
                      <a16:colId xmlns:a16="http://schemas.microsoft.com/office/drawing/2014/main" val="3111387675"/>
                    </a:ext>
                  </a:extLst>
                </a:gridCol>
                <a:gridCol w="1068930">
                  <a:extLst>
                    <a:ext uri="{9D8B030D-6E8A-4147-A177-3AD203B41FA5}">
                      <a16:colId xmlns:a16="http://schemas.microsoft.com/office/drawing/2014/main" val="4029536604"/>
                    </a:ext>
                  </a:extLst>
                </a:gridCol>
              </a:tblGrid>
              <a:tr h="885813">
                <a:tc>
                  <a:txBody>
                    <a:bodyPr/>
                    <a:lstStyle/>
                    <a:p>
                      <a:pPr algn="l" fontAlgn="ctr"/>
                      <a:r>
                        <a:rPr lang="es-ES" sz="1000" u="none" strike="noStrike" dirty="0">
                          <a:effectLst/>
                        </a:rPr>
                        <a:t>ANEXO IX- DECLARACIÓN RESPONSABLE SOBRE EL CUMPLIMIENTO CON LA LEGISLACIÓN Y POLÍTICA AMBIENTAL</a:t>
                      </a:r>
                      <a:endParaRPr lang="es-ES" sz="1000" b="0" i="0" u="none" strike="noStrike" dirty="0">
                        <a:solidFill>
                          <a:srgbClr val="000000"/>
                        </a:solidFill>
                        <a:effectLst/>
                        <a:latin typeface="Calibri" panose="020F0502020204030204" pitchFamily="34" charset="0"/>
                      </a:endParaRPr>
                    </a:p>
                  </a:txBody>
                  <a:tcPr marL="6428" marR="6428" marT="6428" marB="0" anchor="ctr"/>
                </a:tc>
                <a:tc>
                  <a:txBody>
                    <a:bodyPr/>
                    <a:lstStyle/>
                    <a:p>
                      <a:pPr algn="ctr" fontAlgn="ctr"/>
                      <a:r>
                        <a:rPr lang="es-ES" sz="1000" u="none" strike="noStrike">
                          <a:effectLst/>
                        </a:rPr>
                        <a:t>Sí, tanto solicitantes Individuales como Agrupaciones. En el caso de agrupaciones, se tendrá que presentar este anexo firmado por cada una de las entidades integrantes de la misma.</a:t>
                      </a:r>
                      <a:endParaRPr lang="es-ES" sz="1000" b="0" i="0" u="none" strike="noStrike">
                        <a:solidFill>
                          <a:srgbClr val="000000"/>
                        </a:solidFill>
                        <a:effectLst/>
                        <a:latin typeface="Calibri" panose="020F0502020204030204" pitchFamily="34" charset="0"/>
                      </a:endParaRPr>
                    </a:p>
                  </a:txBody>
                  <a:tcPr marL="6428" marR="6428" marT="6428" marB="0" anchor="ctr"/>
                </a:tc>
                <a:tc>
                  <a:txBody>
                    <a:bodyPr/>
                    <a:lstStyle/>
                    <a:p>
                      <a:pPr algn="ctr" fontAlgn="ctr"/>
                      <a:r>
                        <a:rPr lang="es-ES" sz="1000" u="none" strike="noStrike">
                          <a:effectLst/>
                        </a:rPr>
                        <a:t>Sí</a:t>
                      </a:r>
                      <a:endParaRPr lang="es-ES" sz="1000" b="0" i="0" u="none" strike="noStrike">
                        <a:solidFill>
                          <a:srgbClr val="000000"/>
                        </a:solidFill>
                        <a:effectLst/>
                        <a:latin typeface="Calibri" panose="020F0502020204030204" pitchFamily="34" charset="0"/>
                      </a:endParaRPr>
                    </a:p>
                  </a:txBody>
                  <a:tcPr marL="6428" marR="6428" marT="6428" marB="0" anchor="ctr"/>
                </a:tc>
                <a:tc>
                  <a:txBody>
                    <a:bodyPr/>
                    <a:lstStyle/>
                    <a:p>
                      <a:pPr algn="ctr" fontAlgn="ctr"/>
                      <a:r>
                        <a:rPr lang="es-ES" sz="1000" u="none" strike="noStrike">
                          <a:effectLst/>
                        </a:rPr>
                        <a:t>Únicamente en el caso de Agrupaciones </a:t>
                      </a:r>
                      <a:endParaRPr lang="es-ES" sz="1000" b="0" i="0" u="none" strike="noStrike">
                        <a:solidFill>
                          <a:srgbClr val="000000"/>
                        </a:solidFill>
                        <a:effectLst/>
                        <a:latin typeface="Calibri" panose="020F0502020204030204" pitchFamily="34" charset="0"/>
                      </a:endParaRPr>
                    </a:p>
                  </a:txBody>
                  <a:tcPr marL="6428" marR="6428" marT="6428" marB="0" anchor="ctr"/>
                </a:tc>
                <a:tc>
                  <a:txBody>
                    <a:bodyPr/>
                    <a:lstStyle/>
                    <a:p>
                      <a:pPr algn="ctr" fontAlgn="ctr"/>
                      <a:r>
                        <a:rPr lang="es-ES" sz="1000" u="none" strike="noStrike">
                          <a:effectLst/>
                        </a:rPr>
                        <a:t>Sí</a:t>
                      </a:r>
                      <a:endParaRPr lang="es-ES" sz="1000" b="0" i="0" u="none" strike="noStrike">
                        <a:solidFill>
                          <a:srgbClr val="000000"/>
                        </a:solidFill>
                        <a:effectLst/>
                        <a:latin typeface="Calibri" panose="020F0502020204030204" pitchFamily="34" charset="0"/>
                      </a:endParaRPr>
                    </a:p>
                  </a:txBody>
                  <a:tcPr marL="6428" marR="6428" marT="6428" marB="0" anchor="ctr"/>
                </a:tc>
                <a:extLst>
                  <a:ext uri="{0D108BD9-81ED-4DB2-BD59-A6C34878D82A}">
                    <a16:rowId xmlns:a16="http://schemas.microsoft.com/office/drawing/2014/main" val="3829489415"/>
                  </a:ext>
                </a:extLst>
              </a:tr>
              <a:tr h="885813">
                <a:tc>
                  <a:txBody>
                    <a:bodyPr/>
                    <a:lstStyle/>
                    <a:p>
                      <a:pPr algn="l" fontAlgn="ctr"/>
                      <a:r>
                        <a:rPr lang="es-ES" sz="1000" u="none" strike="noStrike" dirty="0">
                          <a:effectLst/>
                        </a:rPr>
                        <a:t>AUTORIZACIÓN PARA EL ACCESO DE LAS ENTIDADES DE CONTROL FINANCIERO DE LA UNIÓN EUROPEA</a:t>
                      </a:r>
                      <a:endParaRPr lang="es-ES" sz="1000" b="0" i="0" u="none" strike="noStrike" dirty="0">
                        <a:solidFill>
                          <a:srgbClr val="000000"/>
                        </a:solidFill>
                        <a:effectLst/>
                        <a:latin typeface="Calibri" panose="020F0502020204030204" pitchFamily="34" charset="0"/>
                      </a:endParaRPr>
                    </a:p>
                  </a:txBody>
                  <a:tcPr marL="6428" marR="6428" marT="6428" marB="0" anchor="ctr">
                    <a:solidFill>
                      <a:schemeClr val="bg1"/>
                    </a:solidFill>
                  </a:tcPr>
                </a:tc>
                <a:tc>
                  <a:txBody>
                    <a:bodyPr/>
                    <a:lstStyle/>
                    <a:p>
                      <a:pPr algn="ctr" fontAlgn="ctr"/>
                      <a:r>
                        <a:rPr lang="es-ES" sz="1000" u="none" strike="noStrike" dirty="0">
                          <a:effectLst/>
                        </a:rPr>
                        <a:t>Sí, tanto solicitantes Individuales como Agrupaciones. En el caso de agrupaciones, se tendrá que presentar este anexo firmado por cada una de las entidades integrantes de la misma.</a:t>
                      </a:r>
                      <a:endParaRPr lang="es-ES" sz="1000" b="0" i="0" u="none" strike="noStrike" dirty="0">
                        <a:solidFill>
                          <a:srgbClr val="000000"/>
                        </a:solidFill>
                        <a:effectLst/>
                        <a:latin typeface="Calibri" panose="020F0502020204030204" pitchFamily="34" charset="0"/>
                      </a:endParaRPr>
                    </a:p>
                  </a:txBody>
                  <a:tcPr marL="6428" marR="6428" marT="6428" marB="0" anchor="ctr">
                    <a:solidFill>
                      <a:schemeClr val="bg1"/>
                    </a:solidFill>
                  </a:tcPr>
                </a:tc>
                <a:tc>
                  <a:txBody>
                    <a:bodyPr/>
                    <a:lstStyle/>
                    <a:p>
                      <a:pPr algn="ctr" fontAlgn="ctr"/>
                      <a:r>
                        <a:rPr lang="es-ES" sz="1000" u="none" strike="noStrike" dirty="0">
                          <a:effectLst/>
                        </a:rPr>
                        <a:t>Sí</a:t>
                      </a:r>
                      <a:endParaRPr lang="es-ES" sz="1000" b="0" i="0" u="none" strike="noStrike" dirty="0">
                        <a:solidFill>
                          <a:srgbClr val="000000"/>
                        </a:solidFill>
                        <a:effectLst/>
                        <a:latin typeface="Calibri" panose="020F0502020204030204" pitchFamily="34" charset="0"/>
                      </a:endParaRPr>
                    </a:p>
                  </a:txBody>
                  <a:tcPr marL="6428" marR="6428" marT="6428" marB="0" anchor="ctr">
                    <a:solidFill>
                      <a:schemeClr val="bg1"/>
                    </a:solidFill>
                  </a:tcPr>
                </a:tc>
                <a:tc>
                  <a:txBody>
                    <a:bodyPr/>
                    <a:lstStyle/>
                    <a:p>
                      <a:pPr algn="ctr" fontAlgn="ctr"/>
                      <a:r>
                        <a:rPr lang="es-ES" sz="1000" u="none" strike="noStrike" dirty="0">
                          <a:effectLst/>
                        </a:rPr>
                        <a:t>Únicamente en el caso de Agrupaciones </a:t>
                      </a:r>
                      <a:endParaRPr lang="es-ES" sz="1000" b="0" i="0" u="none" strike="noStrike" dirty="0">
                        <a:solidFill>
                          <a:srgbClr val="000000"/>
                        </a:solidFill>
                        <a:effectLst/>
                        <a:latin typeface="Calibri" panose="020F0502020204030204" pitchFamily="34" charset="0"/>
                      </a:endParaRPr>
                    </a:p>
                  </a:txBody>
                  <a:tcPr marL="6428" marR="6428" marT="6428" marB="0" anchor="ctr">
                    <a:solidFill>
                      <a:schemeClr val="bg1"/>
                    </a:solidFill>
                  </a:tcPr>
                </a:tc>
                <a:tc>
                  <a:txBody>
                    <a:bodyPr/>
                    <a:lstStyle/>
                    <a:p>
                      <a:pPr algn="ctr" fontAlgn="ctr"/>
                      <a:r>
                        <a:rPr lang="es-ES" sz="1000" u="none" strike="noStrike" dirty="0">
                          <a:effectLst/>
                        </a:rPr>
                        <a:t>Sí</a:t>
                      </a:r>
                      <a:endParaRPr lang="es-ES" sz="1000" b="0" i="0" u="none" strike="noStrike" dirty="0">
                        <a:solidFill>
                          <a:srgbClr val="000000"/>
                        </a:solidFill>
                        <a:effectLst/>
                        <a:latin typeface="Calibri" panose="020F0502020204030204" pitchFamily="34" charset="0"/>
                      </a:endParaRPr>
                    </a:p>
                  </a:txBody>
                  <a:tcPr marL="6428" marR="6428" marT="6428" marB="0" anchor="ctr">
                    <a:solidFill>
                      <a:schemeClr val="bg1"/>
                    </a:solidFill>
                  </a:tcPr>
                </a:tc>
                <a:extLst>
                  <a:ext uri="{0D108BD9-81ED-4DB2-BD59-A6C34878D82A}">
                    <a16:rowId xmlns:a16="http://schemas.microsoft.com/office/drawing/2014/main" val="827321260"/>
                  </a:ext>
                </a:extLst>
              </a:tr>
              <a:tr h="832125">
                <a:tc>
                  <a:txBody>
                    <a:bodyPr/>
                    <a:lstStyle/>
                    <a:p>
                      <a:pPr algn="l" fontAlgn="ctr"/>
                      <a:r>
                        <a:rPr lang="es-ES" sz="1000" u="none" strike="noStrike" dirty="0">
                          <a:effectLst/>
                        </a:rPr>
                        <a:t>ACUERDO DE AGRUPACIÓN</a:t>
                      </a:r>
                      <a:endParaRPr lang="es-ES" sz="1000" b="0" i="0" u="none" strike="noStrike" dirty="0">
                        <a:solidFill>
                          <a:srgbClr val="000000"/>
                        </a:solidFill>
                        <a:effectLst/>
                        <a:latin typeface="Calibri" panose="020F0502020204030204" pitchFamily="34" charset="0"/>
                      </a:endParaRPr>
                    </a:p>
                  </a:txBody>
                  <a:tcPr marL="6428" marR="6428" marT="6428" marB="0" anchor="ctr"/>
                </a:tc>
                <a:tc>
                  <a:txBody>
                    <a:bodyPr/>
                    <a:lstStyle/>
                    <a:p>
                      <a:pPr algn="ctr" fontAlgn="ctr"/>
                      <a:r>
                        <a:rPr lang="es-ES" sz="1000" u="none" strike="noStrike">
                          <a:effectLst/>
                        </a:rPr>
                        <a:t>No, únicamente para Agrupaciones</a:t>
                      </a:r>
                      <a:endParaRPr lang="es-ES" sz="1000" b="0" i="0" u="none" strike="noStrike">
                        <a:solidFill>
                          <a:srgbClr val="000000"/>
                        </a:solidFill>
                        <a:effectLst/>
                        <a:latin typeface="Calibri" panose="020F0502020204030204" pitchFamily="34" charset="0"/>
                      </a:endParaRPr>
                    </a:p>
                  </a:txBody>
                  <a:tcPr marL="6428" marR="6428" marT="6428" marB="0" anchor="ctr"/>
                </a:tc>
                <a:tc>
                  <a:txBody>
                    <a:bodyPr/>
                    <a:lstStyle/>
                    <a:p>
                      <a:pPr algn="ctr" fontAlgn="ctr"/>
                      <a:r>
                        <a:rPr lang="es-ES" sz="1000" u="none" strike="noStrike">
                          <a:effectLst/>
                        </a:rPr>
                        <a:t>No</a:t>
                      </a:r>
                      <a:endParaRPr lang="es-ES" sz="1000" b="0" i="0" u="none" strike="noStrike">
                        <a:solidFill>
                          <a:srgbClr val="000000"/>
                        </a:solidFill>
                        <a:effectLst/>
                        <a:latin typeface="Calibri" panose="020F0502020204030204" pitchFamily="34" charset="0"/>
                      </a:endParaRPr>
                    </a:p>
                  </a:txBody>
                  <a:tcPr marL="6428" marR="6428" marT="6428" marB="0" anchor="ctr"/>
                </a:tc>
                <a:tc>
                  <a:txBody>
                    <a:bodyPr/>
                    <a:lstStyle/>
                    <a:p>
                      <a:pPr algn="ctr" fontAlgn="ctr"/>
                      <a:r>
                        <a:rPr lang="es-ES" sz="1000" u="none" strike="noStrike">
                          <a:effectLst/>
                        </a:rPr>
                        <a:t>Únicamente en el caso de Agrupaciones</a:t>
                      </a:r>
                      <a:endParaRPr lang="es-ES" sz="1000" b="0" i="0" u="none" strike="noStrike">
                        <a:solidFill>
                          <a:srgbClr val="000000"/>
                        </a:solidFill>
                        <a:effectLst/>
                        <a:latin typeface="Calibri" panose="020F0502020204030204" pitchFamily="34" charset="0"/>
                      </a:endParaRPr>
                    </a:p>
                  </a:txBody>
                  <a:tcPr marL="6428" marR="6428" marT="6428" marB="0" anchor="ctr"/>
                </a:tc>
                <a:tc>
                  <a:txBody>
                    <a:bodyPr/>
                    <a:lstStyle/>
                    <a:p>
                      <a:pPr algn="ctr" fontAlgn="ctr"/>
                      <a:r>
                        <a:rPr lang="es-ES" sz="1000" u="none" strike="noStrike">
                          <a:effectLst/>
                        </a:rPr>
                        <a:t>Sí</a:t>
                      </a:r>
                      <a:endParaRPr lang="es-ES" sz="1000" b="0" i="0" u="none" strike="noStrike">
                        <a:solidFill>
                          <a:srgbClr val="000000"/>
                        </a:solidFill>
                        <a:effectLst/>
                        <a:latin typeface="Calibri" panose="020F0502020204030204" pitchFamily="34" charset="0"/>
                      </a:endParaRPr>
                    </a:p>
                  </a:txBody>
                  <a:tcPr marL="6428" marR="6428" marT="6428" marB="0" anchor="ctr"/>
                </a:tc>
                <a:extLst>
                  <a:ext uri="{0D108BD9-81ED-4DB2-BD59-A6C34878D82A}">
                    <a16:rowId xmlns:a16="http://schemas.microsoft.com/office/drawing/2014/main" val="2565157648"/>
                  </a:ext>
                </a:extLst>
              </a:tr>
              <a:tr h="1181084">
                <a:tc>
                  <a:txBody>
                    <a:bodyPr/>
                    <a:lstStyle/>
                    <a:p>
                      <a:pPr algn="l" fontAlgn="ctr"/>
                      <a:r>
                        <a:rPr lang="es-ES" sz="1000" u="none" strike="noStrike" dirty="0">
                          <a:effectLst/>
                        </a:rPr>
                        <a:t>DOCUMENTACIÓN ACREDITATIVA SOLUCIÓN C1</a:t>
                      </a:r>
                      <a:endParaRPr lang="es-ES" sz="1000" b="0" i="0" u="none" strike="noStrike" dirty="0">
                        <a:solidFill>
                          <a:srgbClr val="000000"/>
                        </a:solidFill>
                        <a:effectLst/>
                        <a:latin typeface="Calibri" panose="020F0502020204030204" pitchFamily="34" charset="0"/>
                      </a:endParaRPr>
                    </a:p>
                  </a:txBody>
                  <a:tcPr marL="6428" marR="6428" marT="6428" marB="0" anchor="ctr">
                    <a:solidFill>
                      <a:schemeClr val="bg1"/>
                    </a:solidFill>
                  </a:tcPr>
                </a:tc>
                <a:tc>
                  <a:txBody>
                    <a:bodyPr/>
                    <a:lstStyle/>
                    <a:p>
                      <a:pPr algn="ctr" fontAlgn="ctr"/>
                      <a:r>
                        <a:rPr lang="es-ES" sz="1000" u="none" strike="noStrike" dirty="0">
                          <a:effectLst/>
                        </a:rPr>
                        <a:t>No, únicamente cuando corresponda</a:t>
                      </a:r>
                      <a:endParaRPr lang="es-ES" sz="1000" b="0" i="0" u="none" strike="noStrike" dirty="0">
                        <a:solidFill>
                          <a:srgbClr val="000000"/>
                        </a:solidFill>
                        <a:effectLst/>
                        <a:latin typeface="Calibri" panose="020F0502020204030204" pitchFamily="34" charset="0"/>
                      </a:endParaRPr>
                    </a:p>
                  </a:txBody>
                  <a:tcPr marL="6428" marR="6428" marT="6428" marB="0" anchor="ctr">
                    <a:solidFill>
                      <a:schemeClr val="bg1"/>
                    </a:solidFill>
                  </a:tcPr>
                </a:tc>
                <a:tc>
                  <a:txBody>
                    <a:bodyPr/>
                    <a:lstStyle/>
                    <a:p>
                      <a:pPr algn="ctr" fontAlgn="ctr"/>
                      <a:r>
                        <a:rPr lang="es-ES" sz="1000" u="none" strike="noStrike" dirty="0">
                          <a:effectLst/>
                        </a:rPr>
                        <a:t>No</a:t>
                      </a:r>
                      <a:endParaRPr lang="es-ES" sz="1000" b="0" i="0" u="none" strike="noStrike" dirty="0">
                        <a:solidFill>
                          <a:srgbClr val="000000"/>
                        </a:solidFill>
                        <a:effectLst/>
                        <a:latin typeface="Calibri" panose="020F0502020204030204" pitchFamily="34" charset="0"/>
                      </a:endParaRPr>
                    </a:p>
                  </a:txBody>
                  <a:tcPr marL="6428" marR="6428" marT="6428" marB="0" anchor="ctr">
                    <a:solidFill>
                      <a:schemeClr val="bg1"/>
                    </a:solidFill>
                  </a:tcPr>
                </a:tc>
                <a:tc>
                  <a:txBody>
                    <a:bodyPr/>
                    <a:lstStyle/>
                    <a:p>
                      <a:pPr algn="ctr" fontAlgn="ctr"/>
                      <a:r>
                        <a:rPr lang="es-ES" sz="1000" u="none" strike="noStrike" dirty="0">
                          <a:effectLst/>
                        </a:rPr>
                        <a:t>Cuando corresponda, tanto solicitantes individuales como Agrupaciones</a:t>
                      </a:r>
                      <a:endParaRPr lang="es-ES" sz="1000" b="0" i="0" u="none" strike="noStrike" dirty="0">
                        <a:solidFill>
                          <a:srgbClr val="000000"/>
                        </a:solidFill>
                        <a:effectLst/>
                        <a:latin typeface="Calibri" panose="020F0502020204030204" pitchFamily="34" charset="0"/>
                      </a:endParaRPr>
                    </a:p>
                  </a:txBody>
                  <a:tcPr marL="6428" marR="6428" marT="6428" marB="0" anchor="ctr">
                    <a:solidFill>
                      <a:schemeClr val="bg1"/>
                    </a:solidFill>
                  </a:tcPr>
                </a:tc>
                <a:tc>
                  <a:txBody>
                    <a:bodyPr/>
                    <a:lstStyle/>
                    <a:p>
                      <a:pPr algn="ctr" fontAlgn="ctr"/>
                      <a:r>
                        <a:rPr lang="es-ES" sz="1000" u="none" strike="noStrike" dirty="0">
                          <a:effectLst/>
                        </a:rPr>
                        <a:t>No</a:t>
                      </a:r>
                      <a:endParaRPr lang="es-ES" sz="1000" b="0" i="0" u="none" strike="noStrike" dirty="0">
                        <a:solidFill>
                          <a:srgbClr val="000000"/>
                        </a:solidFill>
                        <a:effectLst/>
                        <a:latin typeface="Calibri" panose="020F0502020204030204" pitchFamily="34" charset="0"/>
                      </a:endParaRPr>
                    </a:p>
                  </a:txBody>
                  <a:tcPr marL="6428" marR="6428" marT="6428" marB="0" anchor="ctr">
                    <a:solidFill>
                      <a:schemeClr val="bg1"/>
                    </a:solidFill>
                  </a:tcPr>
                </a:tc>
                <a:extLst>
                  <a:ext uri="{0D108BD9-81ED-4DB2-BD59-A6C34878D82A}">
                    <a16:rowId xmlns:a16="http://schemas.microsoft.com/office/drawing/2014/main" val="2404753109"/>
                  </a:ext>
                </a:extLst>
              </a:tr>
            </a:tbl>
          </a:graphicData>
        </a:graphic>
      </p:graphicFrame>
      <p:sp>
        <p:nvSpPr>
          <p:cNvPr id="10" name="Rectángulo redondeado 9"/>
          <p:cNvSpPr/>
          <p:nvPr/>
        </p:nvSpPr>
        <p:spPr>
          <a:xfrm>
            <a:off x="3396343" y="5650931"/>
            <a:ext cx="4814596" cy="386330"/>
          </a:xfrm>
          <a:prstGeom prst="roundRect">
            <a:avLst/>
          </a:prstGeom>
          <a:ln w="28575"/>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b="1" dirty="0">
                <a:ea typeface="Calibri" panose="020F0502020204030204" pitchFamily="34" charset="0"/>
                <a:cs typeface="Calibri" panose="020F0502020204030204" pitchFamily="34" charset="0"/>
              </a:rPr>
              <a:t>NOTA: Mantenga el orden y nombre de los ficheros.</a:t>
            </a:r>
            <a:endParaRPr lang="es-ES" sz="1100" dirty="0">
              <a:effectLst/>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873424684"/>
              </p:ext>
            </p:extLst>
          </p:nvPr>
        </p:nvGraphicFramePr>
        <p:xfrm>
          <a:off x="554595" y="1197518"/>
          <a:ext cx="11019453" cy="463628"/>
        </p:xfrm>
        <a:graphic>
          <a:graphicData uri="http://schemas.openxmlformats.org/drawingml/2006/table">
            <a:tbl>
              <a:tblPr>
                <a:tableStyleId>{5C22544A-7EE6-4342-B048-85BDC9FD1C3A}</a:tableStyleId>
              </a:tblPr>
              <a:tblGrid>
                <a:gridCol w="3568317">
                  <a:extLst>
                    <a:ext uri="{9D8B030D-6E8A-4147-A177-3AD203B41FA5}">
                      <a16:colId xmlns:a16="http://schemas.microsoft.com/office/drawing/2014/main" val="1908436290"/>
                    </a:ext>
                  </a:extLst>
                </a:gridCol>
                <a:gridCol w="3648256">
                  <a:extLst>
                    <a:ext uri="{9D8B030D-6E8A-4147-A177-3AD203B41FA5}">
                      <a16:colId xmlns:a16="http://schemas.microsoft.com/office/drawing/2014/main" val="2174079017"/>
                    </a:ext>
                  </a:extLst>
                </a:gridCol>
                <a:gridCol w="1039797">
                  <a:extLst>
                    <a:ext uri="{9D8B030D-6E8A-4147-A177-3AD203B41FA5}">
                      <a16:colId xmlns:a16="http://schemas.microsoft.com/office/drawing/2014/main" val="1348397905"/>
                    </a:ext>
                  </a:extLst>
                </a:gridCol>
                <a:gridCol w="1694153">
                  <a:extLst>
                    <a:ext uri="{9D8B030D-6E8A-4147-A177-3AD203B41FA5}">
                      <a16:colId xmlns:a16="http://schemas.microsoft.com/office/drawing/2014/main" val="3324790935"/>
                    </a:ext>
                  </a:extLst>
                </a:gridCol>
                <a:gridCol w="1068930">
                  <a:extLst>
                    <a:ext uri="{9D8B030D-6E8A-4147-A177-3AD203B41FA5}">
                      <a16:colId xmlns:a16="http://schemas.microsoft.com/office/drawing/2014/main" val="908770155"/>
                    </a:ext>
                  </a:extLst>
                </a:gridCol>
              </a:tblGrid>
              <a:tr h="460375">
                <a:tc>
                  <a:txBody>
                    <a:bodyPr/>
                    <a:lstStyle/>
                    <a:p>
                      <a:pPr algn="l" fontAlgn="ctr"/>
                      <a:r>
                        <a:rPr lang="es-ES" sz="1000" u="none" strike="noStrike" dirty="0">
                          <a:effectLst/>
                        </a:rPr>
                        <a:t>DOCUMENTACIÓN</a:t>
                      </a:r>
                      <a:endParaRPr lang="es-ES" sz="1000" b="1" i="0" u="none" strike="noStrike" dirty="0">
                        <a:solidFill>
                          <a:srgbClr val="000000"/>
                        </a:solidFill>
                        <a:effectLst/>
                        <a:latin typeface="Calibri" panose="020F0502020204030204" pitchFamily="34" charset="0"/>
                      </a:endParaRPr>
                    </a:p>
                  </a:txBody>
                  <a:tcPr marL="6428" marR="6428" marT="6428" marB="0" anchor="ctr">
                    <a:solidFill>
                      <a:schemeClr val="accent5">
                        <a:lumMod val="60000"/>
                        <a:lumOff val="40000"/>
                      </a:schemeClr>
                    </a:solidFill>
                  </a:tcPr>
                </a:tc>
                <a:tc>
                  <a:txBody>
                    <a:bodyPr/>
                    <a:lstStyle/>
                    <a:p>
                      <a:pPr algn="ctr" fontAlgn="ctr"/>
                      <a:r>
                        <a:rPr lang="es-ES" sz="1000" u="none" strike="noStrike" dirty="0">
                          <a:effectLst/>
                        </a:rPr>
                        <a:t>OBLIGATORIO</a:t>
                      </a:r>
                      <a:endParaRPr lang="es-ES" sz="1000" b="1" i="0" u="none" strike="noStrike" dirty="0">
                        <a:solidFill>
                          <a:srgbClr val="000000"/>
                        </a:solidFill>
                        <a:effectLst/>
                        <a:latin typeface="Calibri" panose="020F0502020204030204" pitchFamily="34" charset="0"/>
                      </a:endParaRPr>
                    </a:p>
                  </a:txBody>
                  <a:tcPr marL="6428" marR="6428" marT="6428" marB="0" anchor="ctr">
                    <a:solidFill>
                      <a:schemeClr val="accent5">
                        <a:lumMod val="60000"/>
                        <a:lumOff val="40000"/>
                      </a:schemeClr>
                    </a:solidFill>
                  </a:tcPr>
                </a:tc>
                <a:tc>
                  <a:txBody>
                    <a:bodyPr/>
                    <a:lstStyle/>
                    <a:p>
                      <a:pPr algn="ctr" fontAlgn="ctr"/>
                      <a:r>
                        <a:rPr lang="es-ES" sz="1000" u="none" strike="noStrike" dirty="0">
                          <a:effectLst/>
                        </a:rPr>
                        <a:t>INCLUIDO EN FORMULARIO ELECTRÓNICO</a:t>
                      </a:r>
                      <a:endParaRPr lang="es-ES" sz="1000" b="1" i="0" u="none" strike="noStrike" dirty="0">
                        <a:solidFill>
                          <a:srgbClr val="000000"/>
                        </a:solidFill>
                        <a:effectLst/>
                        <a:latin typeface="Calibri" panose="020F0502020204030204" pitchFamily="34" charset="0"/>
                      </a:endParaRPr>
                    </a:p>
                  </a:txBody>
                  <a:tcPr marL="6428" marR="6428" marT="6428" marB="0" anchor="ctr">
                    <a:solidFill>
                      <a:schemeClr val="accent5">
                        <a:lumMod val="60000"/>
                        <a:lumOff val="40000"/>
                      </a:schemeClr>
                    </a:solidFill>
                  </a:tcPr>
                </a:tc>
                <a:tc>
                  <a:txBody>
                    <a:bodyPr/>
                    <a:lstStyle/>
                    <a:p>
                      <a:pPr algn="ctr" fontAlgn="ctr"/>
                      <a:r>
                        <a:rPr lang="es-ES" sz="1000" u="none" strike="noStrike" dirty="0">
                          <a:effectLst/>
                        </a:rPr>
                        <a:t>NECESARIO ADJUNTAR </a:t>
                      </a:r>
                      <a:br>
                        <a:rPr lang="es-ES" sz="1000" u="none" strike="noStrike" dirty="0">
                          <a:effectLst/>
                        </a:rPr>
                      </a:br>
                      <a:r>
                        <a:rPr lang="es-ES" sz="1000" u="none" strike="noStrike" dirty="0">
                          <a:effectLst/>
                        </a:rPr>
                        <a:t>(ANTES DE FIRMAR LA SOLICITUD)</a:t>
                      </a:r>
                      <a:endParaRPr lang="es-ES" sz="1000" b="1" i="0" u="none" strike="noStrike" dirty="0">
                        <a:solidFill>
                          <a:srgbClr val="000000"/>
                        </a:solidFill>
                        <a:effectLst/>
                        <a:latin typeface="Calibri" panose="020F0502020204030204" pitchFamily="34" charset="0"/>
                      </a:endParaRPr>
                    </a:p>
                  </a:txBody>
                  <a:tcPr marL="6428" marR="6428" marT="6428" marB="0" anchor="ctr">
                    <a:solidFill>
                      <a:schemeClr val="accent5">
                        <a:lumMod val="60000"/>
                        <a:lumOff val="40000"/>
                      </a:schemeClr>
                    </a:solidFill>
                  </a:tcPr>
                </a:tc>
                <a:tc>
                  <a:txBody>
                    <a:bodyPr/>
                    <a:lstStyle/>
                    <a:p>
                      <a:pPr algn="ctr" fontAlgn="ctr"/>
                      <a:r>
                        <a:rPr lang="es-ES" sz="1000" u="none" strike="noStrike" dirty="0">
                          <a:effectLst/>
                        </a:rPr>
                        <a:t>MODELO DISPONIBLE</a:t>
                      </a:r>
                      <a:endParaRPr lang="es-ES" sz="1000" b="1" i="0" u="none" strike="noStrike" dirty="0">
                        <a:solidFill>
                          <a:srgbClr val="000000"/>
                        </a:solidFill>
                        <a:effectLst/>
                        <a:latin typeface="Calibri" panose="020F0502020204030204" pitchFamily="34" charset="0"/>
                      </a:endParaRPr>
                    </a:p>
                  </a:txBody>
                  <a:tcPr marL="6428" marR="6428" marT="6428" marB="0" anchor="ctr">
                    <a:solidFill>
                      <a:schemeClr val="accent5">
                        <a:lumMod val="60000"/>
                        <a:lumOff val="40000"/>
                      </a:schemeClr>
                    </a:solidFill>
                  </a:tcPr>
                </a:tc>
                <a:extLst>
                  <a:ext uri="{0D108BD9-81ED-4DB2-BD59-A6C34878D82A}">
                    <a16:rowId xmlns:a16="http://schemas.microsoft.com/office/drawing/2014/main" val="2443912891"/>
                  </a:ext>
                </a:extLst>
              </a:tr>
            </a:tbl>
          </a:graphicData>
        </a:graphic>
      </p:graphicFrame>
    </p:spTree>
    <p:extLst>
      <p:ext uri="{BB962C8B-B14F-4D97-AF65-F5344CB8AC3E}">
        <p14:creationId xmlns:p14="http://schemas.microsoft.com/office/powerpoint/2010/main" val="2838856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578498" y="241286"/>
            <a:ext cx="11000792" cy="670305"/>
            <a:chOff x="578498" y="241286"/>
            <a:chExt cx="11000792" cy="670305"/>
          </a:xfrm>
        </p:grpSpPr>
        <p:sp>
          <p:nvSpPr>
            <p:cNvPr id="5" name="3 Título"/>
            <p:cNvSpPr txBox="1">
              <a:spLocks/>
            </p:cNvSpPr>
            <p:nvPr/>
          </p:nvSpPr>
          <p:spPr>
            <a:xfrm>
              <a:off x="578498" y="241286"/>
              <a:ext cx="900870" cy="670102"/>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26</a:t>
              </a:r>
            </a:p>
          </p:txBody>
        </p:sp>
        <p:sp>
          <p:nvSpPr>
            <p:cNvPr id="6" name="4 Marcador de texto"/>
            <p:cNvSpPr txBox="1">
              <a:spLocks/>
            </p:cNvSpPr>
            <p:nvPr/>
          </p:nvSpPr>
          <p:spPr>
            <a:xfrm>
              <a:off x="1479368" y="241490"/>
              <a:ext cx="10099922" cy="670101"/>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t>GUÍA DEL PROCEDIMIENTO DE SOLICITUD DE AYUDAS EN SEDE ELECTRÓNICA - MITECO</a:t>
              </a:r>
              <a:endParaRPr lang="es-ES" sz="1800" b="1" i="1" dirty="0">
                <a:solidFill>
                  <a:prstClr val="black"/>
                </a:solidFill>
                <a:latin typeface="Calibri" panose="020F0502020204030204"/>
              </a:endParaRPr>
            </a:p>
          </p:txBody>
        </p:sp>
      </p:grpSp>
      <p:pic>
        <p:nvPicPr>
          <p:cNvPr id="7" name="image1.jpeg" descr="Imagen que contiene Escala de tiempo&#10;&#10;Descripción generada automáticamente"/>
          <p:cNvPicPr/>
          <p:nvPr/>
        </p:nvPicPr>
        <p:blipFill>
          <a:blip r:embed="rId2" cstate="print"/>
          <a:stretch>
            <a:fillRect/>
          </a:stretch>
        </p:blipFill>
        <p:spPr>
          <a:xfrm>
            <a:off x="7091442" y="6162015"/>
            <a:ext cx="2462530" cy="569595"/>
          </a:xfrm>
          <a:prstGeom prst="rect">
            <a:avLst/>
          </a:prstGeom>
        </p:spPr>
      </p:pic>
      <p:pic>
        <p:nvPicPr>
          <p:cNvPr id="8" name="image2.jpeg" descr="Interfaz de usuario gráfica, Aplicación&#10;&#10;Descripción generada automáticamente"/>
          <p:cNvPicPr/>
          <p:nvPr/>
        </p:nvPicPr>
        <p:blipFill>
          <a:blip r:embed="rId3" cstate="print"/>
          <a:stretch>
            <a:fillRect/>
          </a:stretch>
        </p:blipFill>
        <p:spPr>
          <a:xfrm>
            <a:off x="9703914" y="6181700"/>
            <a:ext cx="1760220" cy="549910"/>
          </a:xfrm>
          <a:prstGeom prst="rect">
            <a:avLst/>
          </a:prstGeom>
        </p:spPr>
      </p:pic>
      <p:pic>
        <p:nvPicPr>
          <p:cNvPr id="15" name="Imagen 14"/>
          <p:cNvPicPr>
            <a:picLocks noChangeAspect="1"/>
          </p:cNvPicPr>
          <p:nvPr/>
        </p:nvPicPr>
        <p:blipFill>
          <a:blip r:embed="rId4"/>
          <a:stretch>
            <a:fillRect/>
          </a:stretch>
        </p:blipFill>
        <p:spPr>
          <a:xfrm>
            <a:off x="1201491" y="6313760"/>
            <a:ext cx="3105583" cy="285790"/>
          </a:xfrm>
          <a:prstGeom prst="rect">
            <a:avLst/>
          </a:prstGeom>
        </p:spPr>
      </p:pic>
      <p:pic>
        <p:nvPicPr>
          <p:cNvPr id="16" name="Imagen 15"/>
          <p:cNvPicPr/>
          <p:nvPr/>
        </p:nvPicPr>
        <p:blipFill>
          <a:blip r:embed="rId5" cstate="print">
            <a:extLst>
              <a:ext uri="{28A0092B-C50C-407E-A947-70E740481C1C}">
                <a14:useLocalDpi xmlns:a14="http://schemas.microsoft.com/office/drawing/2010/main" val="0"/>
              </a:ext>
            </a:extLst>
          </a:blip>
          <a:stretch>
            <a:fillRect/>
          </a:stretch>
        </p:blipFill>
        <p:spPr>
          <a:xfrm>
            <a:off x="5187143" y="6051665"/>
            <a:ext cx="1754358" cy="712925"/>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1863489730"/>
              </p:ext>
            </p:extLst>
          </p:nvPr>
        </p:nvGraphicFramePr>
        <p:xfrm>
          <a:off x="578496" y="1218389"/>
          <a:ext cx="11000794" cy="917982"/>
        </p:xfrm>
        <a:graphic>
          <a:graphicData uri="http://schemas.openxmlformats.org/drawingml/2006/table">
            <a:tbl>
              <a:tblPr/>
              <a:tblGrid>
                <a:gridCol w="11000794">
                  <a:extLst>
                    <a:ext uri="{9D8B030D-6E8A-4147-A177-3AD203B41FA5}">
                      <a16:colId xmlns:a16="http://schemas.microsoft.com/office/drawing/2014/main" val="679114185"/>
                    </a:ext>
                  </a:extLst>
                </a:gridCol>
              </a:tblGrid>
              <a:tr h="297795">
                <a:tc>
                  <a:txBody>
                    <a:bodyPr/>
                    <a:lstStyle/>
                    <a:p>
                      <a:pPr algn="ctr" fontAlgn="t"/>
                      <a:r>
                        <a:rPr lang="es-ES" sz="1400" b="1" i="0" u="none" strike="noStrike" baseline="0" dirty="0">
                          <a:solidFill>
                            <a:srgbClr val="FFFFFF"/>
                          </a:solidFill>
                          <a:effectLst/>
                          <a:latin typeface="Calibri" panose="020F0502020204030204" pitchFamily="34" charset="0"/>
                        </a:rPr>
                        <a:t>ERRORES MÁS COMUNES</a:t>
                      </a:r>
                      <a:endParaRPr lang="es-ES" sz="1400" b="1" i="0" u="none" strike="noStrike" dirty="0">
                        <a:solidFill>
                          <a:srgbClr val="FFFFFF"/>
                        </a:solidFill>
                        <a:effectLst/>
                        <a:latin typeface="Calibri" panose="020F0502020204030204" pitchFamily="34" charset="0"/>
                      </a:endParaRPr>
                    </a:p>
                  </a:txBody>
                  <a:tcPr marL="9525" marR="9525" marT="9525" marB="0" anchor="ctr">
                    <a:lnL>
                      <a:noFill/>
                    </a:lnL>
                    <a:lnR>
                      <a:noFill/>
                    </a:lnR>
                    <a:lnT>
                      <a:noFill/>
                    </a:lnT>
                    <a:lnB>
                      <a:noFill/>
                    </a:lnB>
                    <a:solidFill>
                      <a:srgbClr val="8EA9DB"/>
                    </a:solidFill>
                  </a:tcPr>
                </a:tc>
                <a:extLst>
                  <a:ext uri="{0D108BD9-81ED-4DB2-BD59-A6C34878D82A}">
                    <a16:rowId xmlns:a16="http://schemas.microsoft.com/office/drawing/2014/main" val="497655734"/>
                  </a:ext>
                </a:extLst>
              </a:tr>
              <a:tr h="620187">
                <a:tc>
                  <a:txBody>
                    <a:bodyPr/>
                    <a:lstStyle/>
                    <a:p>
                      <a:pPr algn="ctr" fontAlgn="b"/>
                      <a:r>
                        <a:rPr lang="es-ES" sz="1600" b="1" i="0" u="none" strike="noStrike" dirty="0">
                          <a:solidFill>
                            <a:srgbClr val="000000"/>
                          </a:solidFill>
                          <a:effectLst/>
                          <a:latin typeface="Calibri" panose="020F0502020204030204" pitchFamily="34" charset="0"/>
                        </a:rPr>
                        <a:t>A continuación, detallamos algunos de los errores más comunes que se plantean en el proceso de solicitud de las ayudas así como las posibles</a:t>
                      </a:r>
                      <a:r>
                        <a:rPr lang="es-ES" sz="1600" b="1" i="0" u="none" strike="noStrike" baseline="0" dirty="0">
                          <a:solidFill>
                            <a:srgbClr val="000000"/>
                          </a:solidFill>
                          <a:effectLst/>
                          <a:latin typeface="Calibri" panose="020F0502020204030204" pitchFamily="34" charset="0"/>
                        </a:rPr>
                        <a:t> soluciones a los mismos</a:t>
                      </a:r>
                      <a:r>
                        <a:rPr lang="es-ES" sz="1600" b="1" i="0" u="none" strike="noStrike" dirty="0">
                          <a:solidFill>
                            <a:srgbClr val="000000"/>
                          </a:solidFill>
                          <a:effectLst/>
                          <a:latin typeface="Calibri" panose="020F0502020204030204" pitchFamily="34" charset="0"/>
                        </a:rPr>
                        <a:t>:</a:t>
                      </a:r>
                    </a:p>
                  </a:txBody>
                  <a:tcPr marL="9525" marR="9525" marT="9525" marB="0" anchor="ctr">
                    <a:lnL>
                      <a:noFill/>
                    </a:lnL>
                    <a:lnR>
                      <a:noFill/>
                    </a:lnR>
                    <a:lnT>
                      <a:noFill/>
                    </a:lnT>
                    <a:lnB>
                      <a:noFill/>
                    </a:lnB>
                    <a:solidFill>
                      <a:srgbClr val="FFF2CC"/>
                    </a:solidFill>
                  </a:tcPr>
                </a:tc>
                <a:extLst>
                  <a:ext uri="{0D108BD9-81ED-4DB2-BD59-A6C34878D82A}">
                    <a16:rowId xmlns:a16="http://schemas.microsoft.com/office/drawing/2014/main" val="2616617902"/>
                  </a:ext>
                </a:extLst>
              </a:tr>
            </a:tbl>
          </a:graphicData>
        </a:graphic>
      </p:graphicFrame>
      <p:grpSp>
        <p:nvGrpSpPr>
          <p:cNvPr id="10" name="Grupo 9"/>
          <p:cNvGrpSpPr/>
          <p:nvPr/>
        </p:nvGrpSpPr>
        <p:grpSpPr>
          <a:xfrm>
            <a:off x="578496" y="2284199"/>
            <a:ext cx="4680066" cy="481041"/>
            <a:chOff x="578498" y="241286"/>
            <a:chExt cx="11000792" cy="670102"/>
          </a:xfrm>
        </p:grpSpPr>
        <p:sp>
          <p:nvSpPr>
            <p:cNvPr id="11" name="3 Título"/>
            <p:cNvSpPr txBox="1">
              <a:spLocks/>
            </p:cNvSpPr>
            <p:nvPr/>
          </p:nvSpPr>
          <p:spPr>
            <a:xfrm>
              <a:off x="578498" y="241286"/>
              <a:ext cx="1191914" cy="670102"/>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1</a:t>
              </a:r>
            </a:p>
          </p:txBody>
        </p:sp>
        <p:sp>
          <p:nvSpPr>
            <p:cNvPr id="12" name="4 Marcador de texto"/>
            <p:cNvSpPr txBox="1">
              <a:spLocks/>
            </p:cNvSpPr>
            <p:nvPr/>
          </p:nvSpPr>
          <p:spPr>
            <a:xfrm>
              <a:off x="1770412" y="241490"/>
              <a:ext cx="9808878" cy="669898"/>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solidFill>
                    <a:prstClr val="black"/>
                  </a:solidFill>
                  <a:latin typeface="Calibri" panose="020F0502020204030204"/>
                </a:rPr>
                <a:t>Errores de identificación</a:t>
              </a:r>
              <a:endParaRPr lang="es-ES" sz="1800" b="1" dirty="0">
                <a:solidFill>
                  <a:prstClr val="black"/>
                </a:solidFill>
                <a:latin typeface="Calibri" panose="020F0502020204030204"/>
              </a:endParaRPr>
            </a:p>
          </p:txBody>
        </p:sp>
      </p:grpSp>
      <p:sp>
        <p:nvSpPr>
          <p:cNvPr id="13" name="Rectángulo redondeado 12"/>
          <p:cNvSpPr/>
          <p:nvPr/>
        </p:nvSpPr>
        <p:spPr>
          <a:xfrm>
            <a:off x="1085572" y="2935314"/>
            <a:ext cx="4475473" cy="913749"/>
          </a:xfrm>
          <a:prstGeom prst="roundRect">
            <a:avLst/>
          </a:prstGeom>
          <a:ln w="28575"/>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b="1" dirty="0">
                <a:effectLst/>
                <a:ea typeface="Calibri" panose="020F0502020204030204" pitchFamily="34" charset="0"/>
                <a:cs typeface="Calibri" panose="020F0502020204030204" pitchFamily="34" charset="0"/>
              </a:rPr>
              <a:t>Deberá seleccionar obligatoriamente: “DNI/Certificado electrónico”</a:t>
            </a:r>
            <a:r>
              <a:rPr lang="es-ES" sz="1100" b="1" dirty="0">
                <a:solidFill>
                  <a:srgbClr val="000000"/>
                </a:solidFill>
              </a:rPr>
              <a:t> y el certificado electrónico de identificación para el acceso debe identificar al representante legal de la entidad para la que se solicita la ayuda</a:t>
            </a:r>
            <a:endParaRPr lang="es-ES" sz="1100" b="1" dirty="0">
              <a:effectLst/>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6"/>
          <a:stretch>
            <a:fillRect/>
          </a:stretch>
        </p:blipFill>
        <p:spPr>
          <a:xfrm rot="644136">
            <a:off x="3019270" y="1683105"/>
            <a:ext cx="2139881" cy="2164268"/>
          </a:xfrm>
          <a:prstGeom prst="rect">
            <a:avLst/>
          </a:prstGeom>
        </p:spPr>
      </p:pic>
      <p:grpSp>
        <p:nvGrpSpPr>
          <p:cNvPr id="17" name="Grupo 16"/>
          <p:cNvGrpSpPr/>
          <p:nvPr/>
        </p:nvGrpSpPr>
        <p:grpSpPr>
          <a:xfrm>
            <a:off x="578496" y="4071568"/>
            <a:ext cx="4680066" cy="481041"/>
            <a:chOff x="578498" y="241286"/>
            <a:chExt cx="11000792" cy="670102"/>
          </a:xfrm>
        </p:grpSpPr>
        <p:sp>
          <p:nvSpPr>
            <p:cNvPr id="18" name="3 Título"/>
            <p:cNvSpPr txBox="1">
              <a:spLocks/>
            </p:cNvSpPr>
            <p:nvPr/>
          </p:nvSpPr>
          <p:spPr>
            <a:xfrm>
              <a:off x="578498" y="241286"/>
              <a:ext cx="1191914" cy="670102"/>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2</a:t>
              </a:r>
            </a:p>
          </p:txBody>
        </p:sp>
        <p:sp>
          <p:nvSpPr>
            <p:cNvPr id="19" name="4 Marcador de texto"/>
            <p:cNvSpPr txBox="1">
              <a:spLocks/>
            </p:cNvSpPr>
            <p:nvPr/>
          </p:nvSpPr>
          <p:spPr>
            <a:xfrm>
              <a:off x="1770412" y="241490"/>
              <a:ext cx="9808878" cy="669898"/>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solidFill>
                    <a:prstClr val="black"/>
                  </a:solidFill>
                  <a:latin typeface="Calibri" panose="020F0502020204030204"/>
                </a:rPr>
                <a:t>Optar por notificaciones en papel</a:t>
              </a:r>
              <a:endParaRPr lang="es-ES" sz="1800" b="1" dirty="0">
                <a:solidFill>
                  <a:prstClr val="black"/>
                </a:solidFill>
                <a:latin typeface="Calibri" panose="020F0502020204030204"/>
              </a:endParaRPr>
            </a:p>
          </p:txBody>
        </p:sp>
      </p:grpSp>
      <p:sp>
        <p:nvSpPr>
          <p:cNvPr id="20" name="Rectángulo redondeado 19"/>
          <p:cNvSpPr/>
          <p:nvPr/>
        </p:nvSpPr>
        <p:spPr>
          <a:xfrm>
            <a:off x="1085572" y="4714215"/>
            <a:ext cx="4475474" cy="913749"/>
          </a:xfrm>
          <a:prstGeom prst="roundRect">
            <a:avLst/>
          </a:prstGeom>
          <a:ln w="28575"/>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b="1" dirty="0">
                <a:effectLst/>
                <a:ea typeface="Calibri" panose="020F0502020204030204" pitchFamily="34" charset="0"/>
                <a:cs typeface="Calibri" panose="020F0502020204030204" pitchFamily="34" charset="0"/>
              </a:rPr>
              <a:t>Los procedimientos admiten únicamente notificaciones electrónicas para las que deberá indicar un correo electrónico válido</a:t>
            </a:r>
            <a:endParaRPr lang="es-ES" sz="1100" b="1" dirty="0">
              <a:effectLst/>
              <a:ea typeface="Calibri" panose="020F0502020204030204" pitchFamily="34" charset="0"/>
              <a:cs typeface="Times New Roman" panose="02020603050405020304" pitchFamily="18" charset="0"/>
            </a:endParaRPr>
          </a:p>
        </p:txBody>
      </p:sp>
      <p:grpSp>
        <p:nvGrpSpPr>
          <p:cNvPr id="21" name="Grupo 20"/>
          <p:cNvGrpSpPr/>
          <p:nvPr/>
        </p:nvGrpSpPr>
        <p:grpSpPr>
          <a:xfrm>
            <a:off x="6413240" y="2256198"/>
            <a:ext cx="4680066" cy="481041"/>
            <a:chOff x="578498" y="241286"/>
            <a:chExt cx="11000792" cy="670102"/>
          </a:xfrm>
        </p:grpSpPr>
        <p:sp>
          <p:nvSpPr>
            <p:cNvPr id="22" name="3 Título"/>
            <p:cNvSpPr txBox="1">
              <a:spLocks/>
            </p:cNvSpPr>
            <p:nvPr/>
          </p:nvSpPr>
          <p:spPr>
            <a:xfrm>
              <a:off x="578498" y="241286"/>
              <a:ext cx="1191914" cy="670102"/>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3</a:t>
              </a:r>
            </a:p>
          </p:txBody>
        </p:sp>
        <p:sp>
          <p:nvSpPr>
            <p:cNvPr id="23" name="4 Marcador de texto"/>
            <p:cNvSpPr txBox="1">
              <a:spLocks/>
            </p:cNvSpPr>
            <p:nvPr/>
          </p:nvSpPr>
          <p:spPr>
            <a:xfrm>
              <a:off x="1770412" y="241490"/>
              <a:ext cx="9808878" cy="669898"/>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solidFill>
                    <a:prstClr val="black"/>
                  </a:solidFill>
                </a:rPr>
                <a:t>Error en cuantías </a:t>
              </a:r>
              <a:endParaRPr lang="es-ES" sz="1800" b="1" dirty="0">
                <a:solidFill>
                  <a:prstClr val="black"/>
                </a:solidFill>
              </a:endParaRPr>
            </a:p>
          </p:txBody>
        </p:sp>
      </p:grpSp>
      <p:grpSp>
        <p:nvGrpSpPr>
          <p:cNvPr id="24" name="Grupo 23"/>
          <p:cNvGrpSpPr/>
          <p:nvPr/>
        </p:nvGrpSpPr>
        <p:grpSpPr>
          <a:xfrm>
            <a:off x="6413240" y="4105654"/>
            <a:ext cx="4680066" cy="481041"/>
            <a:chOff x="578498" y="241286"/>
            <a:chExt cx="11000792" cy="670102"/>
          </a:xfrm>
        </p:grpSpPr>
        <p:sp>
          <p:nvSpPr>
            <p:cNvPr id="25" name="3 Título"/>
            <p:cNvSpPr txBox="1">
              <a:spLocks/>
            </p:cNvSpPr>
            <p:nvPr/>
          </p:nvSpPr>
          <p:spPr>
            <a:xfrm>
              <a:off x="578498" y="241286"/>
              <a:ext cx="1191914" cy="670102"/>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4</a:t>
              </a:r>
            </a:p>
          </p:txBody>
        </p:sp>
        <p:sp>
          <p:nvSpPr>
            <p:cNvPr id="26" name="4 Marcador de texto"/>
            <p:cNvSpPr txBox="1">
              <a:spLocks/>
            </p:cNvSpPr>
            <p:nvPr/>
          </p:nvSpPr>
          <p:spPr>
            <a:xfrm>
              <a:off x="1770412" y="241490"/>
              <a:ext cx="9808878" cy="669898"/>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solidFill>
                    <a:prstClr val="black"/>
                  </a:solidFill>
                  <a:latin typeface="Calibri" panose="020F0502020204030204"/>
                </a:rPr>
                <a:t>Marcar todas las Decl. Responsables</a:t>
              </a:r>
            </a:p>
          </p:txBody>
        </p:sp>
      </p:grpSp>
      <p:sp>
        <p:nvSpPr>
          <p:cNvPr id="27" name="Rectángulo redondeado 26"/>
          <p:cNvSpPr/>
          <p:nvPr/>
        </p:nvSpPr>
        <p:spPr>
          <a:xfrm>
            <a:off x="7033864" y="2990273"/>
            <a:ext cx="4475474" cy="913749"/>
          </a:xfrm>
          <a:prstGeom prst="roundRect">
            <a:avLst/>
          </a:prstGeom>
          <a:ln w="28575"/>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b="1" dirty="0">
                <a:ea typeface="Calibri" panose="020F0502020204030204" pitchFamily="34" charset="0"/>
                <a:cs typeface="Calibri" panose="020F0502020204030204" pitchFamily="34" charset="0"/>
              </a:rPr>
              <a:t>La cuantía TOTAL deberá coincidir con la suma de los desgloses por actuaciones salvo en el caso de agrupaciones. En TODOS los casos deberán coincidir con los datos incluidos en el Excel Auxiliar. Tenga en cuenta incluir en todo caso dos decimales. </a:t>
            </a:r>
            <a:endParaRPr lang="es-ES" sz="1100" b="1" dirty="0">
              <a:ea typeface="Calibri" panose="020F0502020204030204" pitchFamily="34" charset="0"/>
              <a:cs typeface="Times New Roman" panose="02020603050405020304" pitchFamily="18" charset="0"/>
            </a:endParaRPr>
          </a:p>
        </p:txBody>
      </p:sp>
      <p:sp>
        <p:nvSpPr>
          <p:cNvPr id="28" name="Rectángulo redondeado 27"/>
          <p:cNvSpPr/>
          <p:nvPr/>
        </p:nvSpPr>
        <p:spPr>
          <a:xfrm>
            <a:off x="6976286" y="4800397"/>
            <a:ext cx="4590630" cy="827567"/>
          </a:xfrm>
          <a:prstGeom prst="roundRect">
            <a:avLst/>
          </a:prstGeom>
          <a:ln w="28575"/>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b="1" dirty="0">
                <a:effectLst/>
                <a:ea typeface="Calibri" panose="020F0502020204030204" pitchFamily="34" charset="0"/>
                <a:cs typeface="Calibri" panose="020F0502020204030204" pitchFamily="34" charset="0"/>
              </a:rPr>
              <a:t>Es requisito indispensable haber marcado todas las Declaraciones responsables para poder continuar con la tramitación.</a:t>
            </a:r>
          </a:p>
          <a:p>
            <a:pPr algn="ctr">
              <a:lnSpc>
                <a:spcPct val="107000"/>
              </a:lnSpc>
              <a:spcAft>
                <a:spcPts val="800"/>
              </a:spcAft>
            </a:pPr>
            <a:endParaRPr lang="es-ES" sz="1100" b="1" dirty="0">
              <a:effectLst/>
              <a:ea typeface="Calibri" panose="020F0502020204030204" pitchFamily="34" charset="0"/>
              <a:cs typeface="Times New Roman" panose="02020603050405020304" pitchFamily="18" charset="0"/>
            </a:endParaRPr>
          </a:p>
        </p:txBody>
      </p:sp>
      <p:pic>
        <p:nvPicPr>
          <p:cNvPr id="29" name="Imagen 28"/>
          <p:cNvPicPr>
            <a:picLocks noChangeAspect="1"/>
          </p:cNvPicPr>
          <p:nvPr/>
        </p:nvPicPr>
        <p:blipFill>
          <a:blip r:embed="rId6"/>
          <a:stretch>
            <a:fillRect/>
          </a:stretch>
        </p:blipFill>
        <p:spPr>
          <a:xfrm rot="644136">
            <a:off x="3729319" y="3495180"/>
            <a:ext cx="2139881" cy="2164268"/>
          </a:xfrm>
          <a:prstGeom prst="rect">
            <a:avLst/>
          </a:prstGeom>
        </p:spPr>
      </p:pic>
      <p:pic>
        <p:nvPicPr>
          <p:cNvPr id="30" name="Imagen 29"/>
          <p:cNvPicPr>
            <a:picLocks noChangeAspect="1"/>
          </p:cNvPicPr>
          <p:nvPr/>
        </p:nvPicPr>
        <p:blipFill>
          <a:blip r:embed="rId6"/>
          <a:stretch>
            <a:fillRect/>
          </a:stretch>
        </p:blipFill>
        <p:spPr>
          <a:xfrm rot="644136">
            <a:off x="8286385" y="1644599"/>
            <a:ext cx="2085588" cy="2109356"/>
          </a:xfrm>
          <a:prstGeom prst="rect">
            <a:avLst/>
          </a:prstGeom>
        </p:spPr>
      </p:pic>
      <p:pic>
        <p:nvPicPr>
          <p:cNvPr id="3" name="Imagen 2"/>
          <p:cNvPicPr>
            <a:picLocks noChangeAspect="1"/>
          </p:cNvPicPr>
          <p:nvPr/>
        </p:nvPicPr>
        <p:blipFill>
          <a:blip r:embed="rId7"/>
          <a:stretch>
            <a:fillRect/>
          </a:stretch>
        </p:blipFill>
        <p:spPr>
          <a:xfrm rot="1695467">
            <a:off x="10150982" y="3558259"/>
            <a:ext cx="2295196" cy="2311908"/>
          </a:xfrm>
          <a:prstGeom prst="rect">
            <a:avLst/>
          </a:prstGeom>
        </p:spPr>
      </p:pic>
    </p:spTree>
    <p:extLst>
      <p:ext uri="{BB962C8B-B14F-4D97-AF65-F5344CB8AC3E}">
        <p14:creationId xmlns:p14="http://schemas.microsoft.com/office/powerpoint/2010/main" val="1874193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578498" y="241286"/>
            <a:ext cx="11000792" cy="670305"/>
            <a:chOff x="578498" y="241286"/>
            <a:chExt cx="11000792" cy="670305"/>
          </a:xfrm>
        </p:grpSpPr>
        <p:sp>
          <p:nvSpPr>
            <p:cNvPr id="5" name="3 Título"/>
            <p:cNvSpPr txBox="1">
              <a:spLocks/>
            </p:cNvSpPr>
            <p:nvPr/>
          </p:nvSpPr>
          <p:spPr>
            <a:xfrm>
              <a:off x="578498" y="241286"/>
              <a:ext cx="900870" cy="670102"/>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27</a:t>
              </a:r>
            </a:p>
          </p:txBody>
        </p:sp>
        <p:sp>
          <p:nvSpPr>
            <p:cNvPr id="6" name="4 Marcador de texto"/>
            <p:cNvSpPr txBox="1">
              <a:spLocks/>
            </p:cNvSpPr>
            <p:nvPr/>
          </p:nvSpPr>
          <p:spPr>
            <a:xfrm>
              <a:off x="1479368" y="241490"/>
              <a:ext cx="10099922" cy="670101"/>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t>GUÍA DEL PROCEDIMIENTO DE SOLICITUD DE AYUDAS EN SEDE ELECTRÓNICA - MITECO</a:t>
              </a:r>
              <a:endParaRPr lang="es-ES" sz="1800" b="1" i="1" dirty="0">
                <a:solidFill>
                  <a:prstClr val="black"/>
                </a:solidFill>
                <a:latin typeface="Calibri" panose="020F0502020204030204"/>
              </a:endParaRPr>
            </a:p>
          </p:txBody>
        </p:sp>
      </p:grpSp>
      <p:pic>
        <p:nvPicPr>
          <p:cNvPr id="7" name="image1.jpeg" descr="Imagen que contiene Escala de tiempo&#10;&#10;Descripción generada automáticamente"/>
          <p:cNvPicPr/>
          <p:nvPr/>
        </p:nvPicPr>
        <p:blipFill>
          <a:blip r:embed="rId2" cstate="print"/>
          <a:stretch>
            <a:fillRect/>
          </a:stretch>
        </p:blipFill>
        <p:spPr>
          <a:xfrm>
            <a:off x="7091442" y="6162015"/>
            <a:ext cx="2462530" cy="569595"/>
          </a:xfrm>
          <a:prstGeom prst="rect">
            <a:avLst/>
          </a:prstGeom>
        </p:spPr>
      </p:pic>
      <p:pic>
        <p:nvPicPr>
          <p:cNvPr id="8" name="image2.jpeg" descr="Interfaz de usuario gráfica, Aplicación&#10;&#10;Descripción generada automáticamente"/>
          <p:cNvPicPr/>
          <p:nvPr/>
        </p:nvPicPr>
        <p:blipFill>
          <a:blip r:embed="rId3" cstate="print"/>
          <a:stretch>
            <a:fillRect/>
          </a:stretch>
        </p:blipFill>
        <p:spPr>
          <a:xfrm>
            <a:off x="9703914" y="6181700"/>
            <a:ext cx="1760220" cy="549910"/>
          </a:xfrm>
          <a:prstGeom prst="rect">
            <a:avLst/>
          </a:prstGeom>
        </p:spPr>
      </p:pic>
      <p:pic>
        <p:nvPicPr>
          <p:cNvPr id="15" name="Imagen 14"/>
          <p:cNvPicPr>
            <a:picLocks noChangeAspect="1"/>
          </p:cNvPicPr>
          <p:nvPr/>
        </p:nvPicPr>
        <p:blipFill>
          <a:blip r:embed="rId4"/>
          <a:stretch>
            <a:fillRect/>
          </a:stretch>
        </p:blipFill>
        <p:spPr>
          <a:xfrm>
            <a:off x="1201491" y="6313760"/>
            <a:ext cx="3105583" cy="285790"/>
          </a:xfrm>
          <a:prstGeom prst="rect">
            <a:avLst/>
          </a:prstGeom>
        </p:spPr>
      </p:pic>
      <p:pic>
        <p:nvPicPr>
          <p:cNvPr id="16" name="Imagen 15"/>
          <p:cNvPicPr/>
          <p:nvPr/>
        </p:nvPicPr>
        <p:blipFill>
          <a:blip r:embed="rId5" cstate="print">
            <a:extLst>
              <a:ext uri="{28A0092B-C50C-407E-A947-70E740481C1C}">
                <a14:useLocalDpi xmlns:a14="http://schemas.microsoft.com/office/drawing/2010/main" val="0"/>
              </a:ext>
            </a:extLst>
          </a:blip>
          <a:stretch>
            <a:fillRect/>
          </a:stretch>
        </p:blipFill>
        <p:spPr>
          <a:xfrm>
            <a:off x="5187143" y="6051665"/>
            <a:ext cx="1754358" cy="712925"/>
          </a:xfrm>
          <a:prstGeom prst="rect">
            <a:avLst/>
          </a:prstGeom>
        </p:spPr>
      </p:pic>
      <p:grpSp>
        <p:nvGrpSpPr>
          <p:cNvPr id="10" name="Grupo 9"/>
          <p:cNvGrpSpPr/>
          <p:nvPr/>
        </p:nvGrpSpPr>
        <p:grpSpPr>
          <a:xfrm>
            <a:off x="578498" y="1267163"/>
            <a:ext cx="4680066" cy="481041"/>
            <a:chOff x="578498" y="241286"/>
            <a:chExt cx="11000792" cy="670102"/>
          </a:xfrm>
        </p:grpSpPr>
        <p:sp>
          <p:nvSpPr>
            <p:cNvPr id="11" name="3 Título"/>
            <p:cNvSpPr txBox="1">
              <a:spLocks/>
            </p:cNvSpPr>
            <p:nvPr/>
          </p:nvSpPr>
          <p:spPr>
            <a:xfrm>
              <a:off x="578498" y="241286"/>
              <a:ext cx="1191914" cy="670102"/>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5</a:t>
              </a:r>
            </a:p>
          </p:txBody>
        </p:sp>
        <p:sp>
          <p:nvSpPr>
            <p:cNvPr id="12" name="4 Marcador de texto"/>
            <p:cNvSpPr txBox="1">
              <a:spLocks/>
            </p:cNvSpPr>
            <p:nvPr/>
          </p:nvSpPr>
          <p:spPr>
            <a:xfrm>
              <a:off x="1770412" y="241490"/>
              <a:ext cx="9808878" cy="669898"/>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solidFill>
                    <a:prstClr val="black"/>
                  </a:solidFill>
                  <a:latin typeface="Calibri" panose="020F0502020204030204"/>
                </a:rPr>
                <a:t>Errores en firma mancomunada</a:t>
              </a:r>
              <a:endParaRPr lang="es-ES" sz="1800" b="1" dirty="0">
                <a:solidFill>
                  <a:prstClr val="black"/>
                </a:solidFill>
                <a:latin typeface="Calibri" panose="020F0502020204030204"/>
              </a:endParaRPr>
            </a:p>
          </p:txBody>
        </p:sp>
      </p:grpSp>
      <p:grpSp>
        <p:nvGrpSpPr>
          <p:cNvPr id="13" name="Grupo 12"/>
          <p:cNvGrpSpPr/>
          <p:nvPr/>
        </p:nvGrpSpPr>
        <p:grpSpPr>
          <a:xfrm>
            <a:off x="578498" y="3790461"/>
            <a:ext cx="4680066" cy="481041"/>
            <a:chOff x="578498" y="241286"/>
            <a:chExt cx="11000792" cy="670102"/>
          </a:xfrm>
        </p:grpSpPr>
        <p:sp>
          <p:nvSpPr>
            <p:cNvPr id="14" name="3 Título"/>
            <p:cNvSpPr txBox="1">
              <a:spLocks/>
            </p:cNvSpPr>
            <p:nvPr/>
          </p:nvSpPr>
          <p:spPr>
            <a:xfrm>
              <a:off x="578498" y="241286"/>
              <a:ext cx="1191914" cy="670102"/>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6</a:t>
              </a:r>
            </a:p>
          </p:txBody>
        </p:sp>
        <p:sp>
          <p:nvSpPr>
            <p:cNvPr id="17" name="4 Marcador de texto"/>
            <p:cNvSpPr txBox="1">
              <a:spLocks/>
            </p:cNvSpPr>
            <p:nvPr/>
          </p:nvSpPr>
          <p:spPr>
            <a:xfrm>
              <a:off x="1770412" y="241490"/>
              <a:ext cx="9808878" cy="669898"/>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solidFill>
                    <a:prstClr val="black"/>
                  </a:solidFill>
                  <a:latin typeface="Calibri" panose="020F0502020204030204"/>
                </a:rPr>
                <a:t>Documentos aportados sin firmar</a:t>
              </a:r>
              <a:endParaRPr lang="es-ES" sz="1800" b="1" dirty="0">
                <a:solidFill>
                  <a:prstClr val="black"/>
                </a:solidFill>
                <a:latin typeface="Calibri" panose="020F0502020204030204"/>
              </a:endParaRPr>
            </a:p>
          </p:txBody>
        </p:sp>
      </p:grpSp>
      <p:grpSp>
        <p:nvGrpSpPr>
          <p:cNvPr id="18" name="Grupo 17"/>
          <p:cNvGrpSpPr/>
          <p:nvPr/>
        </p:nvGrpSpPr>
        <p:grpSpPr>
          <a:xfrm>
            <a:off x="6319933" y="1282406"/>
            <a:ext cx="4680066" cy="481041"/>
            <a:chOff x="578498" y="241286"/>
            <a:chExt cx="11000792" cy="670103"/>
          </a:xfrm>
        </p:grpSpPr>
        <p:sp>
          <p:nvSpPr>
            <p:cNvPr id="19" name="3 Título"/>
            <p:cNvSpPr txBox="1">
              <a:spLocks/>
            </p:cNvSpPr>
            <p:nvPr/>
          </p:nvSpPr>
          <p:spPr>
            <a:xfrm>
              <a:off x="578498" y="241286"/>
              <a:ext cx="1191914" cy="670103"/>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7</a:t>
              </a:r>
            </a:p>
          </p:txBody>
        </p:sp>
        <p:sp>
          <p:nvSpPr>
            <p:cNvPr id="20" name="4 Marcador de texto"/>
            <p:cNvSpPr txBox="1">
              <a:spLocks/>
            </p:cNvSpPr>
            <p:nvPr/>
          </p:nvSpPr>
          <p:spPr>
            <a:xfrm>
              <a:off x="1770412" y="241489"/>
              <a:ext cx="9808878" cy="669900"/>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solidFill>
                    <a:prstClr val="black"/>
                  </a:solidFill>
                  <a:latin typeface="Calibri" panose="020F0502020204030204"/>
                </a:rPr>
                <a:t>No aportar documentación</a:t>
              </a:r>
              <a:endParaRPr lang="es-ES" sz="1800" b="1" dirty="0">
                <a:solidFill>
                  <a:prstClr val="black"/>
                </a:solidFill>
                <a:latin typeface="Calibri" panose="020F0502020204030204"/>
              </a:endParaRPr>
            </a:p>
          </p:txBody>
        </p:sp>
      </p:grpSp>
      <p:grpSp>
        <p:nvGrpSpPr>
          <p:cNvPr id="21" name="Grupo 20"/>
          <p:cNvGrpSpPr/>
          <p:nvPr/>
        </p:nvGrpSpPr>
        <p:grpSpPr>
          <a:xfrm>
            <a:off x="6319933" y="3426514"/>
            <a:ext cx="4680066" cy="481041"/>
            <a:chOff x="578498" y="241286"/>
            <a:chExt cx="11000792" cy="670102"/>
          </a:xfrm>
        </p:grpSpPr>
        <p:sp>
          <p:nvSpPr>
            <p:cNvPr id="22" name="3 Título"/>
            <p:cNvSpPr txBox="1">
              <a:spLocks/>
            </p:cNvSpPr>
            <p:nvPr/>
          </p:nvSpPr>
          <p:spPr>
            <a:xfrm>
              <a:off x="578498" y="241286"/>
              <a:ext cx="1191914" cy="670102"/>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8</a:t>
              </a:r>
            </a:p>
          </p:txBody>
        </p:sp>
        <p:sp>
          <p:nvSpPr>
            <p:cNvPr id="23" name="4 Marcador de texto"/>
            <p:cNvSpPr txBox="1">
              <a:spLocks/>
            </p:cNvSpPr>
            <p:nvPr/>
          </p:nvSpPr>
          <p:spPr>
            <a:xfrm>
              <a:off x="1770412" y="241490"/>
              <a:ext cx="9808878" cy="669898"/>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solidFill>
                    <a:prstClr val="black"/>
                  </a:solidFill>
                  <a:latin typeface="Calibri" panose="020F0502020204030204"/>
                </a:rPr>
                <a:t>Aportar certificados no válidos</a:t>
              </a:r>
              <a:endParaRPr lang="es-ES" sz="1800" b="1" dirty="0">
                <a:solidFill>
                  <a:prstClr val="black"/>
                </a:solidFill>
                <a:latin typeface="Calibri" panose="020F0502020204030204"/>
              </a:endParaRPr>
            </a:p>
          </p:txBody>
        </p:sp>
      </p:grpSp>
      <p:sp>
        <p:nvSpPr>
          <p:cNvPr id="24" name="Rectángulo redondeado 23"/>
          <p:cNvSpPr/>
          <p:nvPr/>
        </p:nvSpPr>
        <p:spPr>
          <a:xfrm>
            <a:off x="1239784" y="2002222"/>
            <a:ext cx="4570729" cy="1550805"/>
          </a:xfrm>
          <a:prstGeom prst="roundRect">
            <a:avLst/>
          </a:prstGeom>
          <a:ln w="28575"/>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b="1" dirty="0">
                <a:latin typeface="Calibri" panose="020F0502020204030204" pitchFamily="34" charset="0"/>
                <a:ea typeface="Calibri" panose="020F0502020204030204" pitchFamily="34" charset="0"/>
                <a:cs typeface="Times New Roman" panose="02020603050405020304" pitchFamily="18" charset="0"/>
              </a:rPr>
              <a:t>En el caso de que la representación de la entidad solicitante la ostenten dos o más personas con firma mancomunada, el formulario de solicitud sólo puede ser firmado en la Sede Electrónica por una de ellas. </a:t>
            </a:r>
            <a:endParaRPr lang="es-ES" sz="1100" b="1" dirty="0">
              <a:ea typeface="Calibri" panose="020F0502020204030204" pitchFamily="34" charset="0"/>
              <a:cs typeface="Times New Roman" panose="02020603050405020304" pitchFamily="18" charset="0"/>
            </a:endParaRPr>
          </a:p>
          <a:p>
            <a:pPr algn="ctr">
              <a:lnSpc>
                <a:spcPct val="107000"/>
              </a:lnSpc>
              <a:spcAft>
                <a:spcPts val="800"/>
              </a:spcAft>
            </a:pPr>
            <a:r>
              <a:rPr lang="es-ES" sz="1100" b="1" dirty="0">
                <a:latin typeface="Calibri" panose="020F0502020204030204" pitchFamily="34" charset="0"/>
                <a:ea typeface="Calibri" panose="020F0502020204030204" pitchFamily="34" charset="0"/>
                <a:cs typeface="Times New Roman" panose="02020603050405020304" pitchFamily="18" charset="0"/>
              </a:rPr>
              <a:t>Una vez finalizado el proceso y presentada la solicitud, tienen que descargar el documento </a:t>
            </a:r>
            <a:r>
              <a:rPr lang="es-ES" sz="900" b="1" u="sng" dirty="0">
                <a:solidFill>
                  <a:srgbClr val="16537C"/>
                </a:solidFill>
                <a:latin typeface="Arial" panose="020B0604020202020204" pitchFamily="34" charset="0"/>
                <a:ea typeface="Calibri" panose="020F0502020204030204" pitchFamily="34" charset="0"/>
                <a:cs typeface="Times New Roman" panose="02020603050405020304" pitchFamily="18" charset="0"/>
                <a:hlinkClick r:id="rId6"/>
              </a:rPr>
              <a:t>datosFormulario.pdf</a:t>
            </a:r>
            <a:r>
              <a:rPr lang="es-ES" sz="1100" b="1" dirty="0">
                <a:latin typeface="Calibri" panose="020F0502020204030204" pitchFamily="34" charset="0"/>
                <a:ea typeface="Calibri" panose="020F0502020204030204" pitchFamily="34" charset="0"/>
                <a:cs typeface="Times New Roman" panose="02020603050405020304" pitchFamily="18" charset="0"/>
              </a:rPr>
              <a:t>, firmarlo digitalmente por todas las personas con firma mancomunada y adjuntarlo a la solicitud.</a:t>
            </a:r>
          </a:p>
        </p:txBody>
      </p:sp>
      <p:sp>
        <p:nvSpPr>
          <p:cNvPr id="25" name="Rectángulo redondeado 24"/>
          <p:cNvSpPr/>
          <p:nvPr/>
        </p:nvSpPr>
        <p:spPr>
          <a:xfrm>
            <a:off x="1259849" y="4532896"/>
            <a:ext cx="4475474" cy="951722"/>
          </a:xfrm>
          <a:prstGeom prst="roundRect">
            <a:avLst/>
          </a:prstGeom>
          <a:ln w="28575"/>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b="1" dirty="0">
                <a:ea typeface="Calibri" panose="020F0502020204030204" pitchFamily="34" charset="0"/>
                <a:cs typeface="Calibri" panose="020F0502020204030204" pitchFamily="34" charset="0"/>
              </a:rPr>
              <a:t>Recuerde imprimir y firmar digitalmente todos los documentos que requieren firma antes de adjuntarlos a la solicitud. La firma de los mismos deberá coincidir con la del representante/s de la entidad.</a:t>
            </a:r>
            <a:endParaRPr lang="es-ES" sz="1100" b="1" dirty="0">
              <a:ea typeface="Calibri" panose="020F0502020204030204" pitchFamily="34" charset="0"/>
              <a:cs typeface="Times New Roman" panose="02020603050405020304" pitchFamily="18" charset="0"/>
            </a:endParaRPr>
          </a:p>
        </p:txBody>
      </p:sp>
      <p:sp>
        <p:nvSpPr>
          <p:cNvPr id="26" name="Rectángulo redondeado 25"/>
          <p:cNvSpPr/>
          <p:nvPr/>
        </p:nvSpPr>
        <p:spPr>
          <a:xfrm>
            <a:off x="6965357" y="2072785"/>
            <a:ext cx="4475474" cy="951722"/>
          </a:xfrm>
          <a:prstGeom prst="roundRect">
            <a:avLst/>
          </a:prstGeom>
          <a:ln w="28575"/>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b="1" dirty="0">
                <a:ea typeface="Calibri" panose="020F0502020204030204" pitchFamily="34" charset="0"/>
                <a:cs typeface="Calibri" panose="020F0502020204030204" pitchFamily="34" charset="0"/>
              </a:rPr>
              <a:t>Deberá revisar exhaustivamente que adjunta toda la documentación necesaria y ya detallada. Entre los errores frecuentes detectamos no incluir el documento Excel auxiliar, documentación de apoderamiento y  la documentación en su caso de tipo de gestión/competencias.</a:t>
            </a:r>
            <a:endParaRPr lang="es-ES" sz="1100" b="1" dirty="0">
              <a:ea typeface="Calibri" panose="020F0502020204030204" pitchFamily="34" charset="0"/>
              <a:cs typeface="Times New Roman" panose="02020603050405020304" pitchFamily="18" charset="0"/>
            </a:endParaRPr>
          </a:p>
        </p:txBody>
      </p:sp>
      <p:sp>
        <p:nvSpPr>
          <p:cNvPr id="27" name="Rectángulo redondeado 26"/>
          <p:cNvSpPr/>
          <p:nvPr/>
        </p:nvSpPr>
        <p:spPr>
          <a:xfrm>
            <a:off x="6988660" y="4068784"/>
            <a:ext cx="4475474" cy="1725525"/>
          </a:xfrm>
          <a:prstGeom prst="roundRect">
            <a:avLst/>
          </a:prstGeom>
          <a:ln w="28575"/>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b="1" dirty="0">
                <a:latin typeface="Calibri" panose="020F0502020204030204" pitchFamily="34" charset="0"/>
                <a:ea typeface="Calibri" panose="020F0502020204030204" pitchFamily="34" charset="0"/>
                <a:cs typeface="Times New Roman" panose="02020603050405020304" pitchFamily="18" charset="0"/>
              </a:rPr>
              <a:t>Tanto el certificado de cumplimiento de obligaciones tributarias como de la Seguridad Social deben reunir una serie de requisitos detallados en la Guía. </a:t>
            </a:r>
          </a:p>
          <a:p>
            <a:pPr algn="ctr">
              <a:lnSpc>
                <a:spcPct val="107000"/>
              </a:lnSpc>
              <a:spcAft>
                <a:spcPts val="800"/>
              </a:spcAft>
            </a:pPr>
            <a:r>
              <a:rPr lang="es-ES" sz="1100" b="1" dirty="0">
                <a:latin typeface="Calibri" panose="020F0502020204030204" pitchFamily="34" charset="0"/>
                <a:ea typeface="Calibri" panose="020F0502020204030204" pitchFamily="34" charset="0"/>
                <a:cs typeface="Times New Roman" panose="02020603050405020304" pitchFamily="18" charset="0"/>
              </a:rPr>
              <a:t>Entre ellos debe estar emitido a los efectos de obtener una subvención otorgada por las Administraciones Públicas o financiada con cargo a fondos de la Unión Europea y estar emitido a los efectos de lo establecido en el apartado e) del artículo 13 de la Ley 38/2003, de 17 de noviembre, General de Subvenciones respectivamente.</a:t>
            </a:r>
            <a:endParaRPr lang="es-ES" sz="1100" b="1" dirty="0">
              <a:ea typeface="Calibri" panose="020F0502020204030204" pitchFamily="34" charset="0"/>
              <a:cs typeface="Times New Roman" panose="02020603050405020304" pitchFamily="18" charset="0"/>
            </a:endParaRPr>
          </a:p>
        </p:txBody>
      </p:sp>
      <p:pic>
        <p:nvPicPr>
          <p:cNvPr id="28" name="Imagen 27"/>
          <p:cNvPicPr>
            <a:picLocks noChangeAspect="1"/>
          </p:cNvPicPr>
          <p:nvPr/>
        </p:nvPicPr>
        <p:blipFill>
          <a:blip r:embed="rId7"/>
          <a:stretch>
            <a:fillRect/>
          </a:stretch>
        </p:blipFill>
        <p:spPr>
          <a:xfrm rot="644136">
            <a:off x="3689405" y="564364"/>
            <a:ext cx="2139881" cy="2164268"/>
          </a:xfrm>
          <a:prstGeom prst="rect">
            <a:avLst/>
          </a:prstGeom>
        </p:spPr>
      </p:pic>
      <p:pic>
        <p:nvPicPr>
          <p:cNvPr id="29" name="Imagen 28"/>
          <p:cNvPicPr>
            <a:picLocks noChangeAspect="1"/>
          </p:cNvPicPr>
          <p:nvPr/>
        </p:nvPicPr>
        <p:blipFill>
          <a:blip r:embed="rId7"/>
          <a:stretch>
            <a:fillRect/>
          </a:stretch>
        </p:blipFill>
        <p:spPr>
          <a:xfrm rot="644136">
            <a:off x="3790472" y="3231871"/>
            <a:ext cx="2139881" cy="2164268"/>
          </a:xfrm>
          <a:prstGeom prst="rect">
            <a:avLst/>
          </a:prstGeom>
        </p:spPr>
      </p:pic>
      <p:pic>
        <p:nvPicPr>
          <p:cNvPr id="2" name="Imagen 1"/>
          <p:cNvPicPr>
            <a:picLocks noChangeAspect="1"/>
          </p:cNvPicPr>
          <p:nvPr/>
        </p:nvPicPr>
        <p:blipFill>
          <a:blip r:embed="rId8"/>
          <a:stretch>
            <a:fillRect/>
          </a:stretch>
        </p:blipFill>
        <p:spPr>
          <a:xfrm>
            <a:off x="9226397" y="440049"/>
            <a:ext cx="2511770" cy="2530059"/>
          </a:xfrm>
          <a:prstGeom prst="rect">
            <a:avLst/>
          </a:prstGeom>
        </p:spPr>
      </p:pic>
      <p:pic>
        <p:nvPicPr>
          <p:cNvPr id="30" name="Imagen 29"/>
          <p:cNvPicPr>
            <a:picLocks noChangeAspect="1"/>
          </p:cNvPicPr>
          <p:nvPr/>
        </p:nvPicPr>
        <p:blipFill>
          <a:blip r:embed="rId7"/>
          <a:stretch>
            <a:fillRect/>
          </a:stretch>
        </p:blipFill>
        <p:spPr>
          <a:xfrm rot="644136">
            <a:off x="9516534" y="2664825"/>
            <a:ext cx="2139881" cy="2164268"/>
          </a:xfrm>
          <a:prstGeom prst="rect">
            <a:avLst/>
          </a:prstGeom>
        </p:spPr>
      </p:pic>
    </p:spTree>
    <p:extLst>
      <p:ext uri="{BB962C8B-B14F-4D97-AF65-F5344CB8AC3E}">
        <p14:creationId xmlns:p14="http://schemas.microsoft.com/office/powerpoint/2010/main" val="775271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578498" y="241286"/>
            <a:ext cx="11000792" cy="670305"/>
            <a:chOff x="578498" y="241286"/>
            <a:chExt cx="11000792" cy="670305"/>
          </a:xfrm>
        </p:grpSpPr>
        <p:sp>
          <p:nvSpPr>
            <p:cNvPr id="5" name="3 Título"/>
            <p:cNvSpPr txBox="1">
              <a:spLocks/>
            </p:cNvSpPr>
            <p:nvPr/>
          </p:nvSpPr>
          <p:spPr>
            <a:xfrm>
              <a:off x="578498" y="241286"/>
              <a:ext cx="900870" cy="670102"/>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28</a:t>
              </a:r>
            </a:p>
          </p:txBody>
        </p:sp>
        <p:sp>
          <p:nvSpPr>
            <p:cNvPr id="6" name="4 Marcador de texto"/>
            <p:cNvSpPr txBox="1">
              <a:spLocks/>
            </p:cNvSpPr>
            <p:nvPr/>
          </p:nvSpPr>
          <p:spPr>
            <a:xfrm>
              <a:off x="1479368" y="241490"/>
              <a:ext cx="10099922" cy="670101"/>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t>GUÍA DEL PROCEDIMIENTO DE SOLICITUD DE AYUDAS EN SEDE ELECTRÓNICA - MITECO</a:t>
              </a:r>
              <a:endParaRPr lang="es-ES" sz="1800" b="1" i="1" dirty="0">
                <a:solidFill>
                  <a:prstClr val="black"/>
                </a:solidFill>
                <a:latin typeface="Calibri" panose="020F0502020204030204"/>
              </a:endParaRPr>
            </a:p>
          </p:txBody>
        </p:sp>
      </p:grpSp>
      <p:pic>
        <p:nvPicPr>
          <p:cNvPr id="7" name="image1.jpeg" descr="Imagen que contiene Escala de tiempo&#10;&#10;Descripción generada automáticamente"/>
          <p:cNvPicPr/>
          <p:nvPr/>
        </p:nvPicPr>
        <p:blipFill>
          <a:blip r:embed="rId2" cstate="print"/>
          <a:stretch>
            <a:fillRect/>
          </a:stretch>
        </p:blipFill>
        <p:spPr>
          <a:xfrm>
            <a:off x="7091442" y="6162015"/>
            <a:ext cx="2462530" cy="569595"/>
          </a:xfrm>
          <a:prstGeom prst="rect">
            <a:avLst/>
          </a:prstGeom>
        </p:spPr>
      </p:pic>
      <p:pic>
        <p:nvPicPr>
          <p:cNvPr id="8" name="image2.jpeg" descr="Interfaz de usuario gráfica, Aplicación&#10;&#10;Descripción generada automáticamente"/>
          <p:cNvPicPr/>
          <p:nvPr/>
        </p:nvPicPr>
        <p:blipFill>
          <a:blip r:embed="rId3" cstate="print"/>
          <a:stretch>
            <a:fillRect/>
          </a:stretch>
        </p:blipFill>
        <p:spPr>
          <a:xfrm>
            <a:off x="9703914" y="6181700"/>
            <a:ext cx="1760220" cy="549910"/>
          </a:xfrm>
          <a:prstGeom prst="rect">
            <a:avLst/>
          </a:prstGeom>
        </p:spPr>
      </p:pic>
      <p:pic>
        <p:nvPicPr>
          <p:cNvPr id="15" name="Imagen 14"/>
          <p:cNvPicPr>
            <a:picLocks noChangeAspect="1"/>
          </p:cNvPicPr>
          <p:nvPr/>
        </p:nvPicPr>
        <p:blipFill>
          <a:blip r:embed="rId4"/>
          <a:stretch>
            <a:fillRect/>
          </a:stretch>
        </p:blipFill>
        <p:spPr>
          <a:xfrm>
            <a:off x="1201491" y="6313760"/>
            <a:ext cx="3105583" cy="285790"/>
          </a:xfrm>
          <a:prstGeom prst="rect">
            <a:avLst/>
          </a:prstGeom>
        </p:spPr>
      </p:pic>
      <p:pic>
        <p:nvPicPr>
          <p:cNvPr id="16" name="Imagen 15"/>
          <p:cNvPicPr/>
          <p:nvPr/>
        </p:nvPicPr>
        <p:blipFill>
          <a:blip r:embed="rId5" cstate="print">
            <a:extLst>
              <a:ext uri="{28A0092B-C50C-407E-A947-70E740481C1C}">
                <a14:useLocalDpi xmlns:a14="http://schemas.microsoft.com/office/drawing/2010/main" val="0"/>
              </a:ext>
            </a:extLst>
          </a:blip>
          <a:stretch>
            <a:fillRect/>
          </a:stretch>
        </p:blipFill>
        <p:spPr>
          <a:xfrm>
            <a:off x="5187143" y="6051665"/>
            <a:ext cx="1754358" cy="712925"/>
          </a:xfrm>
          <a:prstGeom prst="rect">
            <a:avLst/>
          </a:prstGeom>
        </p:spPr>
      </p:pic>
      <p:grpSp>
        <p:nvGrpSpPr>
          <p:cNvPr id="10" name="Grupo 9"/>
          <p:cNvGrpSpPr/>
          <p:nvPr/>
        </p:nvGrpSpPr>
        <p:grpSpPr>
          <a:xfrm>
            <a:off x="578498" y="1267163"/>
            <a:ext cx="4680066" cy="481041"/>
            <a:chOff x="578498" y="241286"/>
            <a:chExt cx="11000792" cy="670102"/>
          </a:xfrm>
        </p:grpSpPr>
        <p:sp>
          <p:nvSpPr>
            <p:cNvPr id="11" name="3 Título"/>
            <p:cNvSpPr txBox="1">
              <a:spLocks/>
            </p:cNvSpPr>
            <p:nvPr/>
          </p:nvSpPr>
          <p:spPr>
            <a:xfrm>
              <a:off x="578498" y="241286"/>
              <a:ext cx="1191914" cy="670102"/>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9</a:t>
              </a:r>
            </a:p>
          </p:txBody>
        </p:sp>
        <p:sp>
          <p:nvSpPr>
            <p:cNvPr id="12" name="4 Marcador de texto"/>
            <p:cNvSpPr txBox="1">
              <a:spLocks/>
            </p:cNvSpPr>
            <p:nvPr/>
          </p:nvSpPr>
          <p:spPr>
            <a:xfrm>
              <a:off x="1770412" y="241490"/>
              <a:ext cx="9808878" cy="669898"/>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solidFill>
                    <a:prstClr val="black"/>
                  </a:solidFill>
                  <a:latin typeface="Calibri" panose="020F0502020204030204"/>
                </a:rPr>
                <a:t>Acuerdo agrupación incorrecto</a:t>
              </a:r>
              <a:endParaRPr lang="es-ES" sz="1800" b="1" dirty="0">
                <a:solidFill>
                  <a:prstClr val="black"/>
                </a:solidFill>
                <a:latin typeface="Calibri" panose="020F0502020204030204"/>
              </a:endParaRPr>
            </a:p>
          </p:txBody>
        </p:sp>
      </p:grpSp>
      <p:grpSp>
        <p:nvGrpSpPr>
          <p:cNvPr id="13" name="Grupo 12"/>
          <p:cNvGrpSpPr/>
          <p:nvPr/>
        </p:nvGrpSpPr>
        <p:grpSpPr>
          <a:xfrm>
            <a:off x="578498" y="3666774"/>
            <a:ext cx="4680066" cy="481041"/>
            <a:chOff x="578498" y="241286"/>
            <a:chExt cx="11000792" cy="670102"/>
          </a:xfrm>
        </p:grpSpPr>
        <p:sp>
          <p:nvSpPr>
            <p:cNvPr id="14" name="3 Título"/>
            <p:cNvSpPr txBox="1">
              <a:spLocks/>
            </p:cNvSpPr>
            <p:nvPr/>
          </p:nvSpPr>
          <p:spPr>
            <a:xfrm>
              <a:off x="578498" y="241286"/>
              <a:ext cx="1191914" cy="670102"/>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10</a:t>
              </a:r>
            </a:p>
          </p:txBody>
        </p:sp>
        <p:sp>
          <p:nvSpPr>
            <p:cNvPr id="17" name="4 Marcador de texto"/>
            <p:cNvSpPr txBox="1">
              <a:spLocks/>
            </p:cNvSpPr>
            <p:nvPr/>
          </p:nvSpPr>
          <p:spPr>
            <a:xfrm>
              <a:off x="1770412" y="241490"/>
              <a:ext cx="9808878" cy="669898"/>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solidFill>
                    <a:prstClr val="black"/>
                  </a:solidFill>
                  <a:latin typeface="Calibri" panose="020F0502020204030204"/>
                </a:rPr>
                <a:t>Memoria técnica</a:t>
              </a:r>
              <a:endParaRPr lang="es-ES" sz="1800" b="1" dirty="0">
                <a:solidFill>
                  <a:prstClr val="black"/>
                </a:solidFill>
                <a:latin typeface="Calibri" panose="020F0502020204030204"/>
              </a:endParaRPr>
            </a:p>
          </p:txBody>
        </p:sp>
      </p:grpSp>
      <p:grpSp>
        <p:nvGrpSpPr>
          <p:cNvPr id="19" name="Grupo 18"/>
          <p:cNvGrpSpPr/>
          <p:nvPr/>
        </p:nvGrpSpPr>
        <p:grpSpPr>
          <a:xfrm>
            <a:off x="6372059" y="2268580"/>
            <a:ext cx="4680066" cy="481041"/>
            <a:chOff x="578498" y="241286"/>
            <a:chExt cx="11000792" cy="670102"/>
          </a:xfrm>
        </p:grpSpPr>
        <p:sp>
          <p:nvSpPr>
            <p:cNvPr id="20" name="3 Título"/>
            <p:cNvSpPr txBox="1">
              <a:spLocks/>
            </p:cNvSpPr>
            <p:nvPr/>
          </p:nvSpPr>
          <p:spPr>
            <a:xfrm>
              <a:off x="578498" y="241286"/>
              <a:ext cx="1191914" cy="670102"/>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11</a:t>
              </a:r>
            </a:p>
          </p:txBody>
        </p:sp>
        <p:sp>
          <p:nvSpPr>
            <p:cNvPr id="21" name="4 Marcador de texto"/>
            <p:cNvSpPr txBox="1">
              <a:spLocks/>
            </p:cNvSpPr>
            <p:nvPr/>
          </p:nvSpPr>
          <p:spPr>
            <a:xfrm>
              <a:off x="1770412" y="241490"/>
              <a:ext cx="9808878" cy="669898"/>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solidFill>
                    <a:prstClr val="black"/>
                  </a:solidFill>
                  <a:latin typeface="Calibri" panose="020F0502020204030204"/>
                </a:rPr>
                <a:t>Proyecto no subvencionable</a:t>
              </a:r>
            </a:p>
          </p:txBody>
        </p:sp>
      </p:grpSp>
      <p:sp>
        <p:nvSpPr>
          <p:cNvPr id="25" name="Rectángulo redondeado 24"/>
          <p:cNvSpPr/>
          <p:nvPr/>
        </p:nvSpPr>
        <p:spPr>
          <a:xfrm>
            <a:off x="1162449" y="1995909"/>
            <a:ext cx="4475474" cy="951722"/>
          </a:xfrm>
          <a:prstGeom prst="roundRect">
            <a:avLst/>
          </a:prstGeom>
          <a:ln w="28575"/>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b="1" dirty="0">
                <a:ea typeface="Calibri" panose="020F0502020204030204" pitchFamily="34" charset="0"/>
                <a:cs typeface="Calibri" panose="020F0502020204030204" pitchFamily="34" charset="0"/>
              </a:rPr>
              <a:t>El acuerdo de agrupación deberá estar firmado digitalmente por todos los miembros integrantes de la agrupación y tener el contenido mínimo propuesto en el Anexo de “Modelo acuerdo agrupación”.</a:t>
            </a:r>
            <a:endParaRPr lang="es-ES" sz="1100" b="1" dirty="0">
              <a:ea typeface="Calibri" panose="020F0502020204030204" pitchFamily="34" charset="0"/>
              <a:cs typeface="Times New Roman" panose="02020603050405020304" pitchFamily="18" charset="0"/>
            </a:endParaRPr>
          </a:p>
        </p:txBody>
      </p:sp>
      <p:sp>
        <p:nvSpPr>
          <p:cNvPr id="26" name="Rectángulo redondeado 25"/>
          <p:cNvSpPr/>
          <p:nvPr/>
        </p:nvSpPr>
        <p:spPr>
          <a:xfrm>
            <a:off x="1085574" y="4449437"/>
            <a:ext cx="4475474" cy="951722"/>
          </a:xfrm>
          <a:prstGeom prst="roundRect">
            <a:avLst/>
          </a:prstGeom>
          <a:ln w="28575"/>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b="1" dirty="0">
                <a:latin typeface="Calibri" panose="020F0502020204030204" pitchFamily="34" charset="0"/>
                <a:ea typeface="Calibri" panose="020F0502020204030204" pitchFamily="34" charset="0"/>
                <a:cs typeface="Times New Roman" panose="02020603050405020304" pitchFamily="18" charset="0"/>
              </a:rPr>
              <a:t>Deberá incluir, el contenido indicado en el </a:t>
            </a:r>
            <a:r>
              <a:rPr lang="es-ES"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las bases, y no podrá </a:t>
            </a:r>
            <a:r>
              <a:rPr lang="es-ES" sz="1100" b="1" dirty="0">
                <a:latin typeface="Calibri" panose="020F0502020204030204" pitchFamily="34" charset="0"/>
                <a:ea typeface="Calibri" panose="020F0502020204030204" pitchFamily="34" charset="0"/>
                <a:cs typeface="Times New Roman" panose="02020603050405020304" pitchFamily="18" charset="0"/>
              </a:rPr>
              <a:t>superar las 200 páginas. Podrá ser complementada con anexos en el caso de que se requiera incluir información adicional, con un total de 25 páginas adicionales al máximo de 200 del documento principal.</a:t>
            </a:r>
            <a:endParaRPr lang="es-ES" sz="1100" b="1" dirty="0">
              <a:ea typeface="Calibri" panose="020F0502020204030204" pitchFamily="34" charset="0"/>
              <a:cs typeface="Times New Roman" panose="02020603050405020304" pitchFamily="18" charset="0"/>
            </a:endParaRPr>
          </a:p>
        </p:txBody>
      </p:sp>
      <p:sp>
        <p:nvSpPr>
          <p:cNvPr id="27" name="Rectángulo redondeado 26"/>
          <p:cNvSpPr/>
          <p:nvPr/>
        </p:nvSpPr>
        <p:spPr>
          <a:xfrm>
            <a:off x="6879135" y="2982715"/>
            <a:ext cx="4475474" cy="951722"/>
          </a:xfrm>
          <a:prstGeom prst="roundRect">
            <a:avLst/>
          </a:prstGeom>
          <a:ln w="28575"/>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b="1" dirty="0">
                <a:ea typeface="Calibri" panose="020F0502020204030204" pitchFamily="34" charset="0"/>
                <a:cs typeface="Calibri" panose="020F0502020204030204" pitchFamily="34" charset="0"/>
              </a:rPr>
              <a:t>El principal error en este aspecto se debe a no tener en cuenta la población mínima establecida en la convocatoria o no incluir las actuaciones consideradas como obligatorias .</a:t>
            </a:r>
            <a:endParaRPr lang="es-ES" sz="1100" b="1" dirty="0">
              <a:ea typeface="Calibri" panose="020F0502020204030204" pitchFamily="34" charset="0"/>
              <a:cs typeface="Times New Roman" panose="02020603050405020304" pitchFamily="18" charset="0"/>
            </a:endParaRPr>
          </a:p>
        </p:txBody>
      </p:sp>
      <p:pic>
        <p:nvPicPr>
          <p:cNvPr id="28" name="Imagen 27"/>
          <p:cNvPicPr>
            <a:picLocks noChangeAspect="1"/>
          </p:cNvPicPr>
          <p:nvPr/>
        </p:nvPicPr>
        <p:blipFill>
          <a:blip r:embed="rId6"/>
          <a:stretch>
            <a:fillRect/>
          </a:stretch>
        </p:blipFill>
        <p:spPr>
          <a:xfrm>
            <a:off x="3400186" y="418797"/>
            <a:ext cx="2444708" cy="2469094"/>
          </a:xfrm>
          <a:prstGeom prst="rect">
            <a:avLst/>
          </a:prstGeom>
        </p:spPr>
      </p:pic>
      <p:pic>
        <p:nvPicPr>
          <p:cNvPr id="29" name="Imagen 28"/>
          <p:cNvPicPr>
            <a:picLocks noChangeAspect="1"/>
          </p:cNvPicPr>
          <p:nvPr/>
        </p:nvPicPr>
        <p:blipFill>
          <a:blip r:embed="rId6"/>
          <a:stretch>
            <a:fillRect/>
          </a:stretch>
        </p:blipFill>
        <p:spPr>
          <a:xfrm>
            <a:off x="2074347" y="2932065"/>
            <a:ext cx="2444708" cy="2469094"/>
          </a:xfrm>
          <a:prstGeom prst="rect">
            <a:avLst/>
          </a:prstGeom>
        </p:spPr>
      </p:pic>
      <p:pic>
        <p:nvPicPr>
          <p:cNvPr id="30" name="Imagen 29"/>
          <p:cNvPicPr>
            <a:picLocks noChangeAspect="1"/>
          </p:cNvPicPr>
          <p:nvPr/>
        </p:nvPicPr>
        <p:blipFill>
          <a:blip r:embed="rId6"/>
          <a:stretch>
            <a:fillRect/>
          </a:stretch>
        </p:blipFill>
        <p:spPr>
          <a:xfrm>
            <a:off x="9019426" y="1438200"/>
            <a:ext cx="2444708" cy="2469094"/>
          </a:xfrm>
          <a:prstGeom prst="rect">
            <a:avLst/>
          </a:prstGeom>
        </p:spPr>
      </p:pic>
    </p:spTree>
    <p:extLst>
      <p:ext uri="{BB962C8B-B14F-4D97-AF65-F5344CB8AC3E}">
        <p14:creationId xmlns:p14="http://schemas.microsoft.com/office/powerpoint/2010/main" val="3606116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578498" y="241286"/>
            <a:ext cx="11000792" cy="670305"/>
            <a:chOff x="578498" y="241286"/>
            <a:chExt cx="11000792" cy="670305"/>
          </a:xfrm>
        </p:grpSpPr>
        <p:sp>
          <p:nvSpPr>
            <p:cNvPr id="5" name="3 Título"/>
            <p:cNvSpPr txBox="1">
              <a:spLocks/>
            </p:cNvSpPr>
            <p:nvPr/>
          </p:nvSpPr>
          <p:spPr>
            <a:xfrm>
              <a:off x="578498" y="241286"/>
              <a:ext cx="900870" cy="670102"/>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29</a:t>
              </a:r>
            </a:p>
          </p:txBody>
        </p:sp>
        <p:sp>
          <p:nvSpPr>
            <p:cNvPr id="6" name="4 Marcador de texto"/>
            <p:cNvSpPr txBox="1">
              <a:spLocks/>
            </p:cNvSpPr>
            <p:nvPr/>
          </p:nvSpPr>
          <p:spPr>
            <a:xfrm>
              <a:off x="1479368" y="241490"/>
              <a:ext cx="10099922" cy="670101"/>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t>GUÍA DEL PROCEDIMIENTO DE SOLICITUD DE AYUDAS EN SEDE ELECTRÓNICA - MITECO</a:t>
              </a:r>
              <a:endParaRPr lang="es-ES" sz="1800" b="1" i="1" dirty="0">
                <a:solidFill>
                  <a:prstClr val="black"/>
                </a:solidFill>
                <a:latin typeface="Calibri" panose="020F0502020204030204"/>
              </a:endParaRPr>
            </a:p>
          </p:txBody>
        </p:sp>
      </p:grpSp>
      <p:pic>
        <p:nvPicPr>
          <p:cNvPr id="7" name="image1.jpeg" descr="Imagen que contiene Escala de tiempo&#10;&#10;Descripción generada automáticamente"/>
          <p:cNvPicPr/>
          <p:nvPr/>
        </p:nvPicPr>
        <p:blipFill>
          <a:blip r:embed="rId2" cstate="print"/>
          <a:stretch>
            <a:fillRect/>
          </a:stretch>
        </p:blipFill>
        <p:spPr>
          <a:xfrm>
            <a:off x="7091442" y="6162015"/>
            <a:ext cx="2462530" cy="569595"/>
          </a:xfrm>
          <a:prstGeom prst="rect">
            <a:avLst/>
          </a:prstGeom>
        </p:spPr>
      </p:pic>
      <p:pic>
        <p:nvPicPr>
          <p:cNvPr id="8" name="image2.jpeg" descr="Interfaz de usuario gráfica, Aplicación&#10;&#10;Descripción generada automáticamente"/>
          <p:cNvPicPr/>
          <p:nvPr/>
        </p:nvPicPr>
        <p:blipFill>
          <a:blip r:embed="rId3" cstate="print"/>
          <a:stretch>
            <a:fillRect/>
          </a:stretch>
        </p:blipFill>
        <p:spPr>
          <a:xfrm>
            <a:off x="9703914" y="6181700"/>
            <a:ext cx="1760220" cy="549910"/>
          </a:xfrm>
          <a:prstGeom prst="rect">
            <a:avLst/>
          </a:prstGeom>
        </p:spPr>
      </p:pic>
      <p:pic>
        <p:nvPicPr>
          <p:cNvPr id="15" name="Imagen 14"/>
          <p:cNvPicPr>
            <a:picLocks noChangeAspect="1"/>
          </p:cNvPicPr>
          <p:nvPr/>
        </p:nvPicPr>
        <p:blipFill>
          <a:blip r:embed="rId4"/>
          <a:stretch>
            <a:fillRect/>
          </a:stretch>
        </p:blipFill>
        <p:spPr>
          <a:xfrm>
            <a:off x="1201491" y="6313760"/>
            <a:ext cx="3105583" cy="285790"/>
          </a:xfrm>
          <a:prstGeom prst="rect">
            <a:avLst/>
          </a:prstGeom>
        </p:spPr>
      </p:pic>
      <p:pic>
        <p:nvPicPr>
          <p:cNvPr id="16" name="Imagen 15"/>
          <p:cNvPicPr/>
          <p:nvPr/>
        </p:nvPicPr>
        <p:blipFill>
          <a:blip r:embed="rId5" cstate="print">
            <a:extLst>
              <a:ext uri="{28A0092B-C50C-407E-A947-70E740481C1C}">
                <a14:useLocalDpi xmlns:a14="http://schemas.microsoft.com/office/drawing/2010/main" val="0"/>
              </a:ext>
            </a:extLst>
          </a:blip>
          <a:stretch>
            <a:fillRect/>
          </a:stretch>
        </p:blipFill>
        <p:spPr>
          <a:xfrm>
            <a:off x="5187143" y="6051665"/>
            <a:ext cx="1754358" cy="712925"/>
          </a:xfrm>
          <a:prstGeom prst="rect">
            <a:avLst/>
          </a:prstGeom>
        </p:spPr>
      </p:pic>
      <p:sp>
        <p:nvSpPr>
          <p:cNvPr id="9" name="Rectángulo 8"/>
          <p:cNvSpPr/>
          <p:nvPr/>
        </p:nvSpPr>
        <p:spPr>
          <a:xfrm>
            <a:off x="3153747" y="2873910"/>
            <a:ext cx="6096000" cy="1477328"/>
          </a:xfrm>
          <a:prstGeom prst="rect">
            <a:avLst/>
          </a:prstGeom>
        </p:spPr>
        <p:txBody>
          <a:bodyPr>
            <a:spAutoFit/>
          </a:bodyPr>
          <a:lstStyle/>
          <a:p>
            <a:pPr algn="ctr"/>
            <a:r>
              <a:rPr lang="es-ES" b="1" dirty="0"/>
              <a:t>GRACIAS POR LA ATENCIÓN</a:t>
            </a:r>
          </a:p>
          <a:p>
            <a:pPr algn="ctr"/>
            <a:endParaRPr lang="es-ES" b="1" dirty="0"/>
          </a:p>
          <a:p>
            <a:pPr algn="ctr"/>
            <a:endParaRPr lang="es-ES" b="1" dirty="0"/>
          </a:p>
          <a:p>
            <a:pPr algn="ctr"/>
            <a:r>
              <a:rPr lang="es-ES" b="1" dirty="0"/>
              <a:t>Correo de contacto: </a:t>
            </a:r>
            <a:br>
              <a:rPr lang="es-ES" b="1" dirty="0"/>
            </a:br>
            <a:r>
              <a:rPr lang="es-ES" dirty="0"/>
              <a:t> </a:t>
            </a:r>
            <a:r>
              <a:rPr lang="es-ES" dirty="0">
                <a:hlinkClick r:id="rId6"/>
              </a:rPr>
              <a:t>Bzn-PERTE-ciclo-agua@miteco.es</a:t>
            </a:r>
            <a:endParaRPr lang="es-ES" dirty="0">
              <a:solidFill>
                <a:srgbClr val="FF0000"/>
              </a:solidFill>
            </a:endParaRPr>
          </a:p>
        </p:txBody>
      </p:sp>
      <p:sp>
        <p:nvSpPr>
          <p:cNvPr id="10" name="Rectángulo redondeado 9"/>
          <p:cNvSpPr/>
          <p:nvPr/>
        </p:nvSpPr>
        <p:spPr>
          <a:xfrm>
            <a:off x="2754282" y="1699484"/>
            <a:ext cx="7035281" cy="386330"/>
          </a:xfrm>
          <a:prstGeom prst="roundRect">
            <a:avLst/>
          </a:prstGeom>
          <a:ln w="28575"/>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b="1" dirty="0">
                <a:ea typeface="Calibri" panose="020F0502020204030204" pitchFamily="34" charset="0"/>
                <a:cs typeface="Calibri" panose="020F0502020204030204" pitchFamily="34" charset="0"/>
              </a:rPr>
              <a:t>Se podrá encontrar una Guía completa y específica para cada procedimiento en la página de inicio de la Sede Electrónica</a:t>
            </a:r>
            <a:endParaRPr lang="es-ES"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0601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578498" y="241286"/>
            <a:ext cx="11000792" cy="670305"/>
            <a:chOff x="578498" y="241286"/>
            <a:chExt cx="11000792" cy="670305"/>
          </a:xfrm>
        </p:grpSpPr>
        <p:sp>
          <p:nvSpPr>
            <p:cNvPr id="5" name="3 Título"/>
            <p:cNvSpPr txBox="1">
              <a:spLocks/>
            </p:cNvSpPr>
            <p:nvPr/>
          </p:nvSpPr>
          <p:spPr>
            <a:xfrm>
              <a:off x="578498" y="241286"/>
              <a:ext cx="900870" cy="670102"/>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3</a:t>
              </a:r>
            </a:p>
          </p:txBody>
        </p:sp>
        <p:sp>
          <p:nvSpPr>
            <p:cNvPr id="6" name="4 Marcador de texto"/>
            <p:cNvSpPr txBox="1">
              <a:spLocks/>
            </p:cNvSpPr>
            <p:nvPr/>
          </p:nvSpPr>
          <p:spPr>
            <a:xfrm>
              <a:off x="1479368" y="241490"/>
              <a:ext cx="10099922" cy="670101"/>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t>GUÍA DEL PROCEDIMIENTO DE SOLICITUD DE AYUDAS EN SEDE ELECTRÓNICA - MITECO</a:t>
              </a:r>
              <a:endParaRPr lang="es-ES" sz="1800" b="1" i="1" dirty="0">
                <a:solidFill>
                  <a:prstClr val="black"/>
                </a:solidFill>
                <a:latin typeface="Calibri" panose="020F0502020204030204"/>
              </a:endParaRPr>
            </a:p>
          </p:txBody>
        </p:sp>
      </p:grpSp>
      <p:pic>
        <p:nvPicPr>
          <p:cNvPr id="7" name="image1.jpeg" descr="Imagen que contiene Escala de tiempo&#10;&#10;Descripción generada automáticamente"/>
          <p:cNvPicPr/>
          <p:nvPr/>
        </p:nvPicPr>
        <p:blipFill>
          <a:blip r:embed="rId2" cstate="print"/>
          <a:stretch>
            <a:fillRect/>
          </a:stretch>
        </p:blipFill>
        <p:spPr>
          <a:xfrm>
            <a:off x="7091442" y="6162015"/>
            <a:ext cx="2462530" cy="569595"/>
          </a:xfrm>
          <a:prstGeom prst="rect">
            <a:avLst/>
          </a:prstGeom>
        </p:spPr>
      </p:pic>
      <p:pic>
        <p:nvPicPr>
          <p:cNvPr id="8" name="image2.jpeg" descr="Interfaz de usuario gráfica, Aplicación&#10;&#10;Descripción generada automáticamente"/>
          <p:cNvPicPr/>
          <p:nvPr/>
        </p:nvPicPr>
        <p:blipFill>
          <a:blip r:embed="rId3" cstate="print"/>
          <a:stretch>
            <a:fillRect/>
          </a:stretch>
        </p:blipFill>
        <p:spPr>
          <a:xfrm>
            <a:off x="9703914" y="6181700"/>
            <a:ext cx="1760220" cy="549910"/>
          </a:xfrm>
          <a:prstGeom prst="rect">
            <a:avLst/>
          </a:prstGeom>
        </p:spPr>
      </p:pic>
      <p:pic>
        <p:nvPicPr>
          <p:cNvPr id="15" name="Imagen 14"/>
          <p:cNvPicPr>
            <a:picLocks noChangeAspect="1"/>
          </p:cNvPicPr>
          <p:nvPr/>
        </p:nvPicPr>
        <p:blipFill>
          <a:blip r:embed="rId4"/>
          <a:stretch>
            <a:fillRect/>
          </a:stretch>
        </p:blipFill>
        <p:spPr>
          <a:xfrm>
            <a:off x="1209805" y="6313760"/>
            <a:ext cx="3105583" cy="285790"/>
          </a:xfrm>
          <a:prstGeom prst="rect">
            <a:avLst/>
          </a:prstGeom>
        </p:spPr>
      </p:pic>
      <p:pic>
        <p:nvPicPr>
          <p:cNvPr id="16" name="Imagen 15"/>
          <p:cNvPicPr/>
          <p:nvPr/>
        </p:nvPicPr>
        <p:blipFill>
          <a:blip r:embed="rId5" cstate="print">
            <a:extLst>
              <a:ext uri="{28A0092B-C50C-407E-A947-70E740481C1C}">
                <a14:useLocalDpi xmlns:a14="http://schemas.microsoft.com/office/drawing/2010/main" val="0"/>
              </a:ext>
            </a:extLst>
          </a:blip>
          <a:stretch>
            <a:fillRect/>
          </a:stretch>
        </p:blipFill>
        <p:spPr>
          <a:xfrm>
            <a:off x="5187143" y="6051665"/>
            <a:ext cx="1754358" cy="712925"/>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3756611395"/>
              </p:ext>
            </p:extLst>
          </p:nvPr>
        </p:nvGraphicFramePr>
        <p:xfrm>
          <a:off x="578496" y="1218389"/>
          <a:ext cx="11000794" cy="1099800"/>
        </p:xfrm>
        <a:graphic>
          <a:graphicData uri="http://schemas.openxmlformats.org/drawingml/2006/table">
            <a:tbl>
              <a:tblPr/>
              <a:tblGrid>
                <a:gridCol w="11000794">
                  <a:extLst>
                    <a:ext uri="{9D8B030D-6E8A-4147-A177-3AD203B41FA5}">
                      <a16:colId xmlns:a16="http://schemas.microsoft.com/office/drawing/2014/main" val="679114185"/>
                    </a:ext>
                  </a:extLst>
                </a:gridCol>
              </a:tblGrid>
              <a:tr h="297795">
                <a:tc>
                  <a:txBody>
                    <a:bodyPr/>
                    <a:lstStyle/>
                    <a:p>
                      <a:pPr algn="ctr" fontAlgn="t"/>
                      <a:r>
                        <a:rPr lang="es-ES" sz="1400" b="1" i="0" u="none" strike="noStrike" baseline="0" dirty="0">
                          <a:solidFill>
                            <a:srgbClr val="FFFFFF"/>
                          </a:solidFill>
                          <a:effectLst/>
                          <a:latin typeface="Calibri" panose="020F0502020204030204" pitchFamily="34" charset="0"/>
                        </a:rPr>
                        <a:t>OTRA FORMA DE ACCESO</a:t>
                      </a:r>
                      <a:endParaRPr lang="es-ES" sz="1400" b="1" i="0" u="none" strike="noStrike" dirty="0">
                        <a:solidFill>
                          <a:srgbClr val="FFFFFF"/>
                        </a:solidFill>
                        <a:effectLst/>
                        <a:latin typeface="Calibri" panose="020F0502020204030204" pitchFamily="34" charset="0"/>
                      </a:endParaRPr>
                    </a:p>
                  </a:txBody>
                  <a:tcPr marL="9525" marR="9525" marT="9525" marB="0" anchor="ctr">
                    <a:lnL>
                      <a:noFill/>
                    </a:lnL>
                    <a:lnR>
                      <a:noFill/>
                    </a:lnR>
                    <a:lnT>
                      <a:noFill/>
                    </a:lnT>
                    <a:lnB>
                      <a:noFill/>
                    </a:lnB>
                    <a:solidFill>
                      <a:srgbClr val="8EA9DB"/>
                    </a:solidFill>
                  </a:tcPr>
                </a:tc>
                <a:extLst>
                  <a:ext uri="{0D108BD9-81ED-4DB2-BD59-A6C34878D82A}">
                    <a16:rowId xmlns:a16="http://schemas.microsoft.com/office/drawing/2014/main" val="497655734"/>
                  </a:ext>
                </a:extLst>
              </a:tr>
              <a:tr h="62018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ES" sz="1800" kern="1200" dirty="0">
                          <a:solidFill>
                            <a:schemeClr val="tx1"/>
                          </a:solidFill>
                          <a:effectLst/>
                          <a:latin typeface="+mn-lt"/>
                          <a:ea typeface="+mn-ea"/>
                          <a:cs typeface="+mn-cs"/>
                        </a:rPr>
                        <a:t>El buscador de la página de “Procedimientos” también permite acceder directamente al procedimiento deseado a través de búsqueda</a:t>
                      </a:r>
                      <a:r>
                        <a:rPr lang="es-ES" sz="1800" kern="1200" baseline="0" dirty="0">
                          <a:solidFill>
                            <a:schemeClr val="tx1"/>
                          </a:solidFill>
                          <a:effectLst/>
                          <a:latin typeface="+mn-lt"/>
                          <a:ea typeface="+mn-ea"/>
                          <a:cs typeface="+mn-cs"/>
                        </a:rPr>
                        <a:t> de</a:t>
                      </a:r>
                      <a:r>
                        <a:rPr lang="es-ES" sz="1800" kern="1200" dirty="0">
                          <a:solidFill>
                            <a:schemeClr val="tx1"/>
                          </a:solidFill>
                          <a:effectLst/>
                          <a:latin typeface="+mn-lt"/>
                          <a:ea typeface="+mn-ea"/>
                          <a:cs typeface="+mn-cs"/>
                        </a:rPr>
                        <a:t> palabras clave:</a:t>
                      </a:r>
                    </a:p>
                    <a:p>
                      <a:pPr algn="ctr" fontAlgn="b"/>
                      <a:endParaRPr lang="es-ES" sz="16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FFF2CC"/>
                    </a:solidFill>
                  </a:tcPr>
                </a:tc>
                <a:extLst>
                  <a:ext uri="{0D108BD9-81ED-4DB2-BD59-A6C34878D82A}">
                    <a16:rowId xmlns:a16="http://schemas.microsoft.com/office/drawing/2014/main" val="2616617902"/>
                  </a:ext>
                </a:extLst>
              </a:tr>
            </a:tbl>
          </a:graphicData>
        </a:graphic>
      </p:graphicFrame>
      <p:pic>
        <p:nvPicPr>
          <p:cNvPr id="10" name="Imagen 9"/>
          <p:cNvPicPr/>
          <p:nvPr/>
        </p:nvPicPr>
        <p:blipFill>
          <a:blip r:embed="rId6"/>
          <a:stretch>
            <a:fillRect/>
          </a:stretch>
        </p:blipFill>
        <p:spPr>
          <a:xfrm>
            <a:off x="5859737" y="3510817"/>
            <a:ext cx="5400040" cy="2489200"/>
          </a:xfrm>
          <a:prstGeom prst="rect">
            <a:avLst/>
          </a:prstGeom>
          <a:ln w="12700">
            <a:solidFill>
              <a:srgbClr val="0070C0"/>
            </a:solidFill>
          </a:ln>
        </p:spPr>
      </p:pic>
      <p:pic>
        <p:nvPicPr>
          <p:cNvPr id="3" name="Imagen 2"/>
          <p:cNvPicPr>
            <a:picLocks noChangeAspect="1"/>
          </p:cNvPicPr>
          <p:nvPr/>
        </p:nvPicPr>
        <p:blipFill>
          <a:blip r:embed="rId7"/>
          <a:stretch>
            <a:fillRect/>
          </a:stretch>
        </p:blipFill>
        <p:spPr>
          <a:xfrm>
            <a:off x="666710" y="2373308"/>
            <a:ext cx="5002569" cy="2423136"/>
          </a:xfrm>
          <a:prstGeom prst="rect">
            <a:avLst/>
          </a:prstGeom>
        </p:spPr>
      </p:pic>
      <p:sp>
        <p:nvSpPr>
          <p:cNvPr id="11" name="Rectángulo 10"/>
          <p:cNvSpPr/>
          <p:nvPr/>
        </p:nvSpPr>
        <p:spPr>
          <a:xfrm>
            <a:off x="765110" y="3321698"/>
            <a:ext cx="625151" cy="765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Imagen 11"/>
          <p:cNvPicPr>
            <a:picLocks noChangeAspect="1"/>
          </p:cNvPicPr>
          <p:nvPr/>
        </p:nvPicPr>
        <p:blipFill>
          <a:blip r:embed="rId8"/>
          <a:stretch>
            <a:fillRect/>
          </a:stretch>
        </p:blipFill>
        <p:spPr>
          <a:xfrm>
            <a:off x="850415" y="2917475"/>
            <a:ext cx="1079692" cy="1186684"/>
          </a:xfrm>
          <a:prstGeom prst="rect">
            <a:avLst/>
          </a:prstGeom>
        </p:spPr>
      </p:pic>
    </p:spTree>
    <p:extLst>
      <p:ext uri="{BB962C8B-B14F-4D97-AF65-F5344CB8AC3E}">
        <p14:creationId xmlns:p14="http://schemas.microsoft.com/office/powerpoint/2010/main" val="2622841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578498" y="241286"/>
            <a:ext cx="11000792" cy="670305"/>
            <a:chOff x="578498" y="241286"/>
            <a:chExt cx="11000792" cy="670305"/>
          </a:xfrm>
        </p:grpSpPr>
        <p:sp>
          <p:nvSpPr>
            <p:cNvPr id="5" name="3 Título"/>
            <p:cNvSpPr txBox="1">
              <a:spLocks/>
            </p:cNvSpPr>
            <p:nvPr/>
          </p:nvSpPr>
          <p:spPr>
            <a:xfrm>
              <a:off x="578498" y="241286"/>
              <a:ext cx="900870" cy="670102"/>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4</a:t>
              </a:r>
            </a:p>
          </p:txBody>
        </p:sp>
        <p:sp>
          <p:nvSpPr>
            <p:cNvPr id="6" name="4 Marcador de texto"/>
            <p:cNvSpPr txBox="1">
              <a:spLocks/>
            </p:cNvSpPr>
            <p:nvPr/>
          </p:nvSpPr>
          <p:spPr>
            <a:xfrm>
              <a:off x="1479368" y="241490"/>
              <a:ext cx="10099922" cy="670101"/>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t>GUÍA DEL PROCEDIMIENTO DE SOLICITUD DE AYUDAS EN SEDE ELECTRÓNICA - MITECO</a:t>
              </a:r>
              <a:endParaRPr lang="es-ES" sz="1800" b="1" i="1" dirty="0">
                <a:solidFill>
                  <a:prstClr val="black"/>
                </a:solidFill>
                <a:latin typeface="Calibri" panose="020F0502020204030204"/>
              </a:endParaRPr>
            </a:p>
          </p:txBody>
        </p:sp>
      </p:grpSp>
      <p:pic>
        <p:nvPicPr>
          <p:cNvPr id="7" name="image1.jpeg" descr="Imagen que contiene Escala de tiempo&#10;&#10;Descripción generada automáticamente"/>
          <p:cNvPicPr/>
          <p:nvPr/>
        </p:nvPicPr>
        <p:blipFill>
          <a:blip r:embed="rId2" cstate="print"/>
          <a:stretch>
            <a:fillRect/>
          </a:stretch>
        </p:blipFill>
        <p:spPr>
          <a:xfrm>
            <a:off x="7091442" y="6162015"/>
            <a:ext cx="2462530" cy="569595"/>
          </a:xfrm>
          <a:prstGeom prst="rect">
            <a:avLst/>
          </a:prstGeom>
        </p:spPr>
      </p:pic>
      <p:pic>
        <p:nvPicPr>
          <p:cNvPr id="8" name="image2.jpeg" descr="Interfaz de usuario gráfica, Aplicación&#10;&#10;Descripción generada automáticamente"/>
          <p:cNvPicPr/>
          <p:nvPr/>
        </p:nvPicPr>
        <p:blipFill>
          <a:blip r:embed="rId3" cstate="print"/>
          <a:stretch>
            <a:fillRect/>
          </a:stretch>
        </p:blipFill>
        <p:spPr>
          <a:xfrm>
            <a:off x="9703914" y="6181700"/>
            <a:ext cx="1760220" cy="549910"/>
          </a:xfrm>
          <a:prstGeom prst="rect">
            <a:avLst/>
          </a:prstGeom>
        </p:spPr>
      </p:pic>
      <p:pic>
        <p:nvPicPr>
          <p:cNvPr id="15" name="Imagen 14"/>
          <p:cNvPicPr>
            <a:picLocks noChangeAspect="1"/>
          </p:cNvPicPr>
          <p:nvPr/>
        </p:nvPicPr>
        <p:blipFill>
          <a:blip r:embed="rId4"/>
          <a:stretch>
            <a:fillRect/>
          </a:stretch>
        </p:blipFill>
        <p:spPr>
          <a:xfrm>
            <a:off x="1201491" y="6313760"/>
            <a:ext cx="3105583" cy="285790"/>
          </a:xfrm>
          <a:prstGeom prst="rect">
            <a:avLst/>
          </a:prstGeom>
        </p:spPr>
      </p:pic>
      <p:pic>
        <p:nvPicPr>
          <p:cNvPr id="16" name="Imagen 15"/>
          <p:cNvPicPr/>
          <p:nvPr/>
        </p:nvPicPr>
        <p:blipFill>
          <a:blip r:embed="rId5" cstate="print">
            <a:extLst>
              <a:ext uri="{28A0092B-C50C-407E-A947-70E740481C1C}">
                <a14:useLocalDpi xmlns:a14="http://schemas.microsoft.com/office/drawing/2010/main" val="0"/>
              </a:ext>
            </a:extLst>
          </a:blip>
          <a:stretch>
            <a:fillRect/>
          </a:stretch>
        </p:blipFill>
        <p:spPr>
          <a:xfrm>
            <a:off x="5187143" y="6051665"/>
            <a:ext cx="1754358" cy="712925"/>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2661982902"/>
              </p:ext>
            </p:extLst>
          </p:nvPr>
        </p:nvGraphicFramePr>
        <p:xfrm>
          <a:off x="578496" y="1218389"/>
          <a:ext cx="11000794" cy="917982"/>
        </p:xfrm>
        <a:graphic>
          <a:graphicData uri="http://schemas.openxmlformats.org/drawingml/2006/table">
            <a:tbl>
              <a:tblPr/>
              <a:tblGrid>
                <a:gridCol w="11000794">
                  <a:extLst>
                    <a:ext uri="{9D8B030D-6E8A-4147-A177-3AD203B41FA5}">
                      <a16:colId xmlns:a16="http://schemas.microsoft.com/office/drawing/2014/main" val="679114185"/>
                    </a:ext>
                  </a:extLst>
                </a:gridCol>
              </a:tblGrid>
              <a:tr h="297795">
                <a:tc>
                  <a:txBody>
                    <a:bodyPr/>
                    <a:lstStyle/>
                    <a:p>
                      <a:pPr algn="ctr" fontAlgn="t"/>
                      <a:r>
                        <a:rPr lang="es-ES" sz="1400" b="1" i="0" u="none" strike="noStrike" baseline="0" dirty="0">
                          <a:solidFill>
                            <a:srgbClr val="FFFFFF"/>
                          </a:solidFill>
                          <a:effectLst/>
                          <a:latin typeface="Calibri" panose="020F0502020204030204" pitchFamily="34" charset="0"/>
                        </a:rPr>
                        <a:t>INICIO DEL PROCEDIMIENTO</a:t>
                      </a:r>
                      <a:endParaRPr lang="es-ES" sz="1400" b="1" i="0" u="none" strike="noStrike" dirty="0">
                        <a:solidFill>
                          <a:srgbClr val="FFFFFF"/>
                        </a:solidFill>
                        <a:effectLst/>
                        <a:latin typeface="Calibri" panose="020F0502020204030204" pitchFamily="34" charset="0"/>
                      </a:endParaRPr>
                    </a:p>
                  </a:txBody>
                  <a:tcPr marL="9525" marR="9525" marT="9525" marB="0" anchor="ctr">
                    <a:lnL>
                      <a:noFill/>
                    </a:lnL>
                    <a:lnR>
                      <a:noFill/>
                    </a:lnR>
                    <a:lnT>
                      <a:noFill/>
                    </a:lnT>
                    <a:lnB>
                      <a:noFill/>
                    </a:lnB>
                    <a:solidFill>
                      <a:srgbClr val="8EA9DB"/>
                    </a:solidFill>
                  </a:tcPr>
                </a:tc>
                <a:extLst>
                  <a:ext uri="{0D108BD9-81ED-4DB2-BD59-A6C34878D82A}">
                    <a16:rowId xmlns:a16="http://schemas.microsoft.com/office/drawing/2014/main" val="497655734"/>
                  </a:ext>
                </a:extLst>
              </a:tr>
              <a:tr h="62018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ES" sz="1800" kern="1200" dirty="0">
                          <a:solidFill>
                            <a:schemeClr val="tx1"/>
                          </a:solidFill>
                          <a:effectLst/>
                          <a:latin typeface="+mn-lt"/>
                          <a:ea typeface="+mn-ea"/>
                          <a:cs typeface="+mn-cs"/>
                        </a:rPr>
                        <a:t>Una vez seleccionado el procedimiento</a:t>
                      </a:r>
                      <a:r>
                        <a:rPr lang="es-ES" sz="1800" kern="1200" baseline="0" dirty="0">
                          <a:solidFill>
                            <a:schemeClr val="tx1"/>
                          </a:solidFill>
                          <a:effectLst/>
                          <a:latin typeface="+mn-lt"/>
                          <a:ea typeface="+mn-ea"/>
                          <a:cs typeface="+mn-cs"/>
                        </a:rPr>
                        <a:t> elegido</a:t>
                      </a:r>
                      <a:r>
                        <a:rPr lang="es-ES" sz="1800" kern="1200" dirty="0">
                          <a:solidFill>
                            <a:schemeClr val="tx1"/>
                          </a:solidFill>
                          <a:effectLst/>
                          <a:latin typeface="+mn-lt"/>
                          <a:ea typeface="+mn-ea"/>
                          <a:cs typeface="+mn-cs"/>
                        </a:rPr>
                        <a:t>, accederá a la página principal de dicho procedimiento, en la que se mostrará la información general para realizar la solicitud de la ayuda</a:t>
                      </a:r>
                      <a:endParaRPr lang="es-ES" sz="16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FFF2CC"/>
                    </a:solidFill>
                  </a:tcPr>
                </a:tc>
                <a:extLst>
                  <a:ext uri="{0D108BD9-81ED-4DB2-BD59-A6C34878D82A}">
                    <a16:rowId xmlns:a16="http://schemas.microsoft.com/office/drawing/2014/main" val="2616617902"/>
                  </a:ext>
                </a:extLst>
              </a:tr>
            </a:tbl>
          </a:graphicData>
        </a:graphic>
      </p:graphicFrame>
      <p:pic>
        <p:nvPicPr>
          <p:cNvPr id="2" name="Imagen 1"/>
          <p:cNvPicPr>
            <a:picLocks noChangeAspect="1"/>
          </p:cNvPicPr>
          <p:nvPr/>
        </p:nvPicPr>
        <p:blipFill>
          <a:blip r:embed="rId6"/>
          <a:stretch>
            <a:fillRect/>
          </a:stretch>
        </p:blipFill>
        <p:spPr>
          <a:xfrm>
            <a:off x="640790" y="2249459"/>
            <a:ext cx="5438103" cy="731583"/>
          </a:xfrm>
          <a:prstGeom prst="rect">
            <a:avLst/>
          </a:prstGeom>
        </p:spPr>
      </p:pic>
      <p:pic>
        <p:nvPicPr>
          <p:cNvPr id="3" name="Imagen 2"/>
          <p:cNvPicPr>
            <a:picLocks noChangeAspect="1"/>
          </p:cNvPicPr>
          <p:nvPr/>
        </p:nvPicPr>
        <p:blipFill>
          <a:blip r:embed="rId7"/>
          <a:stretch>
            <a:fillRect/>
          </a:stretch>
        </p:blipFill>
        <p:spPr>
          <a:xfrm>
            <a:off x="640790" y="3168733"/>
            <a:ext cx="5438103" cy="529292"/>
          </a:xfrm>
          <a:prstGeom prst="rect">
            <a:avLst/>
          </a:prstGeom>
        </p:spPr>
      </p:pic>
      <p:pic>
        <p:nvPicPr>
          <p:cNvPr id="10" name="Imagen 9"/>
          <p:cNvPicPr>
            <a:picLocks noChangeAspect="1"/>
          </p:cNvPicPr>
          <p:nvPr/>
        </p:nvPicPr>
        <p:blipFill>
          <a:blip r:embed="rId8"/>
          <a:stretch>
            <a:fillRect/>
          </a:stretch>
        </p:blipFill>
        <p:spPr>
          <a:xfrm>
            <a:off x="5717708" y="3519607"/>
            <a:ext cx="450336" cy="450336"/>
          </a:xfrm>
          <a:prstGeom prst="rect">
            <a:avLst/>
          </a:prstGeom>
        </p:spPr>
      </p:pic>
      <p:pic>
        <p:nvPicPr>
          <p:cNvPr id="11" name="Imagen 10"/>
          <p:cNvPicPr>
            <a:picLocks noChangeAspect="1"/>
          </p:cNvPicPr>
          <p:nvPr/>
        </p:nvPicPr>
        <p:blipFill>
          <a:blip r:embed="rId9"/>
          <a:stretch>
            <a:fillRect/>
          </a:stretch>
        </p:blipFill>
        <p:spPr>
          <a:xfrm>
            <a:off x="5295039" y="2821851"/>
            <a:ext cx="422669" cy="422669"/>
          </a:xfrm>
          <a:prstGeom prst="rect">
            <a:avLst/>
          </a:prstGeom>
        </p:spPr>
      </p:pic>
      <p:grpSp>
        <p:nvGrpSpPr>
          <p:cNvPr id="17" name="Grupo 16"/>
          <p:cNvGrpSpPr/>
          <p:nvPr/>
        </p:nvGrpSpPr>
        <p:grpSpPr>
          <a:xfrm>
            <a:off x="6450930" y="2773471"/>
            <a:ext cx="4813068" cy="537942"/>
            <a:chOff x="578498" y="241286"/>
            <a:chExt cx="11313422" cy="670102"/>
          </a:xfrm>
        </p:grpSpPr>
        <p:sp>
          <p:nvSpPr>
            <p:cNvPr id="18" name="3 Título"/>
            <p:cNvSpPr txBox="1">
              <a:spLocks/>
            </p:cNvSpPr>
            <p:nvPr/>
          </p:nvSpPr>
          <p:spPr>
            <a:xfrm>
              <a:off x="578498" y="241286"/>
              <a:ext cx="1191914" cy="670102"/>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A</a:t>
              </a:r>
            </a:p>
          </p:txBody>
        </p:sp>
        <p:sp>
          <p:nvSpPr>
            <p:cNvPr id="19" name="4 Marcador de texto"/>
            <p:cNvSpPr txBox="1">
              <a:spLocks/>
            </p:cNvSpPr>
            <p:nvPr/>
          </p:nvSpPr>
          <p:spPr>
            <a:xfrm>
              <a:off x="1770410" y="241490"/>
              <a:ext cx="10121510" cy="669898"/>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solidFill>
                    <a:prstClr val="black"/>
                  </a:solidFill>
                  <a:latin typeface="Calibri" panose="020F0502020204030204"/>
                </a:rPr>
                <a:t>Pulse</a:t>
              </a:r>
              <a:r>
                <a:rPr lang="es-ES" sz="1800" dirty="0">
                  <a:solidFill>
                    <a:prstClr val="black"/>
                  </a:solidFill>
                </a:rPr>
                <a:t>: </a:t>
              </a:r>
              <a:r>
                <a:rPr lang="es-ES" sz="1200" dirty="0">
                  <a:solidFill>
                    <a:srgbClr val="002060"/>
                  </a:solidFill>
                </a:rPr>
                <a:t>“</a:t>
              </a:r>
              <a:r>
                <a:rPr lang="es-ES" sz="1400" dirty="0">
                  <a:solidFill>
                    <a:srgbClr val="002060"/>
                  </a:solidFill>
                </a:rPr>
                <a:t>Inicio del procedimiento de Forma Electrónica</a:t>
              </a:r>
              <a:r>
                <a:rPr lang="es-ES" sz="1200" dirty="0">
                  <a:solidFill>
                    <a:srgbClr val="002060"/>
                  </a:solidFill>
                </a:rPr>
                <a:t>”:</a:t>
              </a:r>
              <a:endParaRPr lang="es-ES" sz="1200" b="1" dirty="0">
                <a:solidFill>
                  <a:srgbClr val="002060"/>
                </a:solidFill>
                <a:latin typeface="Calibri" panose="020F0502020204030204"/>
              </a:endParaRPr>
            </a:p>
          </p:txBody>
        </p:sp>
      </p:grpSp>
      <p:pic>
        <p:nvPicPr>
          <p:cNvPr id="14" name="Imagen 13"/>
          <p:cNvPicPr>
            <a:picLocks noChangeAspect="1"/>
          </p:cNvPicPr>
          <p:nvPr/>
        </p:nvPicPr>
        <p:blipFill>
          <a:blip r:embed="rId10"/>
          <a:stretch>
            <a:fillRect/>
          </a:stretch>
        </p:blipFill>
        <p:spPr>
          <a:xfrm>
            <a:off x="5379682" y="3998251"/>
            <a:ext cx="5035732" cy="1060796"/>
          </a:xfrm>
          <a:prstGeom prst="rect">
            <a:avLst/>
          </a:prstGeom>
        </p:spPr>
      </p:pic>
      <p:grpSp>
        <p:nvGrpSpPr>
          <p:cNvPr id="21" name="Grupo 20"/>
          <p:cNvGrpSpPr/>
          <p:nvPr/>
        </p:nvGrpSpPr>
        <p:grpSpPr>
          <a:xfrm>
            <a:off x="3082575" y="4230774"/>
            <a:ext cx="2104568" cy="537942"/>
            <a:chOff x="578498" y="241286"/>
            <a:chExt cx="4946920" cy="670102"/>
          </a:xfrm>
        </p:grpSpPr>
        <p:sp>
          <p:nvSpPr>
            <p:cNvPr id="22" name="3 Título"/>
            <p:cNvSpPr txBox="1">
              <a:spLocks/>
            </p:cNvSpPr>
            <p:nvPr/>
          </p:nvSpPr>
          <p:spPr>
            <a:xfrm>
              <a:off x="578498" y="241286"/>
              <a:ext cx="1191914" cy="670102"/>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B</a:t>
              </a:r>
            </a:p>
          </p:txBody>
        </p:sp>
        <p:sp>
          <p:nvSpPr>
            <p:cNvPr id="23" name="4 Marcador de texto"/>
            <p:cNvSpPr txBox="1">
              <a:spLocks/>
            </p:cNvSpPr>
            <p:nvPr/>
          </p:nvSpPr>
          <p:spPr>
            <a:xfrm>
              <a:off x="1770412" y="241490"/>
              <a:ext cx="3755006" cy="669898"/>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solidFill>
                    <a:prstClr val="black"/>
                  </a:solidFill>
                  <a:latin typeface="Calibri" panose="020F0502020204030204"/>
                </a:rPr>
                <a:t>Pulse</a:t>
              </a:r>
              <a:r>
                <a:rPr lang="es-ES" sz="1800" dirty="0">
                  <a:solidFill>
                    <a:prstClr val="black"/>
                  </a:solidFill>
                </a:rPr>
                <a:t>: </a:t>
              </a:r>
              <a:r>
                <a:rPr lang="es-ES" sz="1200" dirty="0">
                  <a:solidFill>
                    <a:srgbClr val="002060"/>
                  </a:solidFill>
                </a:rPr>
                <a:t>“</a:t>
              </a:r>
              <a:r>
                <a:rPr lang="es-ES" sz="1400" dirty="0">
                  <a:solidFill>
                    <a:srgbClr val="002060"/>
                  </a:solidFill>
                </a:rPr>
                <a:t>Acceder</a:t>
              </a:r>
              <a:r>
                <a:rPr lang="es-ES" sz="1200" dirty="0">
                  <a:solidFill>
                    <a:srgbClr val="002060"/>
                  </a:solidFill>
                </a:rPr>
                <a:t>”:</a:t>
              </a:r>
              <a:endParaRPr lang="es-ES" sz="1200" b="1" dirty="0">
                <a:solidFill>
                  <a:srgbClr val="002060"/>
                </a:solidFill>
                <a:latin typeface="Calibri" panose="020F0502020204030204"/>
              </a:endParaRPr>
            </a:p>
          </p:txBody>
        </p:sp>
      </p:grpSp>
      <p:sp>
        <p:nvSpPr>
          <p:cNvPr id="24" name="Rectángulo redondeado 23"/>
          <p:cNvSpPr/>
          <p:nvPr/>
        </p:nvSpPr>
        <p:spPr>
          <a:xfrm>
            <a:off x="1201491" y="5295683"/>
            <a:ext cx="9696493" cy="730165"/>
          </a:xfrm>
          <a:prstGeom prst="roundRect">
            <a:avLst/>
          </a:prstGeom>
          <a:ln w="28575"/>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b="1" i="1" dirty="0">
                <a:effectLst/>
                <a:ea typeface="Calibri" panose="020F0502020204030204" pitchFamily="34" charset="0"/>
                <a:cs typeface="Times New Roman" panose="02020603050405020304" pitchFamily="18" charset="0"/>
              </a:rPr>
              <a:t>NOTA: </a:t>
            </a:r>
            <a:r>
              <a:rPr lang="es-ES" sz="1100" b="1" dirty="0">
                <a:ea typeface="Calibri" panose="020F0502020204030204" pitchFamily="34" charset="0"/>
                <a:cs typeface="Calibri" panose="020F0502020204030204" pitchFamily="34" charset="0"/>
              </a:rPr>
              <a:t>En el apartado Documentación necesaria para la solicitud electrónica, podrá descargar para su cumplimentación los modelos imprescindibles para presentar la solicitud de la ayuda. Se recomienda su descarga y cumplimentación (incluido el Excel auxiliar correspondiente) antes del inicio del procedimiento ya que se incluirán debidamente firmados en un momento posterior de la tramitación.</a:t>
            </a:r>
            <a:endParaRPr lang="es-ES"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9726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1.jpeg" descr="Imagen que contiene Escala de tiempo&#10;&#10;Descripción generada automáticamente"/>
          <p:cNvPicPr/>
          <p:nvPr/>
        </p:nvPicPr>
        <p:blipFill>
          <a:blip r:embed="rId2" cstate="print"/>
          <a:stretch>
            <a:fillRect/>
          </a:stretch>
        </p:blipFill>
        <p:spPr>
          <a:xfrm>
            <a:off x="7091442" y="6162015"/>
            <a:ext cx="2462530" cy="569595"/>
          </a:xfrm>
          <a:prstGeom prst="rect">
            <a:avLst/>
          </a:prstGeom>
        </p:spPr>
      </p:pic>
      <p:pic>
        <p:nvPicPr>
          <p:cNvPr id="8" name="image2.jpeg" descr="Interfaz de usuario gráfica, Aplicación&#10;&#10;Descripción generada automáticamente"/>
          <p:cNvPicPr/>
          <p:nvPr/>
        </p:nvPicPr>
        <p:blipFill>
          <a:blip r:embed="rId3" cstate="print"/>
          <a:stretch>
            <a:fillRect/>
          </a:stretch>
        </p:blipFill>
        <p:spPr>
          <a:xfrm>
            <a:off x="9703914" y="6181700"/>
            <a:ext cx="1760220" cy="549910"/>
          </a:xfrm>
          <a:prstGeom prst="rect">
            <a:avLst/>
          </a:prstGeom>
        </p:spPr>
      </p:pic>
      <p:pic>
        <p:nvPicPr>
          <p:cNvPr id="15" name="Imagen 14"/>
          <p:cNvPicPr>
            <a:picLocks noChangeAspect="1"/>
          </p:cNvPicPr>
          <p:nvPr/>
        </p:nvPicPr>
        <p:blipFill>
          <a:blip r:embed="rId4"/>
          <a:stretch>
            <a:fillRect/>
          </a:stretch>
        </p:blipFill>
        <p:spPr>
          <a:xfrm>
            <a:off x="1201491" y="6313760"/>
            <a:ext cx="3105583" cy="285790"/>
          </a:xfrm>
          <a:prstGeom prst="rect">
            <a:avLst/>
          </a:prstGeom>
        </p:spPr>
      </p:pic>
      <p:pic>
        <p:nvPicPr>
          <p:cNvPr id="16" name="Imagen 15"/>
          <p:cNvPicPr/>
          <p:nvPr/>
        </p:nvPicPr>
        <p:blipFill>
          <a:blip r:embed="rId5" cstate="print">
            <a:extLst>
              <a:ext uri="{28A0092B-C50C-407E-A947-70E740481C1C}">
                <a14:useLocalDpi xmlns:a14="http://schemas.microsoft.com/office/drawing/2010/main" val="0"/>
              </a:ext>
            </a:extLst>
          </a:blip>
          <a:stretch>
            <a:fillRect/>
          </a:stretch>
        </p:blipFill>
        <p:spPr>
          <a:xfrm>
            <a:off x="5187143" y="6051665"/>
            <a:ext cx="1754358" cy="712925"/>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3019825125"/>
              </p:ext>
            </p:extLst>
          </p:nvPr>
        </p:nvGraphicFramePr>
        <p:xfrm>
          <a:off x="578496" y="1218389"/>
          <a:ext cx="11000794" cy="917982"/>
        </p:xfrm>
        <a:graphic>
          <a:graphicData uri="http://schemas.openxmlformats.org/drawingml/2006/table">
            <a:tbl>
              <a:tblPr/>
              <a:tblGrid>
                <a:gridCol w="11000794">
                  <a:extLst>
                    <a:ext uri="{9D8B030D-6E8A-4147-A177-3AD203B41FA5}">
                      <a16:colId xmlns:a16="http://schemas.microsoft.com/office/drawing/2014/main" val="679114185"/>
                    </a:ext>
                  </a:extLst>
                </a:gridCol>
              </a:tblGrid>
              <a:tr h="297795">
                <a:tc>
                  <a:txBody>
                    <a:bodyPr/>
                    <a:lstStyle/>
                    <a:p>
                      <a:pPr algn="ctr" fontAlgn="t"/>
                      <a:r>
                        <a:rPr lang="es-ES" sz="1400" b="1" i="0" u="none" strike="noStrike" baseline="0" dirty="0">
                          <a:solidFill>
                            <a:srgbClr val="FFFFFF"/>
                          </a:solidFill>
                          <a:effectLst/>
                          <a:latin typeface="Calibri" panose="020F0502020204030204" pitchFamily="34" charset="0"/>
                        </a:rPr>
                        <a:t>CONTINUACIÓN DEL PROCEDIMIENTO</a:t>
                      </a:r>
                      <a:endParaRPr lang="es-ES" sz="1400" b="1" i="0" u="none" strike="noStrike" dirty="0">
                        <a:solidFill>
                          <a:srgbClr val="FFFFFF"/>
                        </a:solidFill>
                        <a:effectLst/>
                        <a:latin typeface="Calibri" panose="020F0502020204030204" pitchFamily="34" charset="0"/>
                      </a:endParaRPr>
                    </a:p>
                  </a:txBody>
                  <a:tcPr marL="9525" marR="9525" marT="9525" marB="0" anchor="ctr">
                    <a:lnL>
                      <a:noFill/>
                    </a:lnL>
                    <a:lnR>
                      <a:noFill/>
                    </a:lnR>
                    <a:lnT>
                      <a:noFill/>
                    </a:lnT>
                    <a:lnB>
                      <a:noFill/>
                    </a:lnB>
                    <a:solidFill>
                      <a:srgbClr val="8EA9DB"/>
                    </a:solidFill>
                  </a:tcPr>
                </a:tc>
                <a:extLst>
                  <a:ext uri="{0D108BD9-81ED-4DB2-BD59-A6C34878D82A}">
                    <a16:rowId xmlns:a16="http://schemas.microsoft.com/office/drawing/2014/main" val="497655734"/>
                  </a:ext>
                </a:extLst>
              </a:tr>
              <a:tr h="62018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ES" sz="1800" b="0" i="0" u="none" strike="noStrike" dirty="0">
                          <a:solidFill>
                            <a:srgbClr val="000000"/>
                          </a:solidFill>
                          <a:effectLst/>
                          <a:latin typeface="+mn-lt"/>
                        </a:rPr>
                        <a:t>El certificado electrónico de identificación</a:t>
                      </a:r>
                      <a:r>
                        <a:rPr lang="es-ES" sz="1800" b="0" i="0" u="none" strike="noStrike" baseline="0" dirty="0">
                          <a:solidFill>
                            <a:srgbClr val="000000"/>
                          </a:solidFill>
                          <a:effectLst/>
                          <a:latin typeface="+mn-lt"/>
                        </a:rPr>
                        <a:t> para el acceso</a:t>
                      </a:r>
                      <a:r>
                        <a:rPr lang="es-ES" sz="1800" b="0" i="0" u="none" strike="noStrike" dirty="0">
                          <a:solidFill>
                            <a:srgbClr val="000000"/>
                          </a:solidFill>
                          <a:effectLst/>
                          <a:latin typeface="+mn-lt"/>
                        </a:rPr>
                        <a:t> debe identificar al representante legal de la entidad para la que se solicita la ayuda.</a:t>
                      </a:r>
                    </a:p>
                  </a:txBody>
                  <a:tcPr marL="9525" marR="9525" marT="9525" marB="0" anchor="ctr">
                    <a:lnL>
                      <a:noFill/>
                    </a:lnL>
                    <a:lnR>
                      <a:noFill/>
                    </a:lnR>
                    <a:lnT>
                      <a:noFill/>
                    </a:lnT>
                    <a:lnB>
                      <a:noFill/>
                    </a:lnB>
                    <a:solidFill>
                      <a:srgbClr val="FFF2CC"/>
                    </a:solidFill>
                  </a:tcPr>
                </a:tc>
                <a:extLst>
                  <a:ext uri="{0D108BD9-81ED-4DB2-BD59-A6C34878D82A}">
                    <a16:rowId xmlns:a16="http://schemas.microsoft.com/office/drawing/2014/main" val="2616617902"/>
                  </a:ext>
                </a:extLst>
              </a:tr>
            </a:tbl>
          </a:graphicData>
        </a:graphic>
      </p:graphicFrame>
      <p:pic>
        <p:nvPicPr>
          <p:cNvPr id="2" name="Imagen 1"/>
          <p:cNvPicPr>
            <a:picLocks noChangeAspect="1"/>
          </p:cNvPicPr>
          <p:nvPr/>
        </p:nvPicPr>
        <p:blipFill>
          <a:blip r:embed="rId6"/>
          <a:stretch>
            <a:fillRect/>
          </a:stretch>
        </p:blipFill>
        <p:spPr>
          <a:xfrm>
            <a:off x="571725" y="2919211"/>
            <a:ext cx="4365114" cy="2658086"/>
          </a:xfrm>
          <a:prstGeom prst="rect">
            <a:avLst/>
          </a:prstGeom>
          <a:ln w="12700">
            <a:noFill/>
          </a:ln>
        </p:spPr>
      </p:pic>
      <p:grpSp>
        <p:nvGrpSpPr>
          <p:cNvPr id="11" name="Grupo 10"/>
          <p:cNvGrpSpPr/>
          <p:nvPr/>
        </p:nvGrpSpPr>
        <p:grpSpPr>
          <a:xfrm>
            <a:off x="578496" y="2334892"/>
            <a:ext cx="3728578" cy="537942"/>
            <a:chOff x="578498" y="241286"/>
            <a:chExt cx="9663660" cy="670102"/>
          </a:xfrm>
        </p:grpSpPr>
        <p:sp>
          <p:nvSpPr>
            <p:cNvPr id="12" name="3 Título"/>
            <p:cNvSpPr txBox="1">
              <a:spLocks/>
            </p:cNvSpPr>
            <p:nvPr/>
          </p:nvSpPr>
          <p:spPr>
            <a:xfrm>
              <a:off x="578498" y="241286"/>
              <a:ext cx="1191914" cy="670102"/>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C</a:t>
              </a:r>
            </a:p>
          </p:txBody>
        </p:sp>
        <p:sp>
          <p:nvSpPr>
            <p:cNvPr id="13" name="4 Marcador de texto"/>
            <p:cNvSpPr txBox="1">
              <a:spLocks/>
            </p:cNvSpPr>
            <p:nvPr/>
          </p:nvSpPr>
          <p:spPr>
            <a:xfrm>
              <a:off x="1745935" y="241388"/>
              <a:ext cx="8496223" cy="669898"/>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t>Elija el </a:t>
              </a:r>
              <a:r>
                <a:rPr lang="es-ES" sz="1800" b="1" dirty="0"/>
                <a:t>método de identificación</a:t>
              </a:r>
              <a:endParaRPr lang="es-ES" sz="1800" b="1" dirty="0">
                <a:solidFill>
                  <a:srgbClr val="002060"/>
                </a:solidFill>
                <a:latin typeface="Calibri" panose="020F0502020204030204"/>
              </a:endParaRPr>
            </a:p>
          </p:txBody>
        </p:sp>
      </p:grpSp>
      <p:sp>
        <p:nvSpPr>
          <p:cNvPr id="14" name="4 Marcador de texto"/>
          <p:cNvSpPr txBox="1">
            <a:spLocks/>
          </p:cNvSpPr>
          <p:nvPr/>
        </p:nvSpPr>
        <p:spPr>
          <a:xfrm>
            <a:off x="1092309" y="5623674"/>
            <a:ext cx="3214765" cy="296095"/>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400" dirty="0"/>
              <a:t>Seleccione: DNIe/Certificado electrónico </a:t>
            </a:r>
            <a:endParaRPr lang="es-ES" sz="1400" b="1" dirty="0">
              <a:solidFill>
                <a:srgbClr val="002060"/>
              </a:solidFill>
              <a:latin typeface="Calibri" panose="020F0502020204030204"/>
            </a:endParaRPr>
          </a:p>
        </p:txBody>
      </p:sp>
      <p:pic>
        <p:nvPicPr>
          <p:cNvPr id="3" name="Imagen 2"/>
          <p:cNvPicPr>
            <a:picLocks noChangeAspect="1"/>
          </p:cNvPicPr>
          <p:nvPr/>
        </p:nvPicPr>
        <p:blipFill>
          <a:blip r:embed="rId7"/>
          <a:stretch>
            <a:fillRect/>
          </a:stretch>
        </p:blipFill>
        <p:spPr>
          <a:xfrm>
            <a:off x="1389868" y="5284015"/>
            <a:ext cx="451143" cy="451143"/>
          </a:xfrm>
          <a:prstGeom prst="rect">
            <a:avLst/>
          </a:prstGeom>
        </p:spPr>
      </p:pic>
      <p:sp>
        <p:nvSpPr>
          <p:cNvPr id="21" name="Rectángulo redondeado 20"/>
          <p:cNvSpPr/>
          <p:nvPr/>
        </p:nvSpPr>
        <p:spPr>
          <a:xfrm>
            <a:off x="5537918" y="3592325"/>
            <a:ext cx="5351753" cy="1088613"/>
          </a:xfrm>
          <a:prstGeom prst="roundRect">
            <a:avLst/>
          </a:prstGeom>
          <a:ln w="28575"/>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b="1" i="1" dirty="0">
                <a:effectLst/>
                <a:ea typeface="Calibri" panose="020F0502020204030204" pitchFamily="34" charset="0"/>
                <a:cs typeface="Times New Roman" panose="02020603050405020304" pitchFamily="18" charset="0"/>
              </a:rPr>
              <a:t>NOTA: </a:t>
            </a:r>
            <a:r>
              <a:rPr lang="es-ES" sz="1100" b="1" dirty="0">
                <a:ea typeface="Calibri" panose="020F0502020204030204" pitchFamily="34" charset="0"/>
                <a:cs typeface="Calibri" panose="020F0502020204030204" pitchFamily="34" charset="0"/>
              </a:rPr>
              <a:t>Si bien comprobará que aparece por defecto la opción del método de identificación de Cl@ve permanente, esta opción no es válida para la tramitación de estos procedimientos.  El acceso con Cl@ve permanente es solo para consultas.</a:t>
            </a:r>
          </a:p>
          <a:p>
            <a:pPr algn="ctr">
              <a:lnSpc>
                <a:spcPct val="107000"/>
              </a:lnSpc>
              <a:spcAft>
                <a:spcPts val="800"/>
              </a:spcAft>
            </a:pPr>
            <a:r>
              <a:rPr lang="es-ES" sz="1100" b="1" dirty="0">
                <a:effectLst/>
                <a:ea typeface="Calibri" panose="020F0502020204030204" pitchFamily="34" charset="0"/>
                <a:cs typeface="Calibri" panose="020F0502020204030204" pitchFamily="34" charset="0"/>
              </a:rPr>
              <a:t>Deberá seleccionar obligatoriamente: “DNI/Certificado electrónico”</a:t>
            </a:r>
            <a:endParaRPr lang="es-ES" sz="1100" dirty="0">
              <a:effectLst/>
              <a:ea typeface="Calibri" panose="020F0502020204030204" pitchFamily="34" charset="0"/>
              <a:cs typeface="Times New Roman" panose="02020603050405020304" pitchFamily="18" charset="0"/>
            </a:endParaRPr>
          </a:p>
        </p:txBody>
      </p:sp>
      <p:grpSp>
        <p:nvGrpSpPr>
          <p:cNvPr id="23" name="Grupo 22"/>
          <p:cNvGrpSpPr/>
          <p:nvPr/>
        </p:nvGrpSpPr>
        <p:grpSpPr>
          <a:xfrm>
            <a:off x="578498" y="241286"/>
            <a:ext cx="11000792" cy="670305"/>
            <a:chOff x="578498" y="241286"/>
            <a:chExt cx="11000792" cy="670305"/>
          </a:xfrm>
        </p:grpSpPr>
        <p:sp>
          <p:nvSpPr>
            <p:cNvPr id="24" name="3 Título"/>
            <p:cNvSpPr txBox="1">
              <a:spLocks/>
            </p:cNvSpPr>
            <p:nvPr/>
          </p:nvSpPr>
          <p:spPr>
            <a:xfrm>
              <a:off x="578498" y="241286"/>
              <a:ext cx="900870" cy="670102"/>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5</a:t>
              </a:r>
            </a:p>
          </p:txBody>
        </p:sp>
        <p:sp>
          <p:nvSpPr>
            <p:cNvPr id="25" name="4 Marcador de texto"/>
            <p:cNvSpPr txBox="1">
              <a:spLocks/>
            </p:cNvSpPr>
            <p:nvPr/>
          </p:nvSpPr>
          <p:spPr>
            <a:xfrm>
              <a:off x="1479368" y="241490"/>
              <a:ext cx="10099922" cy="670101"/>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t>GUÍA DEL PROCEDIMIENTO DE SOLICITUD DE AYUDAS EN SEDE ELECTRÓNICA - MITECO</a:t>
              </a:r>
              <a:endParaRPr lang="es-ES" sz="1800" b="1" i="1" dirty="0">
                <a:solidFill>
                  <a:prstClr val="black"/>
                </a:solidFill>
                <a:latin typeface="Calibri" panose="020F0502020204030204"/>
              </a:endParaRPr>
            </a:p>
          </p:txBody>
        </p:sp>
      </p:grpSp>
    </p:spTree>
    <p:extLst>
      <p:ext uri="{BB962C8B-B14F-4D97-AF65-F5344CB8AC3E}">
        <p14:creationId xmlns:p14="http://schemas.microsoft.com/office/powerpoint/2010/main" val="992139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578498" y="241286"/>
            <a:ext cx="11000792" cy="670305"/>
            <a:chOff x="578498" y="241286"/>
            <a:chExt cx="11000792" cy="670305"/>
          </a:xfrm>
        </p:grpSpPr>
        <p:sp>
          <p:nvSpPr>
            <p:cNvPr id="5" name="3 Título"/>
            <p:cNvSpPr txBox="1">
              <a:spLocks/>
            </p:cNvSpPr>
            <p:nvPr/>
          </p:nvSpPr>
          <p:spPr>
            <a:xfrm>
              <a:off x="578498" y="241286"/>
              <a:ext cx="900870" cy="670102"/>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6</a:t>
              </a:r>
            </a:p>
          </p:txBody>
        </p:sp>
        <p:sp>
          <p:nvSpPr>
            <p:cNvPr id="6" name="4 Marcador de texto"/>
            <p:cNvSpPr txBox="1">
              <a:spLocks/>
            </p:cNvSpPr>
            <p:nvPr/>
          </p:nvSpPr>
          <p:spPr>
            <a:xfrm>
              <a:off x="1479368" y="241490"/>
              <a:ext cx="10099922" cy="670101"/>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t>GUÍA DEL PROCEDIMIENTO DE SOLICITUD DE AYUDAS EN SEDE ELECTRÓNICA - MITECO</a:t>
              </a:r>
              <a:endParaRPr lang="es-ES" sz="1800" b="1" i="1" dirty="0">
                <a:solidFill>
                  <a:prstClr val="black"/>
                </a:solidFill>
                <a:latin typeface="Calibri" panose="020F0502020204030204"/>
              </a:endParaRPr>
            </a:p>
          </p:txBody>
        </p:sp>
      </p:grpSp>
      <p:pic>
        <p:nvPicPr>
          <p:cNvPr id="7" name="image1.jpeg" descr="Imagen que contiene Escala de tiempo&#10;&#10;Descripción generada automáticamente"/>
          <p:cNvPicPr/>
          <p:nvPr/>
        </p:nvPicPr>
        <p:blipFill>
          <a:blip r:embed="rId2" cstate="print"/>
          <a:stretch>
            <a:fillRect/>
          </a:stretch>
        </p:blipFill>
        <p:spPr>
          <a:xfrm>
            <a:off x="7091442" y="6162015"/>
            <a:ext cx="2462530" cy="569595"/>
          </a:xfrm>
          <a:prstGeom prst="rect">
            <a:avLst/>
          </a:prstGeom>
        </p:spPr>
      </p:pic>
      <p:pic>
        <p:nvPicPr>
          <p:cNvPr id="8" name="image2.jpeg" descr="Interfaz de usuario gráfica, Aplicación&#10;&#10;Descripción generada automáticamente"/>
          <p:cNvPicPr/>
          <p:nvPr/>
        </p:nvPicPr>
        <p:blipFill>
          <a:blip r:embed="rId3" cstate="print"/>
          <a:stretch>
            <a:fillRect/>
          </a:stretch>
        </p:blipFill>
        <p:spPr>
          <a:xfrm>
            <a:off x="9703914" y="6181700"/>
            <a:ext cx="1760220" cy="549910"/>
          </a:xfrm>
          <a:prstGeom prst="rect">
            <a:avLst/>
          </a:prstGeom>
        </p:spPr>
      </p:pic>
      <p:pic>
        <p:nvPicPr>
          <p:cNvPr id="15" name="Imagen 14"/>
          <p:cNvPicPr>
            <a:picLocks noChangeAspect="1"/>
          </p:cNvPicPr>
          <p:nvPr/>
        </p:nvPicPr>
        <p:blipFill>
          <a:blip r:embed="rId4"/>
          <a:stretch>
            <a:fillRect/>
          </a:stretch>
        </p:blipFill>
        <p:spPr>
          <a:xfrm>
            <a:off x="1201491" y="6313760"/>
            <a:ext cx="3105583" cy="285790"/>
          </a:xfrm>
          <a:prstGeom prst="rect">
            <a:avLst/>
          </a:prstGeom>
        </p:spPr>
      </p:pic>
      <p:pic>
        <p:nvPicPr>
          <p:cNvPr id="16" name="Imagen 15"/>
          <p:cNvPicPr/>
          <p:nvPr/>
        </p:nvPicPr>
        <p:blipFill>
          <a:blip r:embed="rId5" cstate="print">
            <a:extLst>
              <a:ext uri="{28A0092B-C50C-407E-A947-70E740481C1C}">
                <a14:useLocalDpi xmlns:a14="http://schemas.microsoft.com/office/drawing/2010/main" val="0"/>
              </a:ext>
            </a:extLst>
          </a:blip>
          <a:stretch>
            <a:fillRect/>
          </a:stretch>
        </p:blipFill>
        <p:spPr>
          <a:xfrm>
            <a:off x="5187143" y="6051665"/>
            <a:ext cx="1754358" cy="712925"/>
          </a:xfrm>
          <a:prstGeom prst="rect">
            <a:avLst/>
          </a:prstGeom>
        </p:spPr>
      </p:pic>
      <p:pic>
        <p:nvPicPr>
          <p:cNvPr id="2" name="Imagen 1"/>
          <p:cNvPicPr>
            <a:picLocks noChangeAspect="1"/>
          </p:cNvPicPr>
          <p:nvPr/>
        </p:nvPicPr>
        <p:blipFill>
          <a:blip r:embed="rId6"/>
          <a:stretch>
            <a:fillRect/>
          </a:stretch>
        </p:blipFill>
        <p:spPr>
          <a:xfrm>
            <a:off x="518042" y="1737340"/>
            <a:ext cx="4391872" cy="2951698"/>
          </a:xfrm>
          <a:prstGeom prst="rect">
            <a:avLst/>
          </a:prstGeom>
        </p:spPr>
      </p:pic>
      <p:pic>
        <p:nvPicPr>
          <p:cNvPr id="3" name="Imagen 2"/>
          <p:cNvPicPr>
            <a:picLocks noChangeAspect="1"/>
          </p:cNvPicPr>
          <p:nvPr/>
        </p:nvPicPr>
        <p:blipFill>
          <a:blip r:embed="rId7"/>
          <a:stretch>
            <a:fillRect/>
          </a:stretch>
        </p:blipFill>
        <p:spPr>
          <a:xfrm>
            <a:off x="518042" y="1042423"/>
            <a:ext cx="4432176" cy="664522"/>
          </a:xfrm>
          <a:prstGeom prst="rect">
            <a:avLst/>
          </a:prstGeom>
        </p:spPr>
      </p:pic>
      <p:grpSp>
        <p:nvGrpSpPr>
          <p:cNvPr id="14" name="Grupo 13"/>
          <p:cNvGrpSpPr/>
          <p:nvPr/>
        </p:nvGrpSpPr>
        <p:grpSpPr>
          <a:xfrm>
            <a:off x="6367550" y="1054249"/>
            <a:ext cx="4680066" cy="550203"/>
            <a:chOff x="213754" y="-50122"/>
            <a:chExt cx="11000792" cy="685377"/>
          </a:xfrm>
        </p:grpSpPr>
        <p:sp>
          <p:nvSpPr>
            <p:cNvPr id="17" name="3 Título"/>
            <p:cNvSpPr txBox="1">
              <a:spLocks/>
            </p:cNvSpPr>
            <p:nvPr/>
          </p:nvSpPr>
          <p:spPr>
            <a:xfrm>
              <a:off x="213754" y="-50122"/>
              <a:ext cx="1191914" cy="670102"/>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E</a:t>
              </a:r>
            </a:p>
          </p:txBody>
        </p:sp>
        <p:sp>
          <p:nvSpPr>
            <p:cNvPr id="18" name="4 Marcador de texto"/>
            <p:cNvSpPr txBox="1">
              <a:spLocks/>
            </p:cNvSpPr>
            <p:nvPr/>
          </p:nvSpPr>
          <p:spPr>
            <a:xfrm>
              <a:off x="1405668" y="-34643"/>
              <a:ext cx="9808878" cy="669898"/>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solidFill>
                    <a:prstClr val="black"/>
                  </a:solidFill>
                  <a:latin typeface="Calibri" panose="020F0502020204030204"/>
                </a:rPr>
                <a:t>Apartado: </a:t>
              </a:r>
              <a:r>
                <a:rPr lang="es-ES" sz="1800" b="1" dirty="0">
                  <a:solidFill>
                    <a:prstClr val="black"/>
                  </a:solidFill>
                  <a:latin typeface="Calibri" panose="020F0502020204030204"/>
                </a:rPr>
                <a:t>NOTIFICACIONES</a:t>
              </a:r>
            </a:p>
          </p:txBody>
        </p:sp>
      </p:grpSp>
      <p:pic>
        <p:nvPicPr>
          <p:cNvPr id="10" name="Imagen 9"/>
          <p:cNvPicPr>
            <a:picLocks noChangeAspect="1"/>
          </p:cNvPicPr>
          <p:nvPr/>
        </p:nvPicPr>
        <p:blipFill>
          <a:blip r:embed="rId8"/>
          <a:stretch>
            <a:fillRect/>
          </a:stretch>
        </p:blipFill>
        <p:spPr>
          <a:xfrm>
            <a:off x="6367550" y="1718406"/>
            <a:ext cx="4680066" cy="2970632"/>
          </a:xfrm>
          <a:prstGeom prst="rect">
            <a:avLst/>
          </a:prstGeom>
          <a:solidFill>
            <a:srgbClr val="0070C0"/>
          </a:solidFill>
          <a:ln w="12700">
            <a:solidFill>
              <a:srgbClr val="0070C0"/>
            </a:solidFill>
          </a:ln>
        </p:spPr>
      </p:pic>
      <p:sp>
        <p:nvSpPr>
          <p:cNvPr id="19" name="Rectángulo redondeado 18"/>
          <p:cNvSpPr/>
          <p:nvPr/>
        </p:nvSpPr>
        <p:spPr>
          <a:xfrm>
            <a:off x="6367550" y="1847461"/>
            <a:ext cx="1155468" cy="336430"/>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0" name="4 Marcador de texto"/>
          <p:cNvSpPr txBox="1">
            <a:spLocks/>
          </p:cNvSpPr>
          <p:nvPr/>
        </p:nvSpPr>
        <p:spPr>
          <a:xfrm>
            <a:off x="6367550" y="4788284"/>
            <a:ext cx="4680066" cy="771851"/>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400" dirty="0"/>
              <a:t>Marque “</a:t>
            </a:r>
            <a:r>
              <a:rPr lang="es-ES" sz="1400" b="1" dirty="0"/>
              <a:t>Formato electrónico</a:t>
            </a:r>
            <a:r>
              <a:rPr lang="es-ES" sz="1400" dirty="0"/>
              <a:t>” e indique el correo electrónico que desee. La opción en papel estará deshabilitada en ambos procedimientos.</a:t>
            </a:r>
            <a:endParaRPr lang="es-ES" sz="1400" b="1" dirty="0">
              <a:solidFill>
                <a:srgbClr val="002060"/>
              </a:solidFill>
              <a:latin typeface="Calibri" panose="020F0502020204030204"/>
            </a:endParaRPr>
          </a:p>
        </p:txBody>
      </p:sp>
      <p:sp>
        <p:nvSpPr>
          <p:cNvPr id="21" name="4 Marcador de texto"/>
          <p:cNvSpPr txBox="1">
            <a:spLocks/>
          </p:cNvSpPr>
          <p:nvPr/>
        </p:nvSpPr>
        <p:spPr>
          <a:xfrm>
            <a:off x="472407" y="4788284"/>
            <a:ext cx="4391872" cy="823932"/>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400" dirty="0"/>
              <a:t>Marque la opción de “</a:t>
            </a:r>
            <a:r>
              <a:rPr lang="es-ES" sz="1400" b="1" dirty="0"/>
              <a:t>Certificado digital de representante</a:t>
            </a:r>
            <a:r>
              <a:rPr lang="es-ES" sz="1400" dirty="0"/>
              <a:t>” o “</a:t>
            </a:r>
            <a:r>
              <a:rPr lang="es-ES" sz="1400" b="1" dirty="0"/>
              <a:t>Representación acreditada en el REA</a:t>
            </a:r>
            <a:r>
              <a:rPr lang="es-ES" sz="1400" dirty="0"/>
              <a:t>” según proceda en su caso.</a:t>
            </a:r>
            <a:endParaRPr lang="es-ES" sz="1400" b="1" dirty="0">
              <a:solidFill>
                <a:srgbClr val="002060"/>
              </a:solidFill>
              <a:latin typeface="Calibri" panose="020F0502020204030204"/>
            </a:endParaRPr>
          </a:p>
        </p:txBody>
      </p:sp>
      <p:sp>
        <p:nvSpPr>
          <p:cNvPr id="22" name="Rectángulo redondeado 21"/>
          <p:cNvSpPr/>
          <p:nvPr/>
        </p:nvSpPr>
        <p:spPr>
          <a:xfrm>
            <a:off x="3192087" y="5711462"/>
            <a:ext cx="5586153" cy="299226"/>
          </a:xfrm>
          <a:prstGeom prst="roundRect">
            <a:avLst/>
          </a:prstGeom>
          <a:ln w="28575"/>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b="1" dirty="0">
                <a:ea typeface="Calibri" panose="020F0502020204030204" pitchFamily="34" charset="0"/>
                <a:cs typeface="Calibri" panose="020F0502020204030204" pitchFamily="34" charset="0"/>
              </a:rPr>
              <a:t>A continuación, debe acceder a la siguiente pantalla pulsando en </a:t>
            </a:r>
            <a:endParaRPr lang="es-ES" sz="1100" dirty="0">
              <a:effectLst/>
              <a:ea typeface="Calibri" panose="020F0502020204030204" pitchFamily="34" charset="0"/>
              <a:cs typeface="Times New Roman" panose="02020603050405020304" pitchFamily="18" charset="0"/>
            </a:endParaRPr>
          </a:p>
        </p:txBody>
      </p:sp>
      <p:pic>
        <p:nvPicPr>
          <p:cNvPr id="24" name="Imagen 23"/>
          <p:cNvPicPr>
            <a:picLocks noChangeAspect="1"/>
          </p:cNvPicPr>
          <p:nvPr/>
        </p:nvPicPr>
        <p:blipFill>
          <a:blip r:embed="rId9"/>
          <a:stretch>
            <a:fillRect/>
          </a:stretch>
        </p:blipFill>
        <p:spPr>
          <a:xfrm>
            <a:off x="7920336" y="5754386"/>
            <a:ext cx="402371" cy="213378"/>
          </a:xfrm>
          <a:prstGeom prst="rect">
            <a:avLst/>
          </a:prstGeom>
        </p:spPr>
      </p:pic>
      <p:pic>
        <p:nvPicPr>
          <p:cNvPr id="26" name="Imagen 25"/>
          <p:cNvPicPr>
            <a:picLocks noChangeAspect="1"/>
          </p:cNvPicPr>
          <p:nvPr/>
        </p:nvPicPr>
        <p:blipFill>
          <a:blip r:embed="rId10"/>
          <a:stretch>
            <a:fillRect/>
          </a:stretch>
        </p:blipFill>
        <p:spPr>
          <a:xfrm>
            <a:off x="6355889" y="2053802"/>
            <a:ext cx="530398" cy="573074"/>
          </a:xfrm>
          <a:prstGeom prst="rect">
            <a:avLst/>
          </a:prstGeom>
        </p:spPr>
      </p:pic>
    </p:spTree>
    <p:extLst>
      <p:ext uri="{BB962C8B-B14F-4D97-AF65-F5344CB8AC3E}">
        <p14:creationId xmlns:p14="http://schemas.microsoft.com/office/powerpoint/2010/main" val="265826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578498" y="241286"/>
            <a:ext cx="11000792" cy="670305"/>
            <a:chOff x="578498" y="241286"/>
            <a:chExt cx="11000792" cy="670305"/>
          </a:xfrm>
        </p:grpSpPr>
        <p:sp>
          <p:nvSpPr>
            <p:cNvPr id="5" name="3 Título"/>
            <p:cNvSpPr txBox="1">
              <a:spLocks/>
            </p:cNvSpPr>
            <p:nvPr/>
          </p:nvSpPr>
          <p:spPr>
            <a:xfrm>
              <a:off x="578498" y="241286"/>
              <a:ext cx="900870" cy="670102"/>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7</a:t>
              </a:r>
            </a:p>
          </p:txBody>
        </p:sp>
        <p:sp>
          <p:nvSpPr>
            <p:cNvPr id="6" name="4 Marcador de texto"/>
            <p:cNvSpPr txBox="1">
              <a:spLocks/>
            </p:cNvSpPr>
            <p:nvPr/>
          </p:nvSpPr>
          <p:spPr>
            <a:xfrm>
              <a:off x="1479368" y="241490"/>
              <a:ext cx="10099922" cy="670101"/>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t>GUÍA DEL PROCEDIMIENTO DE SOLICITUD DE AYUDAS EN SEDE ELECTRÓNICA - MITECO</a:t>
              </a:r>
              <a:endParaRPr lang="es-ES" sz="1800" b="1" i="1" dirty="0">
                <a:solidFill>
                  <a:prstClr val="black"/>
                </a:solidFill>
                <a:latin typeface="Calibri" panose="020F0502020204030204"/>
              </a:endParaRPr>
            </a:p>
          </p:txBody>
        </p:sp>
      </p:grpSp>
      <p:pic>
        <p:nvPicPr>
          <p:cNvPr id="7" name="image1.jpeg" descr="Imagen que contiene Escala de tiempo&#10;&#10;Descripción generada automáticamente"/>
          <p:cNvPicPr/>
          <p:nvPr/>
        </p:nvPicPr>
        <p:blipFill>
          <a:blip r:embed="rId2" cstate="print"/>
          <a:stretch>
            <a:fillRect/>
          </a:stretch>
        </p:blipFill>
        <p:spPr>
          <a:xfrm>
            <a:off x="7091442" y="6162015"/>
            <a:ext cx="2462530" cy="569595"/>
          </a:xfrm>
          <a:prstGeom prst="rect">
            <a:avLst/>
          </a:prstGeom>
        </p:spPr>
      </p:pic>
      <p:pic>
        <p:nvPicPr>
          <p:cNvPr id="8" name="image2.jpeg" descr="Interfaz de usuario gráfica, Aplicación&#10;&#10;Descripción generada automáticamente"/>
          <p:cNvPicPr/>
          <p:nvPr/>
        </p:nvPicPr>
        <p:blipFill>
          <a:blip r:embed="rId3" cstate="print"/>
          <a:stretch>
            <a:fillRect/>
          </a:stretch>
        </p:blipFill>
        <p:spPr>
          <a:xfrm>
            <a:off x="9703914" y="6181700"/>
            <a:ext cx="1760220" cy="549910"/>
          </a:xfrm>
          <a:prstGeom prst="rect">
            <a:avLst/>
          </a:prstGeom>
        </p:spPr>
      </p:pic>
      <p:pic>
        <p:nvPicPr>
          <p:cNvPr id="15" name="Imagen 14"/>
          <p:cNvPicPr>
            <a:picLocks noChangeAspect="1"/>
          </p:cNvPicPr>
          <p:nvPr/>
        </p:nvPicPr>
        <p:blipFill>
          <a:blip r:embed="rId4"/>
          <a:stretch>
            <a:fillRect/>
          </a:stretch>
        </p:blipFill>
        <p:spPr>
          <a:xfrm>
            <a:off x="1201491" y="6313760"/>
            <a:ext cx="3105583" cy="285790"/>
          </a:xfrm>
          <a:prstGeom prst="rect">
            <a:avLst/>
          </a:prstGeom>
        </p:spPr>
      </p:pic>
      <p:pic>
        <p:nvPicPr>
          <p:cNvPr id="16" name="Imagen 15"/>
          <p:cNvPicPr/>
          <p:nvPr/>
        </p:nvPicPr>
        <p:blipFill>
          <a:blip r:embed="rId5" cstate="print">
            <a:extLst>
              <a:ext uri="{28A0092B-C50C-407E-A947-70E740481C1C}">
                <a14:useLocalDpi xmlns:a14="http://schemas.microsoft.com/office/drawing/2010/main" val="0"/>
              </a:ext>
            </a:extLst>
          </a:blip>
          <a:stretch>
            <a:fillRect/>
          </a:stretch>
        </p:blipFill>
        <p:spPr>
          <a:xfrm>
            <a:off x="5187143" y="6051665"/>
            <a:ext cx="1754358" cy="712925"/>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3368740326"/>
              </p:ext>
            </p:extLst>
          </p:nvPr>
        </p:nvGraphicFramePr>
        <p:xfrm>
          <a:off x="578496" y="1218391"/>
          <a:ext cx="11000794" cy="1034415"/>
        </p:xfrm>
        <a:graphic>
          <a:graphicData uri="http://schemas.openxmlformats.org/drawingml/2006/table">
            <a:tbl>
              <a:tblPr/>
              <a:tblGrid>
                <a:gridCol w="11000794">
                  <a:extLst>
                    <a:ext uri="{9D8B030D-6E8A-4147-A177-3AD203B41FA5}">
                      <a16:colId xmlns:a16="http://schemas.microsoft.com/office/drawing/2014/main" val="679114185"/>
                    </a:ext>
                  </a:extLst>
                </a:gridCol>
              </a:tblGrid>
              <a:tr h="187344">
                <a:tc>
                  <a:txBody>
                    <a:bodyPr/>
                    <a:lstStyle/>
                    <a:p>
                      <a:pPr algn="ctr" fontAlgn="t"/>
                      <a:r>
                        <a:rPr lang="es-ES" sz="1400" b="1" i="0" u="none" strike="noStrike" baseline="0" dirty="0">
                          <a:solidFill>
                            <a:srgbClr val="FFFFFF"/>
                          </a:solidFill>
                          <a:effectLst/>
                          <a:latin typeface="Calibri" panose="020F0502020204030204" pitchFamily="34" charset="0"/>
                        </a:rPr>
                        <a:t>CONTINUACIÓN DEL PROCEDIMIENTO</a:t>
                      </a:r>
                      <a:endParaRPr lang="es-ES" sz="1400" b="1" i="0" u="none" strike="noStrike" dirty="0">
                        <a:solidFill>
                          <a:srgbClr val="FFFFFF"/>
                        </a:solidFill>
                        <a:effectLst/>
                        <a:latin typeface="Calibri" panose="020F0502020204030204" pitchFamily="34" charset="0"/>
                      </a:endParaRPr>
                    </a:p>
                  </a:txBody>
                  <a:tcPr marL="9525" marR="9525" marT="9525" marB="0" anchor="ctr">
                    <a:lnL>
                      <a:noFill/>
                    </a:lnL>
                    <a:lnR>
                      <a:noFill/>
                    </a:lnR>
                    <a:lnT>
                      <a:noFill/>
                    </a:lnT>
                    <a:lnB>
                      <a:noFill/>
                    </a:lnB>
                    <a:solidFill>
                      <a:srgbClr val="8EA9DB"/>
                    </a:solidFill>
                  </a:tcPr>
                </a:tc>
                <a:extLst>
                  <a:ext uri="{0D108BD9-81ED-4DB2-BD59-A6C34878D82A}">
                    <a16:rowId xmlns:a16="http://schemas.microsoft.com/office/drawing/2014/main" val="497655734"/>
                  </a:ext>
                </a:extLst>
              </a:tr>
              <a:tr h="417921">
                <a:tc>
                  <a:txBody>
                    <a:bodyPr/>
                    <a:lstStyle/>
                    <a:p>
                      <a:pPr algn="ctr" fontAlgn="b"/>
                      <a:r>
                        <a:rPr lang="es-ES" sz="1800" b="0" i="0" u="none" strike="noStrike" dirty="0">
                          <a:solidFill>
                            <a:srgbClr val="000000"/>
                          </a:solidFill>
                          <a:effectLst/>
                          <a:latin typeface="Calibri" panose="020F0502020204030204" pitchFamily="34" charset="0"/>
                        </a:rPr>
                        <a:t>En el apartado “Formulario” se cargarán automáticamente los datos del solicitante introducidos en la pantalla anterior, apareciendo sombreados.</a:t>
                      </a:r>
                    </a:p>
                  </a:txBody>
                  <a:tcPr marL="9525" marR="9525" marT="9525" marB="0" anchor="ctr">
                    <a:lnL>
                      <a:noFill/>
                    </a:lnL>
                    <a:lnR>
                      <a:noFill/>
                    </a:lnR>
                    <a:lnT>
                      <a:noFill/>
                    </a:lnT>
                    <a:lnB>
                      <a:noFill/>
                    </a:lnB>
                    <a:solidFill>
                      <a:srgbClr val="FFF2CC"/>
                    </a:solidFill>
                  </a:tcPr>
                </a:tc>
                <a:extLst>
                  <a:ext uri="{0D108BD9-81ED-4DB2-BD59-A6C34878D82A}">
                    <a16:rowId xmlns:a16="http://schemas.microsoft.com/office/drawing/2014/main" val="2616617902"/>
                  </a:ext>
                </a:extLst>
              </a:tr>
              <a:tr h="212963">
                <a:tc>
                  <a:txBody>
                    <a:bodyPr/>
                    <a:lstStyle/>
                    <a:p>
                      <a:pPr algn="ctr" fontAlgn="b"/>
                      <a:endParaRPr lang="es-ES" sz="16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FFF2CC"/>
                    </a:solidFill>
                  </a:tcPr>
                </a:tc>
                <a:extLst>
                  <a:ext uri="{0D108BD9-81ED-4DB2-BD59-A6C34878D82A}">
                    <a16:rowId xmlns:a16="http://schemas.microsoft.com/office/drawing/2014/main" val="158873336"/>
                  </a:ext>
                </a:extLst>
              </a:tr>
            </a:tbl>
          </a:graphicData>
        </a:graphic>
      </p:graphicFrame>
      <p:pic>
        <p:nvPicPr>
          <p:cNvPr id="2" name="Imagen 1"/>
          <p:cNvPicPr>
            <a:picLocks noChangeAspect="1"/>
          </p:cNvPicPr>
          <p:nvPr/>
        </p:nvPicPr>
        <p:blipFill>
          <a:blip r:embed="rId6"/>
          <a:stretch>
            <a:fillRect/>
          </a:stretch>
        </p:blipFill>
        <p:spPr>
          <a:xfrm>
            <a:off x="578496" y="2332453"/>
            <a:ext cx="5401524" cy="3719212"/>
          </a:xfrm>
          <a:prstGeom prst="rect">
            <a:avLst/>
          </a:prstGeom>
        </p:spPr>
      </p:pic>
      <p:grpSp>
        <p:nvGrpSpPr>
          <p:cNvPr id="12" name="Grupo 11"/>
          <p:cNvGrpSpPr/>
          <p:nvPr/>
        </p:nvGrpSpPr>
        <p:grpSpPr>
          <a:xfrm>
            <a:off x="6771477" y="2363065"/>
            <a:ext cx="4365115" cy="475124"/>
            <a:chOff x="578498" y="241286"/>
            <a:chExt cx="11313425" cy="591851"/>
          </a:xfrm>
        </p:grpSpPr>
        <p:sp>
          <p:nvSpPr>
            <p:cNvPr id="13" name="3 Título"/>
            <p:cNvSpPr txBox="1">
              <a:spLocks/>
            </p:cNvSpPr>
            <p:nvPr/>
          </p:nvSpPr>
          <p:spPr>
            <a:xfrm>
              <a:off x="578498" y="241286"/>
              <a:ext cx="1191914" cy="591851"/>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F</a:t>
              </a:r>
            </a:p>
          </p:txBody>
        </p:sp>
        <p:sp>
          <p:nvSpPr>
            <p:cNvPr id="14" name="4 Marcador de texto"/>
            <p:cNvSpPr txBox="1">
              <a:spLocks/>
            </p:cNvSpPr>
            <p:nvPr/>
          </p:nvSpPr>
          <p:spPr>
            <a:xfrm>
              <a:off x="1770412" y="241286"/>
              <a:ext cx="10121511" cy="591851"/>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t>Seleccionar el </a:t>
              </a:r>
              <a:r>
                <a:rPr lang="es-ES" sz="1800" b="1" dirty="0"/>
                <a:t>Tipo de solicitante </a:t>
              </a:r>
              <a:endParaRPr lang="es-ES" sz="1800" b="1" dirty="0">
                <a:solidFill>
                  <a:srgbClr val="002060"/>
                </a:solidFill>
                <a:latin typeface="Calibri" panose="020F0502020204030204"/>
              </a:endParaRPr>
            </a:p>
          </p:txBody>
        </p:sp>
      </p:grpSp>
      <p:pic>
        <p:nvPicPr>
          <p:cNvPr id="3" name="Imagen 2"/>
          <p:cNvPicPr>
            <a:picLocks noChangeAspect="1"/>
          </p:cNvPicPr>
          <p:nvPr/>
        </p:nvPicPr>
        <p:blipFill>
          <a:blip r:embed="rId7"/>
          <a:stretch>
            <a:fillRect/>
          </a:stretch>
        </p:blipFill>
        <p:spPr>
          <a:xfrm>
            <a:off x="6771477" y="2892400"/>
            <a:ext cx="4365115" cy="652329"/>
          </a:xfrm>
          <a:prstGeom prst="rect">
            <a:avLst/>
          </a:prstGeom>
        </p:spPr>
      </p:pic>
      <p:pic>
        <p:nvPicPr>
          <p:cNvPr id="19" name="Imagen 18"/>
          <p:cNvPicPr>
            <a:picLocks noChangeAspect="1"/>
          </p:cNvPicPr>
          <p:nvPr/>
        </p:nvPicPr>
        <p:blipFill>
          <a:blip r:embed="rId8"/>
          <a:stretch>
            <a:fillRect/>
          </a:stretch>
        </p:blipFill>
        <p:spPr>
          <a:xfrm>
            <a:off x="7963006" y="3253137"/>
            <a:ext cx="566977" cy="566977"/>
          </a:xfrm>
          <a:prstGeom prst="rect">
            <a:avLst/>
          </a:prstGeom>
        </p:spPr>
      </p:pic>
      <p:pic>
        <p:nvPicPr>
          <p:cNvPr id="18" name="Imagen 17"/>
          <p:cNvPicPr>
            <a:picLocks noChangeAspect="1"/>
          </p:cNvPicPr>
          <p:nvPr/>
        </p:nvPicPr>
        <p:blipFill>
          <a:blip r:embed="rId9"/>
          <a:stretch>
            <a:fillRect/>
          </a:stretch>
        </p:blipFill>
        <p:spPr>
          <a:xfrm>
            <a:off x="8170283" y="3406922"/>
            <a:ext cx="152421" cy="209579"/>
          </a:xfrm>
          <a:prstGeom prst="rect">
            <a:avLst/>
          </a:prstGeom>
        </p:spPr>
      </p:pic>
      <p:pic>
        <p:nvPicPr>
          <p:cNvPr id="21" name="Imagen 20"/>
          <p:cNvPicPr>
            <a:picLocks noChangeAspect="1"/>
          </p:cNvPicPr>
          <p:nvPr/>
        </p:nvPicPr>
        <p:blipFill>
          <a:blip r:embed="rId10"/>
          <a:stretch>
            <a:fillRect/>
          </a:stretch>
        </p:blipFill>
        <p:spPr>
          <a:xfrm>
            <a:off x="10131912" y="3105695"/>
            <a:ext cx="390178" cy="469433"/>
          </a:xfrm>
          <a:prstGeom prst="rect">
            <a:avLst/>
          </a:prstGeom>
        </p:spPr>
      </p:pic>
      <p:sp>
        <p:nvSpPr>
          <p:cNvPr id="23" name="Rectángulo redondeado 22"/>
          <p:cNvSpPr/>
          <p:nvPr/>
        </p:nvSpPr>
        <p:spPr>
          <a:xfrm>
            <a:off x="6209607" y="3687877"/>
            <a:ext cx="5369683" cy="299348"/>
          </a:xfrm>
          <a:prstGeom prst="roundRect">
            <a:avLst/>
          </a:prstGeom>
          <a:ln w="28575"/>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b="1" i="1" dirty="0">
                <a:effectLst/>
                <a:ea typeface="Calibri" panose="020F0502020204030204" pitchFamily="34" charset="0"/>
                <a:cs typeface="Times New Roman" panose="02020603050405020304" pitchFamily="18" charset="0"/>
              </a:rPr>
              <a:t>NOTA: </a:t>
            </a:r>
            <a:r>
              <a:rPr lang="es-ES" sz="1100" b="1" dirty="0">
                <a:ea typeface="Calibri" panose="020F0502020204030204" pitchFamily="34" charset="0"/>
                <a:cs typeface="Calibri" panose="020F0502020204030204" pitchFamily="34" charset="0"/>
              </a:rPr>
              <a:t>Se selecciona la tipología en el desplegable que aparece en esta pestaña y se presiona la casilla “Pulse aquí para establecer el tipo de solicitante”.</a:t>
            </a:r>
            <a:endParaRPr lang="es-ES" sz="1100" dirty="0">
              <a:effectLst/>
              <a:ea typeface="Calibri" panose="020F0502020204030204" pitchFamily="34" charset="0"/>
              <a:cs typeface="Times New Roman" panose="02020603050405020304" pitchFamily="18" charset="0"/>
            </a:endParaRPr>
          </a:p>
        </p:txBody>
      </p:sp>
      <p:pic>
        <p:nvPicPr>
          <p:cNvPr id="10" name="Imagen 9"/>
          <p:cNvPicPr>
            <a:picLocks noChangeAspect="1"/>
          </p:cNvPicPr>
          <p:nvPr/>
        </p:nvPicPr>
        <p:blipFill>
          <a:blip r:embed="rId11"/>
          <a:stretch>
            <a:fillRect/>
          </a:stretch>
        </p:blipFill>
        <p:spPr>
          <a:xfrm>
            <a:off x="6907252" y="4183426"/>
            <a:ext cx="3904103" cy="764185"/>
          </a:xfrm>
          <a:prstGeom prst="rect">
            <a:avLst/>
          </a:prstGeom>
          <a:ln w="12700">
            <a:solidFill>
              <a:srgbClr val="0070C0"/>
            </a:solidFill>
          </a:ln>
        </p:spPr>
      </p:pic>
      <p:pic>
        <p:nvPicPr>
          <p:cNvPr id="11" name="Imagen 10"/>
          <p:cNvPicPr>
            <a:picLocks noChangeAspect="1"/>
          </p:cNvPicPr>
          <p:nvPr/>
        </p:nvPicPr>
        <p:blipFill>
          <a:blip r:embed="rId12"/>
          <a:stretch>
            <a:fillRect/>
          </a:stretch>
        </p:blipFill>
        <p:spPr>
          <a:xfrm>
            <a:off x="6209607" y="5117640"/>
            <a:ext cx="5534164" cy="942816"/>
          </a:xfrm>
          <a:prstGeom prst="rect">
            <a:avLst/>
          </a:prstGeom>
          <a:ln w="12700">
            <a:solidFill>
              <a:srgbClr val="0070C0"/>
            </a:solidFill>
          </a:ln>
        </p:spPr>
      </p:pic>
      <p:sp>
        <p:nvSpPr>
          <p:cNvPr id="17" name="Rectángulo redondeado 16"/>
          <p:cNvSpPr/>
          <p:nvPr/>
        </p:nvSpPr>
        <p:spPr>
          <a:xfrm>
            <a:off x="6771477" y="4130373"/>
            <a:ext cx="859607" cy="291998"/>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redondeado 21"/>
          <p:cNvSpPr/>
          <p:nvPr/>
        </p:nvSpPr>
        <p:spPr>
          <a:xfrm>
            <a:off x="6231835" y="5006539"/>
            <a:ext cx="859607" cy="291998"/>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92270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578498" y="241286"/>
            <a:ext cx="11000792" cy="670305"/>
            <a:chOff x="578498" y="241286"/>
            <a:chExt cx="11000792" cy="670305"/>
          </a:xfrm>
        </p:grpSpPr>
        <p:sp>
          <p:nvSpPr>
            <p:cNvPr id="5" name="3 Título"/>
            <p:cNvSpPr txBox="1">
              <a:spLocks/>
            </p:cNvSpPr>
            <p:nvPr/>
          </p:nvSpPr>
          <p:spPr>
            <a:xfrm>
              <a:off x="578498" y="241286"/>
              <a:ext cx="900870" cy="670102"/>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8</a:t>
              </a:r>
            </a:p>
          </p:txBody>
        </p:sp>
        <p:sp>
          <p:nvSpPr>
            <p:cNvPr id="6" name="4 Marcador de texto"/>
            <p:cNvSpPr txBox="1">
              <a:spLocks/>
            </p:cNvSpPr>
            <p:nvPr/>
          </p:nvSpPr>
          <p:spPr>
            <a:xfrm>
              <a:off x="1479368" y="241490"/>
              <a:ext cx="10099922" cy="670101"/>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t>GUÍA DEL PROCEDIMIENTO DE SOLICITUD DE AYUDAS EN SEDE ELECTRÓNICA - MITECO</a:t>
              </a:r>
              <a:endParaRPr lang="es-ES" sz="1800" b="1" i="1" dirty="0">
                <a:solidFill>
                  <a:prstClr val="black"/>
                </a:solidFill>
                <a:latin typeface="Calibri" panose="020F0502020204030204"/>
              </a:endParaRPr>
            </a:p>
          </p:txBody>
        </p:sp>
      </p:grpSp>
      <p:pic>
        <p:nvPicPr>
          <p:cNvPr id="7" name="image1.jpeg" descr="Imagen que contiene Escala de tiempo&#10;&#10;Descripción generada automáticamente"/>
          <p:cNvPicPr/>
          <p:nvPr/>
        </p:nvPicPr>
        <p:blipFill>
          <a:blip r:embed="rId2" cstate="print"/>
          <a:stretch>
            <a:fillRect/>
          </a:stretch>
        </p:blipFill>
        <p:spPr>
          <a:xfrm>
            <a:off x="7091442" y="6162015"/>
            <a:ext cx="2462530" cy="569595"/>
          </a:xfrm>
          <a:prstGeom prst="rect">
            <a:avLst/>
          </a:prstGeom>
        </p:spPr>
      </p:pic>
      <p:pic>
        <p:nvPicPr>
          <p:cNvPr id="8" name="image2.jpeg" descr="Interfaz de usuario gráfica, Aplicación&#10;&#10;Descripción generada automáticamente"/>
          <p:cNvPicPr/>
          <p:nvPr/>
        </p:nvPicPr>
        <p:blipFill>
          <a:blip r:embed="rId3" cstate="print"/>
          <a:stretch>
            <a:fillRect/>
          </a:stretch>
        </p:blipFill>
        <p:spPr>
          <a:xfrm>
            <a:off x="9703914" y="6181700"/>
            <a:ext cx="1760220" cy="549910"/>
          </a:xfrm>
          <a:prstGeom prst="rect">
            <a:avLst/>
          </a:prstGeom>
        </p:spPr>
      </p:pic>
      <p:pic>
        <p:nvPicPr>
          <p:cNvPr id="15" name="Imagen 14"/>
          <p:cNvPicPr>
            <a:picLocks noChangeAspect="1"/>
          </p:cNvPicPr>
          <p:nvPr/>
        </p:nvPicPr>
        <p:blipFill>
          <a:blip r:embed="rId4"/>
          <a:stretch>
            <a:fillRect/>
          </a:stretch>
        </p:blipFill>
        <p:spPr>
          <a:xfrm>
            <a:off x="1201491" y="6313760"/>
            <a:ext cx="3105583" cy="285790"/>
          </a:xfrm>
          <a:prstGeom prst="rect">
            <a:avLst/>
          </a:prstGeom>
        </p:spPr>
      </p:pic>
      <p:pic>
        <p:nvPicPr>
          <p:cNvPr id="16" name="Imagen 15"/>
          <p:cNvPicPr/>
          <p:nvPr/>
        </p:nvPicPr>
        <p:blipFill>
          <a:blip r:embed="rId5" cstate="print">
            <a:extLst>
              <a:ext uri="{28A0092B-C50C-407E-A947-70E740481C1C}">
                <a14:useLocalDpi xmlns:a14="http://schemas.microsoft.com/office/drawing/2010/main" val="0"/>
              </a:ext>
            </a:extLst>
          </a:blip>
          <a:stretch>
            <a:fillRect/>
          </a:stretch>
        </p:blipFill>
        <p:spPr>
          <a:xfrm>
            <a:off x="5187143" y="6051665"/>
            <a:ext cx="1754358" cy="712925"/>
          </a:xfrm>
          <a:prstGeom prst="rect">
            <a:avLst/>
          </a:prstGeom>
        </p:spPr>
      </p:pic>
      <p:pic>
        <p:nvPicPr>
          <p:cNvPr id="2" name="Imagen 1"/>
          <p:cNvPicPr>
            <a:picLocks noChangeAspect="1"/>
          </p:cNvPicPr>
          <p:nvPr/>
        </p:nvPicPr>
        <p:blipFill>
          <a:blip r:embed="rId6"/>
          <a:stretch>
            <a:fillRect/>
          </a:stretch>
        </p:blipFill>
        <p:spPr>
          <a:xfrm>
            <a:off x="4275649" y="1264536"/>
            <a:ext cx="7303641" cy="4304149"/>
          </a:xfrm>
          <a:prstGeom prst="rect">
            <a:avLst/>
          </a:prstGeom>
          <a:ln w="19050">
            <a:solidFill>
              <a:srgbClr val="0070C0"/>
            </a:solidFill>
          </a:ln>
        </p:spPr>
      </p:pic>
      <p:sp>
        <p:nvSpPr>
          <p:cNvPr id="10" name="Rectángulo redondeado 9"/>
          <p:cNvSpPr/>
          <p:nvPr/>
        </p:nvSpPr>
        <p:spPr>
          <a:xfrm>
            <a:off x="457200" y="1118954"/>
            <a:ext cx="3536131" cy="3061160"/>
          </a:xfrm>
          <a:prstGeom prst="roundRect">
            <a:avLst/>
          </a:prstGeom>
          <a:ln w="28575"/>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b="1" dirty="0">
                <a:ea typeface="Calibri" panose="020F0502020204030204" pitchFamily="34" charset="0"/>
                <a:cs typeface="Times New Roman" panose="02020603050405020304" pitchFamily="18" charset="0"/>
              </a:rPr>
              <a:t>En caso de Agrupación, deberá:</a:t>
            </a:r>
          </a:p>
          <a:p>
            <a:pPr algn="ctr">
              <a:lnSpc>
                <a:spcPct val="107000"/>
              </a:lnSpc>
              <a:spcAft>
                <a:spcPts val="800"/>
              </a:spcAft>
            </a:pPr>
            <a:r>
              <a:rPr lang="es-ES" sz="1100" b="1" dirty="0">
                <a:ea typeface="Calibri" panose="020F0502020204030204" pitchFamily="34" charset="0"/>
                <a:cs typeface="Times New Roman" panose="02020603050405020304" pitchFamily="18" charset="0"/>
              </a:rPr>
              <a:t>Marcar el Check del Acuerdo de agrupación </a:t>
            </a:r>
            <a:r>
              <a:rPr lang="es-ES" sz="1100" b="1" dirty="0">
                <a:solidFill>
                  <a:schemeClr val="tx1"/>
                </a:solidFill>
                <a:ea typeface="Calibri" panose="020F0502020204030204" pitchFamily="34" charset="0"/>
                <a:cs typeface="Times New Roman" panose="02020603050405020304" pitchFamily="18" charset="0"/>
              </a:rPr>
              <a:t>(y adjuntarlo en el apartado correspondiente a </a:t>
            </a:r>
            <a:r>
              <a:rPr lang="es-ES" sz="1100" b="1" i="1" dirty="0">
                <a:solidFill>
                  <a:schemeClr val="tx1"/>
                </a:solidFill>
                <a:ea typeface="Calibri" panose="020F0502020204030204" pitchFamily="34" charset="0"/>
                <a:cs typeface="Times New Roman" panose="02020603050405020304" pitchFamily="18" charset="0"/>
              </a:rPr>
              <a:t>adjuntar documentación</a:t>
            </a:r>
            <a:r>
              <a:rPr lang="es-ES" sz="1100" b="1" dirty="0">
                <a:solidFill>
                  <a:schemeClr val="tx1"/>
                </a:solidFill>
                <a:ea typeface="Calibri" panose="020F0502020204030204" pitchFamily="34" charset="0"/>
                <a:cs typeface="Times New Roman" panose="02020603050405020304" pitchFamily="18" charset="0"/>
              </a:rPr>
              <a:t>).</a:t>
            </a:r>
          </a:p>
          <a:p>
            <a:pPr algn="ctr">
              <a:lnSpc>
                <a:spcPct val="107000"/>
              </a:lnSpc>
              <a:spcAft>
                <a:spcPts val="800"/>
              </a:spcAft>
            </a:pPr>
            <a:r>
              <a:rPr lang="es-ES" sz="1100" b="1" dirty="0">
                <a:ea typeface="Calibri" panose="020F0502020204030204" pitchFamily="34" charset="0"/>
                <a:cs typeface="Times New Roman" panose="02020603050405020304" pitchFamily="18" charset="0"/>
              </a:rPr>
              <a:t>Rellenar el Nombre de la agrupación y los datos del Apoderado</a:t>
            </a:r>
          </a:p>
          <a:p>
            <a:pPr algn="ctr">
              <a:lnSpc>
                <a:spcPct val="107000"/>
              </a:lnSpc>
              <a:spcAft>
                <a:spcPts val="800"/>
              </a:spcAft>
            </a:pPr>
            <a:r>
              <a:rPr lang="es-ES" sz="1100" b="1" dirty="0">
                <a:ea typeface="Calibri" panose="020F0502020204030204" pitchFamily="34" charset="0"/>
                <a:cs typeface="Times New Roman" panose="02020603050405020304" pitchFamily="18" charset="0"/>
              </a:rPr>
              <a:t>Establecer el número de miembros y pulsar el botón </a:t>
            </a:r>
            <a:r>
              <a:rPr lang="es-ES" sz="1100" b="1" i="1" dirty="0">
                <a:ea typeface="Calibri" panose="020F0502020204030204" pitchFamily="34" charset="0"/>
                <a:cs typeface="Times New Roman" panose="02020603050405020304" pitchFamily="18" charset="0"/>
              </a:rPr>
              <a:t>“Pulse aquí para establecer el número de miembros de la agrupación” . </a:t>
            </a:r>
            <a:endParaRPr lang="es-ES" sz="1100" b="1" dirty="0">
              <a:ea typeface="Calibri" panose="020F0502020204030204" pitchFamily="34" charset="0"/>
              <a:cs typeface="Times New Roman" panose="02020603050405020304" pitchFamily="18" charset="0"/>
            </a:endParaRPr>
          </a:p>
          <a:p>
            <a:pPr algn="ctr">
              <a:lnSpc>
                <a:spcPct val="107000"/>
              </a:lnSpc>
              <a:spcAft>
                <a:spcPts val="800"/>
              </a:spcAft>
            </a:pPr>
            <a:r>
              <a:rPr lang="es-ES" sz="1100" b="1" dirty="0">
                <a:ea typeface="Calibri" panose="020F0502020204030204" pitchFamily="34" charset="0"/>
                <a:cs typeface="Times New Roman" panose="02020603050405020304" pitchFamily="18" charset="0"/>
              </a:rPr>
              <a:t>Rellenar los datos de cada uno de ellos (si son más de 9 se deberá indicar el número total)</a:t>
            </a:r>
          </a:p>
          <a:p>
            <a:pPr algn="ctr">
              <a:lnSpc>
                <a:spcPct val="107000"/>
              </a:lnSpc>
              <a:spcAft>
                <a:spcPts val="800"/>
              </a:spcAft>
            </a:pPr>
            <a:r>
              <a:rPr lang="es-ES" sz="1100" b="1" dirty="0">
                <a:solidFill>
                  <a:srgbClr val="FF0000"/>
                </a:solidFill>
                <a:ea typeface="Calibri" panose="020F0502020204030204" pitchFamily="34" charset="0"/>
                <a:cs typeface="Times New Roman" panose="02020603050405020304" pitchFamily="18" charset="0"/>
              </a:rPr>
              <a:t>Los datos de todos los miembros se deberán rellenar también en el Excel auxiliar (y adjuntarlo apartado correspondiente a </a:t>
            </a:r>
            <a:r>
              <a:rPr lang="es-ES" sz="1100" b="1" i="1" dirty="0">
                <a:solidFill>
                  <a:srgbClr val="FF0000"/>
                </a:solidFill>
                <a:ea typeface="Calibri" panose="020F0502020204030204" pitchFamily="34" charset="0"/>
                <a:cs typeface="Times New Roman" panose="02020603050405020304" pitchFamily="18" charset="0"/>
              </a:rPr>
              <a:t>adjuntar documentación</a:t>
            </a:r>
            <a:r>
              <a:rPr lang="es-ES" sz="1100" b="1" dirty="0">
                <a:solidFill>
                  <a:srgbClr val="FF0000"/>
                </a:solidFill>
                <a:ea typeface="Calibri" panose="020F0502020204030204" pitchFamily="34" charset="0"/>
                <a:cs typeface="Times New Roman" panose="02020603050405020304" pitchFamily="18" charset="0"/>
              </a:rPr>
              <a:t>)</a:t>
            </a:r>
          </a:p>
        </p:txBody>
      </p:sp>
      <p:pic>
        <p:nvPicPr>
          <p:cNvPr id="9" name="Imagen 8"/>
          <p:cNvPicPr>
            <a:picLocks noChangeAspect="1"/>
          </p:cNvPicPr>
          <p:nvPr/>
        </p:nvPicPr>
        <p:blipFill>
          <a:blip r:embed="rId7"/>
          <a:stretch>
            <a:fillRect/>
          </a:stretch>
        </p:blipFill>
        <p:spPr>
          <a:xfrm rot="4121977">
            <a:off x="3113748" y="3497302"/>
            <a:ext cx="1414395" cy="1365622"/>
          </a:xfrm>
          <a:prstGeom prst="rect">
            <a:avLst/>
          </a:prstGeom>
        </p:spPr>
      </p:pic>
      <p:pic>
        <p:nvPicPr>
          <p:cNvPr id="3" name="Imagen 2"/>
          <p:cNvPicPr>
            <a:picLocks noChangeAspect="1"/>
          </p:cNvPicPr>
          <p:nvPr/>
        </p:nvPicPr>
        <p:blipFill>
          <a:blip r:embed="rId8"/>
          <a:stretch>
            <a:fillRect/>
          </a:stretch>
        </p:blipFill>
        <p:spPr>
          <a:xfrm>
            <a:off x="7468408" y="1519316"/>
            <a:ext cx="530398" cy="573074"/>
          </a:xfrm>
          <a:prstGeom prst="rect">
            <a:avLst/>
          </a:prstGeom>
        </p:spPr>
      </p:pic>
    </p:spTree>
    <p:extLst>
      <p:ext uri="{BB962C8B-B14F-4D97-AF65-F5344CB8AC3E}">
        <p14:creationId xmlns:p14="http://schemas.microsoft.com/office/powerpoint/2010/main" val="3129149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578498" y="241286"/>
            <a:ext cx="11000792" cy="670305"/>
            <a:chOff x="578498" y="241286"/>
            <a:chExt cx="11000792" cy="670305"/>
          </a:xfrm>
        </p:grpSpPr>
        <p:sp>
          <p:nvSpPr>
            <p:cNvPr id="5" name="3 Título"/>
            <p:cNvSpPr txBox="1">
              <a:spLocks/>
            </p:cNvSpPr>
            <p:nvPr/>
          </p:nvSpPr>
          <p:spPr>
            <a:xfrm>
              <a:off x="578498" y="241286"/>
              <a:ext cx="900870" cy="670102"/>
            </a:xfrm>
            <a:prstGeom prst="rect">
              <a:avLst/>
            </a:prstGeom>
            <a:solidFill>
              <a:srgbClr val="FFC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prstClr val="white"/>
                  </a:solidFill>
                  <a:latin typeface="Calibri Light" panose="020F0302020204030204"/>
                </a:rPr>
                <a:t>9</a:t>
              </a:r>
            </a:p>
          </p:txBody>
        </p:sp>
        <p:sp>
          <p:nvSpPr>
            <p:cNvPr id="6" name="4 Marcador de texto"/>
            <p:cNvSpPr txBox="1">
              <a:spLocks/>
            </p:cNvSpPr>
            <p:nvPr/>
          </p:nvSpPr>
          <p:spPr>
            <a:xfrm>
              <a:off x="1479368" y="241490"/>
              <a:ext cx="10099922" cy="670101"/>
            </a:xfrm>
            <a:prstGeom prst="rect">
              <a:avLst/>
            </a:prstGeom>
            <a:solidFill>
              <a:schemeClr val="accent1">
                <a:lumMod val="40000"/>
                <a:lumOff val="60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800" dirty="0"/>
                <a:t>GUÍA DEL PROCEDIMIENTO DE SOLICITUD DE AYUDAS EN SEDE ELECTRÓNICA - MITECO</a:t>
              </a:r>
              <a:endParaRPr lang="es-ES" sz="1800" b="1" i="1" dirty="0">
                <a:solidFill>
                  <a:prstClr val="black"/>
                </a:solidFill>
                <a:latin typeface="Calibri" panose="020F0502020204030204"/>
              </a:endParaRPr>
            </a:p>
          </p:txBody>
        </p:sp>
      </p:grpSp>
      <p:pic>
        <p:nvPicPr>
          <p:cNvPr id="7" name="image1.jpeg" descr="Imagen que contiene Escala de tiempo&#10;&#10;Descripción generada automáticamente"/>
          <p:cNvPicPr/>
          <p:nvPr/>
        </p:nvPicPr>
        <p:blipFill>
          <a:blip r:embed="rId2" cstate="print"/>
          <a:stretch>
            <a:fillRect/>
          </a:stretch>
        </p:blipFill>
        <p:spPr>
          <a:xfrm>
            <a:off x="7091442" y="6162015"/>
            <a:ext cx="2462530" cy="569595"/>
          </a:xfrm>
          <a:prstGeom prst="rect">
            <a:avLst/>
          </a:prstGeom>
        </p:spPr>
      </p:pic>
      <p:pic>
        <p:nvPicPr>
          <p:cNvPr id="8" name="image2.jpeg" descr="Interfaz de usuario gráfica, Aplicación&#10;&#10;Descripción generada automáticamente"/>
          <p:cNvPicPr/>
          <p:nvPr/>
        </p:nvPicPr>
        <p:blipFill>
          <a:blip r:embed="rId3" cstate="print"/>
          <a:stretch>
            <a:fillRect/>
          </a:stretch>
        </p:blipFill>
        <p:spPr>
          <a:xfrm>
            <a:off x="9703914" y="6181700"/>
            <a:ext cx="1760220" cy="549910"/>
          </a:xfrm>
          <a:prstGeom prst="rect">
            <a:avLst/>
          </a:prstGeom>
        </p:spPr>
      </p:pic>
      <p:pic>
        <p:nvPicPr>
          <p:cNvPr id="15" name="Imagen 14"/>
          <p:cNvPicPr>
            <a:picLocks noChangeAspect="1"/>
          </p:cNvPicPr>
          <p:nvPr/>
        </p:nvPicPr>
        <p:blipFill>
          <a:blip r:embed="rId4"/>
          <a:stretch>
            <a:fillRect/>
          </a:stretch>
        </p:blipFill>
        <p:spPr>
          <a:xfrm>
            <a:off x="1201491" y="6313760"/>
            <a:ext cx="3105583" cy="285790"/>
          </a:xfrm>
          <a:prstGeom prst="rect">
            <a:avLst/>
          </a:prstGeom>
        </p:spPr>
      </p:pic>
      <p:pic>
        <p:nvPicPr>
          <p:cNvPr id="16" name="Imagen 15"/>
          <p:cNvPicPr/>
          <p:nvPr/>
        </p:nvPicPr>
        <p:blipFill>
          <a:blip r:embed="rId5" cstate="print">
            <a:extLst>
              <a:ext uri="{28A0092B-C50C-407E-A947-70E740481C1C}">
                <a14:useLocalDpi xmlns:a14="http://schemas.microsoft.com/office/drawing/2010/main" val="0"/>
              </a:ext>
            </a:extLst>
          </a:blip>
          <a:stretch>
            <a:fillRect/>
          </a:stretch>
        </p:blipFill>
        <p:spPr>
          <a:xfrm>
            <a:off x="5187143" y="6051665"/>
            <a:ext cx="1754358" cy="712925"/>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2914242635"/>
              </p:ext>
            </p:extLst>
          </p:nvPr>
        </p:nvGraphicFramePr>
        <p:xfrm>
          <a:off x="578496" y="1218392"/>
          <a:ext cx="11000794" cy="1583055"/>
        </p:xfrm>
        <a:graphic>
          <a:graphicData uri="http://schemas.openxmlformats.org/drawingml/2006/table">
            <a:tbl>
              <a:tblPr/>
              <a:tblGrid>
                <a:gridCol w="11000794">
                  <a:extLst>
                    <a:ext uri="{9D8B030D-6E8A-4147-A177-3AD203B41FA5}">
                      <a16:colId xmlns:a16="http://schemas.microsoft.com/office/drawing/2014/main" val="679114185"/>
                    </a:ext>
                  </a:extLst>
                </a:gridCol>
              </a:tblGrid>
              <a:tr h="194168">
                <a:tc>
                  <a:txBody>
                    <a:bodyPr/>
                    <a:lstStyle/>
                    <a:p>
                      <a:pPr algn="ctr" fontAlgn="t"/>
                      <a:r>
                        <a:rPr lang="es-ES" sz="1400" b="1" i="0" u="none" strike="noStrike" baseline="0" dirty="0">
                          <a:solidFill>
                            <a:srgbClr val="FFFFFF"/>
                          </a:solidFill>
                          <a:effectLst/>
                          <a:latin typeface="Calibri" panose="020F0502020204030204" pitchFamily="34" charset="0"/>
                        </a:rPr>
                        <a:t>CONTINUACIÓN DEL PROCEDIMIENTO</a:t>
                      </a:r>
                      <a:endParaRPr lang="es-ES" sz="1400" b="1" i="0" u="none" strike="noStrike" dirty="0">
                        <a:solidFill>
                          <a:srgbClr val="FFFFFF"/>
                        </a:solidFill>
                        <a:effectLst/>
                        <a:latin typeface="Calibri" panose="020F0502020204030204" pitchFamily="34" charset="0"/>
                      </a:endParaRPr>
                    </a:p>
                  </a:txBody>
                  <a:tcPr marL="9525" marR="9525" marT="9525" marB="0" anchor="ctr">
                    <a:lnL>
                      <a:noFill/>
                    </a:lnL>
                    <a:lnR>
                      <a:noFill/>
                    </a:lnR>
                    <a:lnT>
                      <a:noFill/>
                    </a:lnT>
                    <a:lnB>
                      <a:noFill/>
                    </a:lnB>
                    <a:solidFill>
                      <a:srgbClr val="8EA9DB"/>
                    </a:solidFill>
                  </a:tcPr>
                </a:tc>
                <a:extLst>
                  <a:ext uri="{0D108BD9-81ED-4DB2-BD59-A6C34878D82A}">
                    <a16:rowId xmlns:a16="http://schemas.microsoft.com/office/drawing/2014/main" val="497655734"/>
                  </a:ext>
                </a:extLst>
              </a:tr>
              <a:tr h="857991">
                <a:tc>
                  <a:txBody>
                    <a:bodyPr/>
                    <a:lstStyle/>
                    <a:p>
                      <a:pPr marL="0" lvl="1" algn="ctr" defTabSz="914400" rtl="0" eaLnBrk="1" fontAlgn="b" latinLnBrk="0" hangingPunct="1"/>
                      <a:r>
                        <a:rPr lang="es-ES_tradnl" sz="1800" b="0" i="0" u="none" strike="noStrike" kern="1200" dirty="0">
                          <a:solidFill>
                            <a:srgbClr val="000000"/>
                          </a:solidFill>
                          <a:effectLst/>
                          <a:latin typeface="Calibri" panose="020F0502020204030204" pitchFamily="34" charset="0"/>
                          <a:ea typeface="+mn-ea"/>
                          <a:cs typeface="+mn-cs"/>
                        </a:rPr>
                        <a:t>Existen validaciones que comprueban la coherencia de los datos introducidos.</a:t>
                      </a:r>
                    </a:p>
                    <a:p>
                      <a:pPr marL="0" lvl="1" algn="ctr" defTabSz="914400" rtl="0" eaLnBrk="1" fontAlgn="b" latinLnBrk="0" hangingPunct="1"/>
                      <a:r>
                        <a:rPr lang="es-ES_tradnl" sz="1800" b="0" i="0" u="none" strike="noStrike" kern="1200" dirty="0">
                          <a:solidFill>
                            <a:srgbClr val="000000"/>
                          </a:solidFill>
                          <a:effectLst/>
                          <a:latin typeface="Calibri" panose="020F0502020204030204" pitchFamily="34" charset="0"/>
                          <a:ea typeface="+mn-ea"/>
                          <a:cs typeface="+mn-cs"/>
                        </a:rPr>
                        <a:t>Por ejemplo:</a:t>
                      </a:r>
                    </a:p>
                    <a:p>
                      <a:pPr marL="0" lvl="1" algn="ctr" defTabSz="914400" rtl="0" eaLnBrk="1" fontAlgn="b" latinLnBrk="0" hangingPunct="1"/>
                      <a:r>
                        <a:rPr lang="es-ES_tradnl" sz="1800" b="0" i="1" u="none" strike="noStrike" kern="1200" dirty="0">
                          <a:solidFill>
                            <a:srgbClr val="000000"/>
                          </a:solidFill>
                          <a:effectLst/>
                          <a:latin typeface="Calibri" panose="020F0502020204030204" pitchFamily="34" charset="0"/>
                          <a:ea typeface="+mn-ea"/>
                          <a:cs typeface="+mn-cs"/>
                        </a:rPr>
                        <a:t>El Total de la ayuda debe coincidir con la Cuantía de la ayuda (para solicitantes individuales) o con la suma de las Cuantías de los miembros (para Agrupaciones de hasta 9 miembros). </a:t>
                      </a:r>
                    </a:p>
                  </a:txBody>
                  <a:tcPr marL="9525" marR="9525" marT="9525" marB="0" anchor="ctr">
                    <a:lnL>
                      <a:noFill/>
                    </a:lnL>
                    <a:lnR>
                      <a:noFill/>
                    </a:lnR>
                    <a:lnT>
                      <a:noFill/>
                    </a:lnT>
                    <a:lnB>
                      <a:noFill/>
                    </a:lnB>
                    <a:solidFill>
                      <a:srgbClr val="FFF2CC"/>
                    </a:solidFill>
                  </a:tcPr>
                </a:tc>
                <a:extLst>
                  <a:ext uri="{0D108BD9-81ED-4DB2-BD59-A6C34878D82A}">
                    <a16:rowId xmlns:a16="http://schemas.microsoft.com/office/drawing/2014/main" val="2616617902"/>
                  </a:ext>
                </a:extLst>
              </a:tr>
              <a:tr h="220721">
                <a:tc>
                  <a:txBody>
                    <a:bodyPr/>
                    <a:lstStyle/>
                    <a:p>
                      <a:pPr algn="ctr" fontAlgn="b"/>
                      <a:endParaRPr lang="es-ES" sz="16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FFF2CC"/>
                    </a:solidFill>
                  </a:tcPr>
                </a:tc>
                <a:extLst>
                  <a:ext uri="{0D108BD9-81ED-4DB2-BD59-A6C34878D82A}">
                    <a16:rowId xmlns:a16="http://schemas.microsoft.com/office/drawing/2014/main" val="158873336"/>
                  </a:ext>
                </a:extLst>
              </a:tr>
            </a:tbl>
          </a:graphicData>
        </a:graphic>
      </p:graphicFrame>
      <p:sp>
        <p:nvSpPr>
          <p:cNvPr id="10" name="Rectángulo redondeado 9"/>
          <p:cNvSpPr/>
          <p:nvPr/>
        </p:nvSpPr>
        <p:spPr>
          <a:xfrm>
            <a:off x="1992085" y="5772541"/>
            <a:ext cx="8173616" cy="254733"/>
          </a:xfrm>
          <a:prstGeom prst="roundRect">
            <a:avLst/>
          </a:prstGeom>
          <a:ln w="28575"/>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b="1" i="1" dirty="0">
                <a:effectLst/>
                <a:ea typeface="Calibri" panose="020F0502020204030204" pitchFamily="34" charset="0"/>
                <a:cs typeface="Times New Roman" panose="02020603050405020304" pitchFamily="18" charset="0"/>
              </a:rPr>
              <a:t>NOTA: </a:t>
            </a:r>
            <a:r>
              <a:rPr lang="es-ES" sz="1100" b="1" dirty="0">
                <a:ea typeface="Calibri" panose="020F0502020204030204" pitchFamily="34" charset="0"/>
                <a:cs typeface="Calibri" panose="020F0502020204030204" pitchFamily="34" charset="0"/>
              </a:rPr>
              <a:t>En cuantía de la ayuda es imprescindible introducir dos decimales para su correcta validación</a:t>
            </a:r>
            <a:endParaRPr lang="es-ES" sz="1100" dirty="0">
              <a:effectLst/>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6"/>
          <a:stretch>
            <a:fillRect/>
          </a:stretch>
        </p:blipFill>
        <p:spPr>
          <a:xfrm>
            <a:off x="723873" y="2856705"/>
            <a:ext cx="3974843" cy="726250"/>
          </a:xfrm>
          <a:prstGeom prst="rect">
            <a:avLst/>
          </a:prstGeom>
          <a:ln w="12700">
            <a:solidFill>
              <a:srgbClr val="0070C0"/>
            </a:solidFill>
          </a:ln>
        </p:spPr>
      </p:pic>
      <p:pic>
        <p:nvPicPr>
          <p:cNvPr id="3" name="Imagen 2"/>
          <p:cNvPicPr>
            <a:picLocks noChangeAspect="1"/>
          </p:cNvPicPr>
          <p:nvPr/>
        </p:nvPicPr>
        <p:blipFill>
          <a:blip r:embed="rId7"/>
          <a:stretch>
            <a:fillRect/>
          </a:stretch>
        </p:blipFill>
        <p:spPr>
          <a:xfrm>
            <a:off x="6206976" y="2856705"/>
            <a:ext cx="5244231" cy="726250"/>
          </a:xfrm>
          <a:prstGeom prst="rect">
            <a:avLst/>
          </a:prstGeom>
          <a:ln w="12700">
            <a:solidFill>
              <a:srgbClr val="0070C0"/>
            </a:solidFill>
          </a:ln>
        </p:spPr>
      </p:pic>
      <p:pic>
        <p:nvPicPr>
          <p:cNvPr id="12" name="Imagen 11"/>
          <p:cNvPicPr>
            <a:picLocks noChangeAspect="1"/>
          </p:cNvPicPr>
          <p:nvPr/>
        </p:nvPicPr>
        <p:blipFill>
          <a:blip r:embed="rId8"/>
          <a:stretch>
            <a:fillRect/>
          </a:stretch>
        </p:blipFill>
        <p:spPr>
          <a:xfrm>
            <a:off x="723873" y="3773203"/>
            <a:ext cx="5645384" cy="1826120"/>
          </a:xfrm>
          <a:prstGeom prst="rect">
            <a:avLst/>
          </a:prstGeom>
          <a:ln w="9525">
            <a:solidFill>
              <a:srgbClr val="0070C0"/>
            </a:solidFill>
          </a:ln>
        </p:spPr>
      </p:pic>
      <p:pic>
        <p:nvPicPr>
          <p:cNvPr id="14" name="Imagen 13"/>
          <p:cNvPicPr>
            <a:picLocks noChangeAspect="1"/>
          </p:cNvPicPr>
          <p:nvPr/>
        </p:nvPicPr>
        <p:blipFill>
          <a:blip r:embed="rId9"/>
          <a:stretch>
            <a:fillRect/>
          </a:stretch>
        </p:blipFill>
        <p:spPr>
          <a:xfrm>
            <a:off x="7203409" y="4186130"/>
            <a:ext cx="4010585" cy="1000265"/>
          </a:xfrm>
          <a:prstGeom prst="rect">
            <a:avLst/>
          </a:prstGeom>
          <a:ln w="12700">
            <a:solidFill>
              <a:srgbClr val="0070C0"/>
            </a:solidFill>
          </a:ln>
        </p:spPr>
      </p:pic>
      <p:pic>
        <p:nvPicPr>
          <p:cNvPr id="18" name="Imagen 17"/>
          <p:cNvPicPr>
            <a:picLocks noChangeAspect="1"/>
          </p:cNvPicPr>
          <p:nvPr/>
        </p:nvPicPr>
        <p:blipFill>
          <a:blip r:embed="rId10"/>
          <a:stretch>
            <a:fillRect/>
          </a:stretch>
        </p:blipFill>
        <p:spPr>
          <a:xfrm>
            <a:off x="5721167" y="4301072"/>
            <a:ext cx="1414395" cy="1365622"/>
          </a:xfrm>
          <a:prstGeom prst="rect">
            <a:avLst/>
          </a:prstGeom>
        </p:spPr>
      </p:pic>
      <p:pic>
        <p:nvPicPr>
          <p:cNvPr id="19" name="Imagen 18"/>
          <p:cNvPicPr>
            <a:picLocks noChangeAspect="1"/>
          </p:cNvPicPr>
          <p:nvPr/>
        </p:nvPicPr>
        <p:blipFill>
          <a:blip r:embed="rId10"/>
          <a:stretch>
            <a:fillRect/>
          </a:stretch>
        </p:blipFill>
        <p:spPr>
          <a:xfrm rot="2597064">
            <a:off x="4544625" y="2556797"/>
            <a:ext cx="1414395" cy="1365622"/>
          </a:xfrm>
          <a:prstGeom prst="rect">
            <a:avLst/>
          </a:prstGeom>
        </p:spPr>
      </p:pic>
    </p:spTree>
    <p:extLst>
      <p:ext uri="{BB962C8B-B14F-4D97-AF65-F5344CB8AC3E}">
        <p14:creationId xmlns:p14="http://schemas.microsoft.com/office/powerpoint/2010/main" val="329522997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793</TotalTime>
  <Words>3519</Words>
  <Application>Microsoft Office PowerPoint</Application>
  <PresentationFormat>Panorámica</PresentationFormat>
  <Paragraphs>401</Paragraphs>
  <Slides>28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28</vt:i4>
      </vt:variant>
    </vt:vector>
  </HeadingPairs>
  <TitlesOfParts>
    <vt:vector size="33" baseType="lpstr">
      <vt:lpstr>Arial</vt:lpstr>
      <vt:lpstr>Calibri</vt:lpstr>
      <vt:lpstr>Calibri Light</vt:lpstr>
      <vt:lpstr>Trebuchet MS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TRGASA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TIPO A  Elaboración/actualización o mejora de estrategias, planes, redacción de proyectos constructivos o estudios que mejoren la eficiencia del ciclo urbano del agua A.1 Planes de emergencia ante situaciones de sequía A.2 Protocolos de vigilancia, planes sanitarios y de gestión del control de la calidad de las aguas de consumo humano  A.3 Planes integrales de gestión de los sistemas de saneamiento. A.4 Planes para el fomento del uso de agua regenerada  A.5 Planes municipales de protección civil frente a situaciones de inundaciones, previsiones meteorológicas y sistemas de ayuda a la decisión. A.6 Estudios para el diagnóstico el control y gestión de las fugas estructurales  A.7 Desarrollo de estudios hidrogeológicos para la mejora del conocimiento de las aguas subterráneas y establecimiento de perímetros de protección de las captaciones prioritarias.  Elaboración de planes directores de abastecimiento en alta y baja. A.8 Modelización cartográfica y numérica de las redes y sistemas de abastecimiento y saneamiento de todo el ciclo urbano (cartografía, topografía, modelación BIM, gemelos digitales, modelización hidráulica 3D, etc.).  Proyectos constructivos para la mejora de la red de abastecimiento y saneamiento.</dc:title>
  <dc:creator>Leon Luis, Alberto Jose</dc:creator>
  <cp:lastModifiedBy>Teresa Maestro Villarroya</cp:lastModifiedBy>
  <cp:revision>70</cp:revision>
  <dcterms:created xsi:type="dcterms:W3CDTF">2023-10-31T13:41:04Z</dcterms:created>
  <dcterms:modified xsi:type="dcterms:W3CDTF">2023-11-08T05:56:38Z</dcterms:modified>
</cp:coreProperties>
</file>