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4"/>
  </p:notesMasterIdLst>
  <p:handoutMasterIdLst>
    <p:handoutMasterId r:id="rId35"/>
  </p:handoutMasterIdLst>
  <p:sldIdLst>
    <p:sldId id="779" r:id="rId5"/>
    <p:sldId id="740" r:id="rId6"/>
    <p:sldId id="724" r:id="rId7"/>
    <p:sldId id="760" r:id="rId8"/>
    <p:sldId id="801" r:id="rId9"/>
    <p:sldId id="780" r:id="rId10"/>
    <p:sldId id="759" r:id="rId11"/>
    <p:sldId id="781" r:id="rId12"/>
    <p:sldId id="782" r:id="rId13"/>
    <p:sldId id="783" r:id="rId14"/>
    <p:sldId id="784" r:id="rId15"/>
    <p:sldId id="802" r:id="rId16"/>
    <p:sldId id="762" r:id="rId17"/>
    <p:sldId id="786" r:id="rId18"/>
    <p:sldId id="731" r:id="rId19"/>
    <p:sldId id="771" r:id="rId20"/>
    <p:sldId id="789" r:id="rId21"/>
    <p:sldId id="793" r:id="rId22"/>
    <p:sldId id="787" r:id="rId23"/>
    <p:sldId id="795" r:id="rId24"/>
    <p:sldId id="797" r:id="rId25"/>
    <p:sldId id="798" r:id="rId26"/>
    <p:sldId id="796" r:id="rId27"/>
    <p:sldId id="788" r:id="rId28"/>
    <p:sldId id="799" r:id="rId29"/>
    <p:sldId id="790" r:id="rId30"/>
    <p:sldId id="791" r:id="rId31"/>
    <p:sldId id="803" r:id="rId32"/>
    <p:sldId id="733" r:id="rId33"/>
  </p:sldIdLst>
  <p:sldSz cx="12192000" cy="6858000"/>
  <p:notesSz cx="6797675" cy="9926638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tiz Bermudez, Carlos Jose" initials="OBCJ" lastIdx="1" clrIdx="0"/>
  <p:cmAuthor id="2" name="SGHNC" initials="SGP" lastIdx="1" clrIdx="1"/>
  <p:cmAuthor id="3" name="Hugo Lucas Porta" initials="HLP" lastIdx="3" clrIdx="2">
    <p:extLst>
      <p:ext uri="{19B8F6BF-5375-455C-9EA6-DF929625EA0E}">
        <p15:presenceInfo xmlns:p15="http://schemas.microsoft.com/office/powerpoint/2012/main" userId="S-1-5-21-448539723-515967899-839522115-90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3A62"/>
    <a:srgbClr val="004DA2"/>
    <a:srgbClr val="062F6E"/>
    <a:srgbClr val="CFCDCE"/>
    <a:srgbClr val="009999"/>
    <a:srgbClr val="28BEBF"/>
    <a:srgbClr val="00B0F0"/>
    <a:srgbClr val="26BEC0"/>
    <a:srgbClr val="61CA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3F6A19-0956-4046-AAB8-BD1C68766B24}" v="1" dt="2023-11-06T15:50:19.7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isco Javier Sanchez Martinez" userId="2478b3a0-406a-4612-b052-93deeef14fe4" providerId="ADAL" clId="{B83F6A19-0956-4046-AAB8-BD1C68766B24}"/>
    <pc:docChg chg="undo custSel addSld delSld modSld sldOrd">
      <pc:chgData name="Francisco Javier Sanchez Martinez" userId="2478b3a0-406a-4612-b052-93deeef14fe4" providerId="ADAL" clId="{B83F6A19-0956-4046-AAB8-BD1C68766B24}" dt="2023-11-06T16:00:13.091" v="1001" actId="1076"/>
      <pc:docMkLst>
        <pc:docMk/>
      </pc:docMkLst>
      <pc:sldChg chg="del">
        <pc:chgData name="Francisco Javier Sanchez Martinez" userId="2478b3a0-406a-4612-b052-93deeef14fe4" providerId="ADAL" clId="{B83F6A19-0956-4046-AAB8-BD1C68766B24}" dt="2023-11-06T15:52:18.794" v="977" actId="47"/>
        <pc:sldMkLst>
          <pc:docMk/>
          <pc:sldMk cId="3023159397" sldId="744"/>
        </pc:sldMkLst>
      </pc:sldChg>
      <pc:sldChg chg="delSp modSp del mod">
        <pc:chgData name="Francisco Javier Sanchez Martinez" userId="2478b3a0-406a-4612-b052-93deeef14fe4" providerId="ADAL" clId="{B83F6A19-0956-4046-AAB8-BD1C68766B24}" dt="2023-11-06T15:42:57.421" v="4" actId="47"/>
        <pc:sldMkLst>
          <pc:docMk/>
          <pc:sldMk cId="274874029" sldId="768"/>
        </pc:sldMkLst>
        <pc:spChg chg="del mod">
          <ac:chgData name="Francisco Javier Sanchez Martinez" userId="2478b3a0-406a-4612-b052-93deeef14fe4" providerId="ADAL" clId="{B83F6A19-0956-4046-AAB8-BD1C68766B24}" dt="2023-11-06T15:40:23.947" v="3" actId="478"/>
          <ac:spMkLst>
            <pc:docMk/>
            <pc:sldMk cId="274874029" sldId="768"/>
            <ac:spMk id="11" creationId="{1B07FC15-1FDB-CA4C-9ADA-DDA129B3B83C}"/>
          </ac:spMkLst>
        </pc:spChg>
        <pc:spChg chg="mod">
          <ac:chgData name="Francisco Javier Sanchez Martinez" userId="2478b3a0-406a-4612-b052-93deeef14fe4" providerId="ADAL" clId="{B83F6A19-0956-4046-AAB8-BD1C68766B24}" dt="2023-11-06T15:37:23.421" v="1" actId="1076"/>
          <ac:spMkLst>
            <pc:docMk/>
            <pc:sldMk cId="274874029" sldId="768"/>
            <ac:spMk id="12" creationId="{00000000-0000-0000-0000-000000000000}"/>
          </ac:spMkLst>
        </pc:spChg>
      </pc:sldChg>
      <pc:sldChg chg="modSp mod">
        <pc:chgData name="Francisco Javier Sanchez Martinez" userId="2478b3a0-406a-4612-b052-93deeef14fe4" providerId="ADAL" clId="{B83F6A19-0956-4046-AAB8-BD1C68766B24}" dt="2023-11-06T15:52:12.857" v="976" actId="255"/>
        <pc:sldMkLst>
          <pc:docMk/>
          <pc:sldMk cId="3112591648" sldId="779"/>
        </pc:sldMkLst>
        <pc:spChg chg="mod">
          <ac:chgData name="Francisco Javier Sanchez Martinez" userId="2478b3a0-406a-4612-b052-93deeef14fe4" providerId="ADAL" clId="{B83F6A19-0956-4046-AAB8-BD1C68766B24}" dt="2023-11-06T15:52:12.857" v="976" actId="255"/>
          <ac:spMkLst>
            <pc:docMk/>
            <pc:sldMk cId="3112591648" sldId="779"/>
            <ac:spMk id="6" creationId="{00000000-0000-0000-0000-000000000000}"/>
          </ac:spMkLst>
        </pc:spChg>
      </pc:sldChg>
      <pc:sldChg chg="modSp mod ord">
        <pc:chgData name="Francisco Javier Sanchez Martinez" userId="2478b3a0-406a-4612-b052-93deeef14fe4" providerId="ADAL" clId="{B83F6A19-0956-4046-AAB8-BD1C68766B24}" dt="2023-11-06T15:45:13.099" v="88"/>
        <pc:sldMkLst>
          <pc:docMk/>
          <pc:sldMk cId="3059585794" sldId="788"/>
        </pc:sldMkLst>
        <pc:spChg chg="mod">
          <ac:chgData name="Francisco Javier Sanchez Martinez" userId="2478b3a0-406a-4612-b052-93deeef14fe4" providerId="ADAL" clId="{B83F6A19-0956-4046-AAB8-BD1C68766B24}" dt="2023-11-06T15:43:39.922" v="9" actId="20577"/>
          <ac:spMkLst>
            <pc:docMk/>
            <pc:sldMk cId="3059585794" sldId="788"/>
            <ac:spMk id="10" creationId="{00000000-0000-0000-0000-000000000000}"/>
          </ac:spMkLst>
        </pc:spChg>
      </pc:sldChg>
      <pc:sldChg chg="ord">
        <pc:chgData name="Francisco Javier Sanchez Martinez" userId="2478b3a0-406a-4612-b052-93deeef14fe4" providerId="ADAL" clId="{B83F6A19-0956-4046-AAB8-BD1C68766B24}" dt="2023-11-06T15:44:45.090" v="82"/>
        <pc:sldMkLst>
          <pc:docMk/>
          <pc:sldMk cId="3327914593" sldId="791"/>
        </pc:sldMkLst>
      </pc:sldChg>
      <pc:sldChg chg="ord">
        <pc:chgData name="Francisco Javier Sanchez Martinez" userId="2478b3a0-406a-4612-b052-93deeef14fe4" providerId="ADAL" clId="{B83F6A19-0956-4046-AAB8-BD1C68766B24}" dt="2023-11-06T15:45:27.477" v="90"/>
        <pc:sldMkLst>
          <pc:docMk/>
          <pc:sldMk cId="1282598392" sldId="796"/>
        </pc:sldMkLst>
      </pc:sldChg>
      <pc:sldChg chg="ord">
        <pc:chgData name="Francisco Javier Sanchez Martinez" userId="2478b3a0-406a-4612-b052-93deeef14fe4" providerId="ADAL" clId="{B83F6A19-0956-4046-AAB8-BD1C68766B24}" dt="2023-11-06T15:45:30.245" v="92"/>
        <pc:sldMkLst>
          <pc:docMk/>
          <pc:sldMk cId="2496364722" sldId="798"/>
        </pc:sldMkLst>
      </pc:sldChg>
      <pc:sldChg chg="modSp mod">
        <pc:chgData name="Francisco Javier Sanchez Martinez" userId="2478b3a0-406a-4612-b052-93deeef14fe4" providerId="ADAL" clId="{B83F6A19-0956-4046-AAB8-BD1C68766B24}" dt="2023-11-06T15:59:13.373" v="994" actId="20577"/>
        <pc:sldMkLst>
          <pc:docMk/>
          <pc:sldMk cId="1133218967" sldId="799"/>
        </pc:sldMkLst>
        <pc:spChg chg="mod">
          <ac:chgData name="Francisco Javier Sanchez Martinez" userId="2478b3a0-406a-4612-b052-93deeef14fe4" providerId="ADAL" clId="{B83F6A19-0956-4046-AAB8-BD1C68766B24}" dt="2023-11-06T15:45:54.879" v="101" actId="207"/>
          <ac:spMkLst>
            <pc:docMk/>
            <pc:sldMk cId="1133218967" sldId="799"/>
            <ac:spMk id="10" creationId="{A60629CD-EA42-2F35-013C-A0FB2CDA5A8B}"/>
          </ac:spMkLst>
        </pc:spChg>
        <pc:graphicFrameChg chg="mod modGraphic">
          <ac:chgData name="Francisco Javier Sanchez Martinez" userId="2478b3a0-406a-4612-b052-93deeef14fe4" providerId="ADAL" clId="{B83F6A19-0956-4046-AAB8-BD1C68766B24}" dt="2023-11-06T15:59:13.373" v="994" actId="20577"/>
          <ac:graphicFrameMkLst>
            <pc:docMk/>
            <pc:sldMk cId="1133218967" sldId="799"/>
            <ac:graphicFrameMk id="2" creationId="{E7A36000-1593-C4FA-5243-FB7FCFB538C6}"/>
          </ac:graphicFrameMkLst>
        </pc:graphicFrameChg>
      </pc:sldChg>
      <pc:sldChg chg="modSp del mod">
        <pc:chgData name="Francisco Javier Sanchez Martinez" userId="2478b3a0-406a-4612-b052-93deeef14fe4" providerId="ADAL" clId="{B83F6A19-0956-4046-AAB8-BD1C68766B24}" dt="2023-11-06T15:46:59.027" v="167" actId="47"/>
        <pc:sldMkLst>
          <pc:docMk/>
          <pc:sldMk cId="3542004620" sldId="800"/>
        </pc:sldMkLst>
        <pc:spChg chg="mod">
          <ac:chgData name="Francisco Javier Sanchez Martinez" userId="2478b3a0-406a-4612-b052-93deeef14fe4" providerId="ADAL" clId="{B83F6A19-0956-4046-AAB8-BD1C68766B24}" dt="2023-11-06T15:46:51.783" v="166" actId="1076"/>
          <ac:spMkLst>
            <pc:docMk/>
            <pc:sldMk cId="3542004620" sldId="800"/>
            <ac:spMk id="10" creationId="{A60629CD-EA42-2F35-013C-A0FB2CDA5A8B}"/>
          </ac:spMkLst>
        </pc:spChg>
      </pc:sldChg>
      <pc:sldChg chg="modSp mod">
        <pc:chgData name="Francisco Javier Sanchez Martinez" userId="2478b3a0-406a-4612-b052-93deeef14fe4" providerId="ADAL" clId="{B83F6A19-0956-4046-AAB8-BD1C68766B24}" dt="2023-11-06T15:58:16.301" v="978" actId="20577"/>
        <pc:sldMkLst>
          <pc:docMk/>
          <pc:sldMk cId="3711388398" sldId="801"/>
        </pc:sldMkLst>
        <pc:spChg chg="mod">
          <ac:chgData name="Francisco Javier Sanchez Martinez" userId="2478b3a0-406a-4612-b052-93deeef14fe4" providerId="ADAL" clId="{B83F6A19-0956-4046-AAB8-BD1C68766B24}" dt="2023-11-06T15:58:16.301" v="978" actId="20577"/>
          <ac:spMkLst>
            <pc:docMk/>
            <pc:sldMk cId="3711388398" sldId="801"/>
            <ac:spMk id="11" creationId="{00000000-0000-0000-0000-000000000000}"/>
          </ac:spMkLst>
        </pc:spChg>
      </pc:sldChg>
      <pc:sldChg chg="delSp modSp add del mod">
        <pc:chgData name="Francisco Javier Sanchez Martinez" userId="2478b3a0-406a-4612-b052-93deeef14fe4" providerId="ADAL" clId="{B83F6A19-0956-4046-AAB8-BD1C68766B24}" dt="2023-11-06T15:44:35.982" v="79" actId="47"/>
        <pc:sldMkLst>
          <pc:docMk/>
          <pc:sldMk cId="985254559" sldId="803"/>
        </pc:sldMkLst>
        <pc:spChg chg="del">
          <ac:chgData name="Francisco Javier Sanchez Martinez" userId="2478b3a0-406a-4612-b052-93deeef14fe4" providerId="ADAL" clId="{B83F6A19-0956-4046-AAB8-BD1C68766B24}" dt="2023-11-06T15:43:33.682" v="6" actId="478"/>
          <ac:spMkLst>
            <pc:docMk/>
            <pc:sldMk cId="985254559" sldId="803"/>
            <ac:spMk id="3" creationId="{FBE1143D-B3BE-2F05-59A9-7D3FE0936D9A}"/>
          </ac:spMkLst>
        </pc:spChg>
        <pc:spChg chg="del">
          <ac:chgData name="Francisco Javier Sanchez Martinez" userId="2478b3a0-406a-4612-b052-93deeef14fe4" providerId="ADAL" clId="{B83F6A19-0956-4046-AAB8-BD1C68766B24}" dt="2023-11-06T15:43:52.355" v="14" actId="478"/>
          <ac:spMkLst>
            <pc:docMk/>
            <pc:sldMk cId="985254559" sldId="803"/>
            <ac:spMk id="11" creationId="{4672338C-2ED8-1D3D-5F3E-65126DD721E7}"/>
          </ac:spMkLst>
        </pc:spChg>
        <pc:spChg chg="mod">
          <ac:chgData name="Francisco Javier Sanchez Martinez" userId="2478b3a0-406a-4612-b052-93deeef14fe4" providerId="ADAL" clId="{B83F6A19-0956-4046-AAB8-BD1C68766B24}" dt="2023-11-06T15:44:31.872" v="78" actId="20577"/>
          <ac:spMkLst>
            <pc:docMk/>
            <pc:sldMk cId="985254559" sldId="803"/>
            <ac:spMk id="12" creationId="{00000000-0000-0000-0000-000000000000}"/>
          </ac:spMkLst>
        </pc:spChg>
        <pc:spChg chg="del">
          <ac:chgData name="Francisco Javier Sanchez Martinez" userId="2478b3a0-406a-4612-b052-93deeef14fe4" providerId="ADAL" clId="{B83F6A19-0956-4046-AAB8-BD1C68766B24}" dt="2023-11-06T15:43:49.781" v="11" actId="478"/>
          <ac:spMkLst>
            <pc:docMk/>
            <pc:sldMk cId="985254559" sldId="803"/>
            <ac:spMk id="13" creationId="{573E0B36-1386-6B9C-CE2F-E1FB8F56FFFD}"/>
          </ac:spMkLst>
        </pc:spChg>
        <pc:spChg chg="del">
          <ac:chgData name="Francisco Javier Sanchez Martinez" userId="2478b3a0-406a-4612-b052-93deeef14fe4" providerId="ADAL" clId="{B83F6A19-0956-4046-AAB8-BD1C68766B24}" dt="2023-11-06T15:43:50.967" v="12" actId="478"/>
          <ac:spMkLst>
            <pc:docMk/>
            <pc:sldMk cId="985254559" sldId="803"/>
            <ac:spMk id="16" creationId="{AB16DC85-3FF9-18E9-ACD8-5B631E12C8F0}"/>
          </ac:spMkLst>
        </pc:spChg>
        <pc:spChg chg="del">
          <ac:chgData name="Francisco Javier Sanchez Martinez" userId="2478b3a0-406a-4612-b052-93deeef14fe4" providerId="ADAL" clId="{B83F6A19-0956-4046-AAB8-BD1C68766B24}" dt="2023-11-06T15:43:51.658" v="13" actId="478"/>
          <ac:spMkLst>
            <pc:docMk/>
            <pc:sldMk cId="985254559" sldId="803"/>
            <ac:spMk id="17" creationId="{4CDE9A3E-BAE5-ADEC-9CEA-7AE5DA0295BB}"/>
          </ac:spMkLst>
        </pc:spChg>
        <pc:spChg chg="del">
          <ac:chgData name="Francisco Javier Sanchez Martinez" userId="2478b3a0-406a-4612-b052-93deeef14fe4" providerId="ADAL" clId="{B83F6A19-0956-4046-AAB8-BD1C68766B24}" dt="2023-11-06T15:43:54.392" v="16" actId="478"/>
          <ac:spMkLst>
            <pc:docMk/>
            <pc:sldMk cId="985254559" sldId="803"/>
            <ac:spMk id="18" creationId="{48DE9DAB-C603-AA3E-1178-0977D354C5E7}"/>
          </ac:spMkLst>
        </pc:spChg>
        <pc:spChg chg="del">
          <ac:chgData name="Francisco Javier Sanchez Martinez" userId="2478b3a0-406a-4612-b052-93deeef14fe4" providerId="ADAL" clId="{B83F6A19-0956-4046-AAB8-BD1C68766B24}" dt="2023-11-06T15:43:53.327" v="15" actId="478"/>
          <ac:spMkLst>
            <pc:docMk/>
            <pc:sldMk cId="985254559" sldId="803"/>
            <ac:spMk id="19" creationId="{FE0B60DC-BF96-CE78-6079-46F8D98B8EB5}"/>
          </ac:spMkLst>
        </pc:spChg>
      </pc:sldChg>
      <pc:sldChg chg="addSp delSp modSp add mod">
        <pc:chgData name="Francisco Javier Sanchez Martinez" userId="2478b3a0-406a-4612-b052-93deeef14fe4" providerId="ADAL" clId="{B83F6A19-0956-4046-AAB8-BD1C68766B24}" dt="2023-11-06T16:00:13.091" v="1001" actId="1076"/>
        <pc:sldMkLst>
          <pc:docMk/>
          <pc:sldMk cId="3147505399" sldId="803"/>
        </pc:sldMkLst>
        <pc:spChg chg="add mod">
          <ac:chgData name="Francisco Javier Sanchez Martinez" userId="2478b3a0-406a-4612-b052-93deeef14fe4" providerId="ADAL" clId="{B83F6A19-0956-4046-AAB8-BD1C68766B24}" dt="2023-11-06T16:00:00.659" v="1000" actId="12"/>
          <ac:spMkLst>
            <pc:docMk/>
            <pc:sldMk cId="3147505399" sldId="803"/>
            <ac:spMk id="3" creationId="{E00D059D-AF88-29F9-35C3-BDF8B93295CF}"/>
          </ac:spMkLst>
        </pc:spChg>
        <pc:spChg chg="mod">
          <ac:chgData name="Francisco Javier Sanchez Martinez" userId="2478b3a0-406a-4612-b052-93deeef14fe4" providerId="ADAL" clId="{B83F6A19-0956-4046-AAB8-BD1C68766B24}" dt="2023-11-06T15:47:07.148" v="169" actId="20577"/>
          <ac:spMkLst>
            <pc:docMk/>
            <pc:sldMk cId="3147505399" sldId="803"/>
            <ac:spMk id="10" creationId="{00000000-0000-0000-0000-000000000000}"/>
          </ac:spMkLst>
        </pc:spChg>
        <pc:spChg chg="add mod">
          <ac:chgData name="Francisco Javier Sanchez Martinez" userId="2478b3a0-406a-4612-b052-93deeef14fe4" providerId="ADAL" clId="{B83F6A19-0956-4046-AAB8-BD1C68766B24}" dt="2023-11-06T16:00:13.091" v="1001" actId="1076"/>
          <ac:spMkLst>
            <pc:docMk/>
            <pc:sldMk cId="3147505399" sldId="803"/>
            <ac:spMk id="11" creationId="{5624288E-33F1-2685-B133-77E176A8F4EF}"/>
          </ac:spMkLst>
        </pc:spChg>
        <pc:picChg chg="del">
          <ac:chgData name="Francisco Javier Sanchez Martinez" userId="2478b3a0-406a-4612-b052-93deeef14fe4" providerId="ADAL" clId="{B83F6A19-0956-4046-AAB8-BD1C68766B24}" dt="2023-11-06T15:44:46.841" v="83" actId="478"/>
          <ac:picMkLst>
            <pc:docMk/>
            <pc:sldMk cId="3147505399" sldId="803"/>
            <ac:picMk id="23" creationId="{7997AC1C-AC9A-F5D0-8989-0D3C4FEDF72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smartinez\OneDrive%20-%20MITECO\Plan%20de%20recuperaci&#243;n%20PRTR\RESUMEN%20ESTADO%20COMPONENTE%203%20FRER%209%20de%20JUNIO%20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ESTADO DE</a:t>
            </a:r>
            <a:r>
              <a:rPr lang="en-US" baseline="0"/>
              <a:t> TRAMITACIÓN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'junio 2023'!$B$9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'junio 2023'!$D$5:$F$5</c:f>
              <c:strCache>
                <c:ptCount val="3"/>
                <c:pt idx="0">
                  <c:v>ADJUDICADO YA FRER</c:v>
                </c:pt>
                <c:pt idx="1">
                  <c:v>APROBADO CR FRER EN LICITACIÓN</c:v>
                </c:pt>
                <c:pt idx="2">
                  <c:v>APROBADO CR EN TRAMITACIÓN</c:v>
                </c:pt>
              </c:strCache>
              <c:extLst/>
            </c:strRef>
          </c:cat>
          <c:val>
            <c:numRef>
              <c:f>'junio 2023'!$D$9:$F$9</c:f>
              <c:numCache>
                <c:formatCode>_("€"* #,##0.00_);_("€"* \(#,##0.00\);_("€"* "-"??_);_(@_)</c:formatCode>
                <c:ptCount val="3"/>
                <c:pt idx="0">
                  <c:v>89031474.359999999</c:v>
                </c:pt>
                <c:pt idx="1">
                  <c:v>53081291.25</c:v>
                </c:pt>
                <c:pt idx="2">
                  <c:v>7491140.3600000003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6291-40B9-9E6B-D034A9C2AC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210623"/>
        <c:axId val="48204383"/>
      </c:barChart>
      <c:catAx>
        <c:axId val="48210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8204383"/>
        <c:crosses val="autoZero"/>
        <c:auto val="1"/>
        <c:lblAlgn val="ctr"/>
        <c:lblOffset val="100"/>
        <c:noMultiLvlLbl val="0"/>
      </c:catAx>
      <c:valAx>
        <c:axId val="48204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€&quot;* #,##0.00_);_(&quot;€&quot;* \(#,##0.00\);_(&quot;€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82106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74E26-1014-42F8-BD62-754AC1C98E84}" type="datetimeFigureOut">
              <a:rPr lang="es-ES" smtClean="0"/>
              <a:t>06/11/2023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CC3F7-9B1A-49E6-9168-758B33540F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6252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21" tIns="46010" rIns="92021" bIns="4601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21" tIns="46010" rIns="92021" bIns="46010" rtlCol="0"/>
          <a:lstStyle>
            <a:lvl1pPr algn="r">
              <a:defRPr sz="1200"/>
            </a:lvl1pPr>
          </a:lstStyle>
          <a:p>
            <a:fld id="{33EAAEA6-1CFF-4B54-9F5B-A069AB2E3A4C}" type="datetimeFigureOut">
              <a:rPr lang="es-ES" smtClean="0"/>
              <a:t>06/11/2023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21" tIns="46010" rIns="92021" bIns="4601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0254" y="4777368"/>
            <a:ext cx="5437179" cy="3909042"/>
          </a:xfrm>
          <a:prstGeom prst="rect">
            <a:avLst/>
          </a:prstGeom>
        </p:spPr>
        <p:txBody>
          <a:bodyPr vert="horz" lIns="92021" tIns="46010" rIns="92021" bIns="4601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21" tIns="46010" rIns="92021" bIns="4601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21" tIns="46010" rIns="92021" bIns="46010" rtlCol="0" anchor="b"/>
          <a:lstStyle>
            <a:lvl1pPr algn="r">
              <a:defRPr sz="1200"/>
            </a:lvl1pPr>
          </a:lstStyle>
          <a:p>
            <a:fld id="{AA66C6AF-02CA-48DD-81CC-CF85C98F4F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7711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6C6AF-02CA-48DD-81CC-CF85C98F4F0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343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1409-2994-4047-9821-56BC4D77760B}" type="datetime1">
              <a:rPr lang="es-ES_tradnl" smtClean="0"/>
              <a:t>06/11/2023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86381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FA9E-6110-4DBA-9BE7-1B7E06EE4445}" type="datetime1">
              <a:rPr lang="es-ES_tradnl" smtClean="0"/>
              <a:t>06/11/2023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83178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082B-B9B9-4FAB-965E-20275003A8D2}" type="datetime1">
              <a:rPr lang="es-ES_tradnl" smtClean="0"/>
              <a:t>06/11/2023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4806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B3C1-0E55-4AC1-A400-86A6552631E5}" type="datetime1">
              <a:rPr lang="es-ES_tradnl" smtClean="0"/>
              <a:t>06/11/2023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0855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0C581-8C4B-48B7-B70F-D2121CB115D4}" type="datetime1">
              <a:rPr lang="es-ES_tradnl" smtClean="0"/>
              <a:t>06/11/2023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1953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F1E4-5314-4073-88C9-476A26AF88A7}" type="datetime1">
              <a:rPr lang="es-ES_tradnl" smtClean="0"/>
              <a:t>06/11/2023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5961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F9335-CED2-40A2-8B59-EC21F44D9859}" type="datetime1">
              <a:rPr lang="es-ES_tradnl" smtClean="0"/>
              <a:t>06/11/2023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33455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67141-32A4-4D19-98AE-303E002B54E3}" type="datetime1">
              <a:rPr lang="es-ES_tradnl" smtClean="0"/>
              <a:t>06/11/2023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60987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AE084-31E5-40B8-92FE-351C4423605E}" type="datetime1">
              <a:rPr lang="es-ES_tradnl" smtClean="0"/>
              <a:t>06/11/2023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35617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F810-9454-4143-B4A4-E0374306A8CE}" type="datetime1">
              <a:rPr lang="es-ES_tradnl" smtClean="0"/>
              <a:t>06/11/2023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1996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4F19B-1ABC-4F85-B57E-BC517D5EE115}" type="datetime1">
              <a:rPr lang="es-ES_tradnl" smtClean="0"/>
              <a:t>06/11/2023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88444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88118-96F3-46D2-95E7-F437D200668B}" type="datetime1">
              <a:rPr lang="es-ES" smtClean="0"/>
              <a:t>06/11/2023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F3826-EC20-4ACB-9B89-E3E0B7808F1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903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2F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44902"/>
          <a:stretch/>
        </p:blipFill>
        <p:spPr>
          <a:xfrm>
            <a:off x="9417759" y="5085184"/>
            <a:ext cx="2026578" cy="12386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3798" y="830665"/>
            <a:ext cx="1578170" cy="559112"/>
          </a:xfrm>
          <a:prstGeom prst="rect">
            <a:avLst/>
          </a:prstGeom>
        </p:spPr>
      </p:pic>
      <p:pic>
        <p:nvPicPr>
          <p:cNvPr id="1026" name="Picture 2" descr="Programa Empleaverde | Programa Empleaver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301" y="870129"/>
            <a:ext cx="2210497" cy="51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/>
          <p:cNvSpPr/>
          <p:nvPr/>
        </p:nvSpPr>
        <p:spPr>
          <a:xfrm>
            <a:off x="8760296" y="5704526"/>
            <a:ext cx="216024" cy="172746"/>
          </a:xfrm>
          <a:prstGeom prst="ellipse">
            <a:avLst/>
          </a:prstGeom>
          <a:solidFill>
            <a:srgbClr val="062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4151784" y="1801096"/>
            <a:ext cx="759152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 DE IMPLANTACIÓN DEL PERTE DE DIGITALIZACIÓN DEL CICLO DEL AGUA</a:t>
            </a:r>
          </a:p>
          <a:p>
            <a:endParaRPr lang="es-ES" sz="40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Fco Javier Sánchez Martínez 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EF60AD7-B3E7-4C17-92FB-5CF17A75A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575" y="412988"/>
            <a:ext cx="3505504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91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9" name="Paralelogramo 8"/>
          <p:cNvSpPr/>
          <p:nvPr/>
        </p:nvSpPr>
        <p:spPr>
          <a:xfrm>
            <a:off x="263352" y="831524"/>
            <a:ext cx="11665296" cy="396813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56747" y="788299"/>
            <a:ext cx="11571901" cy="5078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LÍNEA DE ACTUACIÓN 1: MEJORA DE LA GOBERNANZA DE LOS USOS DEL AGUA EN ESPAÑA: 10 M€ 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449928" y="1551234"/>
            <a:ext cx="10254584" cy="653630"/>
          </a:xfrm>
        </p:spPr>
        <p:txBody>
          <a:bodyPr>
            <a:normAutofit/>
          </a:bodyPr>
          <a:lstStyle/>
          <a:p>
            <a:pPr marL="84138" indent="0" algn="just">
              <a:buNone/>
              <a:tabLst>
                <a:tab pos="354013" algn="l"/>
              </a:tabLst>
            </a:pPr>
            <a:r>
              <a:rPr lang="es-ES" sz="1800" b="1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Modificación del Reglamento del Dominio Público Hidráulico: RD 665/2023 de 18 de julio</a:t>
            </a:r>
          </a:p>
          <a:p>
            <a:pPr marL="84138" indent="0" algn="just">
              <a:buNone/>
              <a:tabLst>
                <a:tab pos="354013" algn="l"/>
              </a:tabLst>
            </a:pPr>
            <a:endParaRPr lang="es-ES" sz="1800" b="1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 de texto 2"/>
          <p:cNvSpPr txBox="1">
            <a:spLocks noChangeArrowheads="1"/>
          </p:cNvSpPr>
          <p:nvPr/>
        </p:nvSpPr>
        <p:spPr bwMode="auto">
          <a:xfrm>
            <a:off x="9269387" y="98749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1E3CFD5-D4FC-4C9E-B9AE-7A74DB1EB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9509"/>
            <a:ext cx="349150" cy="41776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AAD6962-2330-E555-52A1-7D2B2D40AEFA}"/>
              </a:ext>
            </a:extLst>
          </p:cNvPr>
          <p:cNvSpPr txBox="1"/>
          <p:nvPr/>
        </p:nvSpPr>
        <p:spPr>
          <a:xfrm>
            <a:off x="604730" y="1998303"/>
            <a:ext cx="3960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Artículo 259 quinquies. </a:t>
            </a:r>
          </a:p>
          <a:p>
            <a:r>
              <a:rPr lang="es-ES" dirty="0"/>
              <a:t>Plan integral de gestión del sistema de saneamiento.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EC16D08-03B4-8365-D8B0-933783E12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984" y="1844824"/>
            <a:ext cx="5002891" cy="483037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750175E-5CFB-04CA-CCA1-B3639C7A72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747" y="2982618"/>
            <a:ext cx="4899498" cy="367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75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9" name="Paralelogramo 8"/>
          <p:cNvSpPr/>
          <p:nvPr/>
        </p:nvSpPr>
        <p:spPr>
          <a:xfrm>
            <a:off x="263352" y="831524"/>
            <a:ext cx="11665296" cy="396813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56747" y="788299"/>
            <a:ext cx="11571901" cy="5078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LÍNEA DE ACTUACIÓN 1: MEJORA DE LA GOBERNANZA DE LOS USOS DEL AGUA EN ESPAÑA: 10 M€ 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449928" y="1551234"/>
            <a:ext cx="10254584" cy="653630"/>
          </a:xfrm>
        </p:spPr>
        <p:txBody>
          <a:bodyPr>
            <a:normAutofit/>
          </a:bodyPr>
          <a:lstStyle/>
          <a:p>
            <a:pPr marL="84138" indent="0" algn="just">
              <a:buNone/>
              <a:tabLst>
                <a:tab pos="354013" algn="l"/>
              </a:tabLst>
            </a:pPr>
            <a:r>
              <a:rPr lang="es-ES" sz="1800" b="1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Modificación del Reglamento del Dominio Público Hidráulico: RD 665/2023 de 18 de julio</a:t>
            </a:r>
          </a:p>
          <a:p>
            <a:pPr marL="84138" indent="0" algn="just">
              <a:buNone/>
              <a:tabLst>
                <a:tab pos="354013" algn="l"/>
              </a:tabLst>
            </a:pPr>
            <a:endParaRPr lang="es-ES" sz="1800" b="1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 de texto 2"/>
          <p:cNvSpPr txBox="1">
            <a:spLocks noChangeArrowheads="1"/>
          </p:cNvSpPr>
          <p:nvPr/>
        </p:nvSpPr>
        <p:spPr bwMode="auto">
          <a:xfrm>
            <a:off x="9269387" y="98749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1E3CFD5-D4FC-4C9E-B9AE-7A74DB1EB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9509"/>
            <a:ext cx="349150" cy="41776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AAD6962-2330-E555-52A1-7D2B2D40AEFA}"/>
              </a:ext>
            </a:extLst>
          </p:cNvPr>
          <p:cNvSpPr txBox="1"/>
          <p:nvPr/>
        </p:nvSpPr>
        <p:spPr>
          <a:xfrm>
            <a:off x="875421" y="2204864"/>
            <a:ext cx="24268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_tradnl"/>
            </a:defPPr>
          </a:lstStyle>
          <a:p>
            <a:r>
              <a:rPr lang="es-ES" dirty="0"/>
              <a:t>Artículo 253 ter. </a:t>
            </a:r>
          </a:p>
          <a:p>
            <a:r>
              <a:rPr lang="es-ES" dirty="0"/>
              <a:t>Control y vigilancia de los retornos de agua procedentes del regadío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7332DE5-1F50-098D-8CA2-D3B429355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2697" y="1957619"/>
            <a:ext cx="4830603" cy="466478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6597534-D3E2-E18F-35BE-F408869013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28" y="3794449"/>
            <a:ext cx="5455400" cy="2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30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9" name="Paralelogramo 8"/>
          <p:cNvSpPr/>
          <p:nvPr/>
        </p:nvSpPr>
        <p:spPr>
          <a:xfrm>
            <a:off x="263352" y="831524"/>
            <a:ext cx="11665296" cy="396813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56747" y="788299"/>
            <a:ext cx="11571901" cy="5078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LÍNEA DE ACTUACIÓN 1: MEJORA DE LA GOBERNANZA DE LOS USOS DEL AGUA EN ESPAÑA: 10 M€ 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468782" y="1339355"/>
            <a:ext cx="10254584" cy="653630"/>
          </a:xfrm>
        </p:spPr>
        <p:txBody>
          <a:bodyPr>
            <a:normAutofit/>
          </a:bodyPr>
          <a:lstStyle/>
          <a:p>
            <a:pPr marL="84138" indent="0" algn="just">
              <a:buNone/>
              <a:tabLst>
                <a:tab pos="354013" algn="l"/>
              </a:tabLst>
            </a:pPr>
            <a:r>
              <a:rPr lang="es-ES" sz="1800" b="1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Modificación del Reglamento del Dominio Público Hidráulico: RD 665/2023 de 18 de julio</a:t>
            </a:r>
          </a:p>
          <a:p>
            <a:pPr marL="84138" indent="0" algn="just">
              <a:buNone/>
              <a:tabLst>
                <a:tab pos="354013" algn="l"/>
              </a:tabLst>
            </a:pPr>
            <a:endParaRPr lang="es-ES" sz="1800" b="1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 de texto 2"/>
          <p:cNvSpPr txBox="1">
            <a:spLocks noChangeArrowheads="1"/>
          </p:cNvSpPr>
          <p:nvPr/>
        </p:nvSpPr>
        <p:spPr bwMode="auto">
          <a:xfrm>
            <a:off x="9269387" y="98749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1E3CFD5-D4FC-4C9E-B9AE-7A74DB1EB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9509"/>
            <a:ext cx="349150" cy="4177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FCAA728-BD0F-1572-E4D5-BAEC78396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82" y="1738846"/>
            <a:ext cx="10254584" cy="511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58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13</a:t>
            </a:fld>
            <a:endParaRPr lang="es-ES_tradnl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9" name="Paralelogramo 8"/>
          <p:cNvSpPr/>
          <p:nvPr/>
        </p:nvSpPr>
        <p:spPr>
          <a:xfrm>
            <a:off x="263352" y="831524"/>
            <a:ext cx="11665296" cy="396813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56747" y="788299"/>
            <a:ext cx="11571901" cy="5078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LÍNEA DE ACTUACIÓN 1: MEJORA DE LA GOBERNANZA DE LOS USOS DEL AGUA EN ESPAÑA: 10 M€ </a:t>
            </a:r>
          </a:p>
        </p:txBody>
      </p:sp>
      <p:sp>
        <p:nvSpPr>
          <p:cNvPr id="15" name="Cuadro de texto 2"/>
          <p:cNvSpPr txBox="1">
            <a:spLocks noChangeArrowheads="1"/>
          </p:cNvSpPr>
          <p:nvPr/>
        </p:nvSpPr>
        <p:spPr bwMode="auto">
          <a:xfrm>
            <a:off x="9269387" y="98749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1E3CFD5-D4FC-4C9E-B9AE-7A74DB1EB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9509"/>
            <a:ext cx="349150" cy="41776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316" y="1333715"/>
            <a:ext cx="3851088" cy="5457040"/>
          </a:xfrm>
          <a:prstGeom prst="rect">
            <a:avLst/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87C0BDBE-32BC-2AB6-F1DE-5418083C4338}"/>
              </a:ext>
            </a:extLst>
          </p:cNvPr>
          <p:cNvSpPr txBox="1">
            <a:spLocks/>
          </p:cNvSpPr>
          <p:nvPr/>
        </p:nvSpPr>
        <p:spPr>
          <a:xfrm>
            <a:off x="263352" y="1708753"/>
            <a:ext cx="6624736" cy="4536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indent="0" algn="just">
              <a:buFont typeface="Arial"/>
              <a:buNone/>
              <a:tabLst>
                <a:tab pos="354013" algn="l"/>
              </a:tabLst>
            </a:pPr>
            <a:r>
              <a:rPr lang="es-ES" sz="1800" b="1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Actualización de la Orden Ministerial por la que se regulan los sistemas para realizar el control efectivo de los volúmenes de agua utilizados y de los vertidos al mismo</a:t>
            </a:r>
            <a:r>
              <a:rPr lang="es-ES" sz="18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pPr marL="84138" indent="0" algn="just">
              <a:buFont typeface="Arial"/>
              <a:buNone/>
              <a:tabLst>
                <a:tab pos="354013" algn="l"/>
              </a:tabLst>
            </a:pPr>
            <a:endParaRPr lang="es-ES" sz="18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138" indent="0" algn="just">
              <a:buFont typeface="Arial"/>
              <a:buNone/>
              <a:tabLst>
                <a:tab pos="354013" algn="l"/>
              </a:tabLst>
            </a:pPr>
            <a:r>
              <a:rPr lang="es-ES" sz="18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Tres categorías de aprovechamientos y vertidos:</a:t>
            </a:r>
          </a:p>
          <a:p>
            <a:pPr marL="84138" indent="0" algn="just">
              <a:buFont typeface="Arial"/>
              <a:buNone/>
              <a:tabLst>
                <a:tab pos="354013" algn="l"/>
              </a:tabLst>
            </a:pPr>
            <a:endParaRPr lang="es-ES" sz="18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9888" indent="-285750" algn="just">
              <a:tabLst>
                <a:tab pos="354013" algn="l"/>
              </a:tabLst>
            </a:pPr>
            <a:r>
              <a:rPr lang="es-ES" sz="18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20.000 m</a:t>
            </a:r>
            <a:r>
              <a:rPr lang="es-ES" sz="1800" baseline="300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ES" sz="18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500.000 m</a:t>
            </a:r>
            <a:r>
              <a:rPr lang="es-ES" sz="1800" baseline="300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369888" indent="-285750" algn="just">
              <a:tabLst>
                <a:tab pos="354013" algn="l"/>
              </a:tabLst>
            </a:pPr>
            <a:endParaRPr lang="es-ES" sz="18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9888" indent="-285750" algn="just">
              <a:tabLst>
                <a:tab pos="354013" algn="l"/>
              </a:tabLst>
            </a:pPr>
            <a:r>
              <a:rPr lang="es-ES" sz="18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electrónico de volúmenes y envío de forma electrónica a los organismos de cuenca</a:t>
            </a:r>
          </a:p>
          <a:p>
            <a:pPr marL="369888" indent="-285750" algn="just">
              <a:tabLst>
                <a:tab pos="354013" algn="l"/>
              </a:tabLst>
            </a:pPr>
            <a:endParaRPr lang="es-ES" sz="18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9888" indent="-285750" algn="just">
              <a:tabLst>
                <a:tab pos="354013" algn="l"/>
              </a:tabLst>
            </a:pPr>
            <a:r>
              <a:rPr lang="es-ES" sz="18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las aguas en las EDAR</a:t>
            </a:r>
          </a:p>
          <a:p>
            <a:pPr marL="369888" indent="-285750" algn="just">
              <a:tabLst>
                <a:tab pos="354013" algn="l"/>
              </a:tabLst>
            </a:pPr>
            <a:endParaRPr lang="es-ES" sz="18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9888" indent="-285750" algn="just">
              <a:tabLst>
                <a:tab pos="354013" algn="l"/>
              </a:tabLst>
            </a:pPr>
            <a:r>
              <a:rPr lang="es-ES" sz="18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Fases de implementación: 2024 - 2026 - 2027</a:t>
            </a:r>
          </a:p>
          <a:p>
            <a:pPr marL="369888" indent="-285750" algn="just">
              <a:tabLst>
                <a:tab pos="354013" algn="l"/>
              </a:tabLst>
            </a:pPr>
            <a:endParaRPr lang="es-ES" sz="18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9888" indent="-285750" algn="just">
              <a:tabLst>
                <a:tab pos="354013" algn="l"/>
              </a:tabLst>
            </a:pPr>
            <a:r>
              <a:rPr lang="es-ES" sz="18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Entidades colaboradoras de la administración hidráulica</a:t>
            </a:r>
          </a:p>
          <a:p>
            <a:pPr marL="84138" indent="0" algn="just">
              <a:buFont typeface="Arial"/>
              <a:buNone/>
              <a:tabLst>
                <a:tab pos="354013" algn="l"/>
              </a:tabLst>
            </a:pPr>
            <a:endParaRPr lang="es-ES" sz="18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138" indent="0" algn="just">
              <a:buFont typeface="Arial"/>
              <a:buNone/>
              <a:tabLst>
                <a:tab pos="354013" algn="l"/>
              </a:tabLst>
            </a:pPr>
            <a:endParaRPr lang="es-ES" sz="18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625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14</a:t>
            </a:fld>
            <a:endParaRPr lang="es-ES_tradnl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9" name="Paralelogramo 8"/>
          <p:cNvSpPr/>
          <p:nvPr/>
        </p:nvSpPr>
        <p:spPr>
          <a:xfrm>
            <a:off x="263352" y="831524"/>
            <a:ext cx="11665296" cy="396813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56747" y="788299"/>
            <a:ext cx="11571901" cy="5078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LÍNEA DE ACTUACIÓN 2: IMPULSO A LA DIGITALIZACIÓN DE LOS ORGANISMOS DE CUENCA : 225 M€</a:t>
            </a: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408637" y="1916832"/>
            <a:ext cx="7128792" cy="4536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+mj-lt"/>
              <a:buAutoNum type="alphaLcParenR"/>
            </a:pPr>
            <a:endParaRPr lang="es-ES" sz="180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 de texto 2"/>
          <p:cNvSpPr txBox="1">
            <a:spLocks noChangeArrowheads="1"/>
          </p:cNvSpPr>
          <p:nvPr/>
        </p:nvSpPr>
        <p:spPr bwMode="auto">
          <a:xfrm>
            <a:off x="9269387" y="98749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8945957-8F6F-4D9E-9398-8B99ED6DC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9509"/>
            <a:ext cx="349150" cy="41776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C47A386-2D92-3A7C-C996-841BA4FA8B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7128"/>
          <a:stretch/>
        </p:blipFill>
        <p:spPr>
          <a:xfrm>
            <a:off x="4943872" y="1569347"/>
            <a:ext cx="7560840" cy="251669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1D17DB4-AA97-4118-D844-8197FE7F2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827" y="4325854"/>
            <a:ext cx="7344815" cy="2550464"/>
          </a:xfrm>
          <a:prstGeom prst="rect">
            <a:avLst/>
          </a:prstGeom>
        </p:spPr>
      </p:pic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FEC5626B-DCFB-1B9A-B664-25461E220A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0136210"/>
              </p:ext>
            </p:extLst>
          </p:nvPr>
        </p:nvGraphicFramePr>
        <p:xfrm>
          <a:off x="356747" y="1464581"/>
          <a:ext cx="4803149" cy="2756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038831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15</a:t>
            </a:fld>
            <a:endParaRPr lang="es-ES_tradnl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9" name="Paralelogramo 8"/>
          <p:cNvSpPr/>
          <p:nvPr/>
        </p:nvSpPr>
        <p:spPr>
          <a:xfrm>
            <a:off x="263352" y="831524"/>
            <a:ext cx="11665296" cy="396813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56748" y="788299"/>
            <a:ext cx="10923828" cy="5078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LÍNEA DE ACTUACIÓN 3: DESARROLLO DE PROGRAMAS DE AYUDAS: 1700 M€</a:t>
            </a: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259531" y="1676639"/>
            <a:ext cx="5620445" cy="4665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buFont typeface="+mj-lt"/>
              <a:buAutoNum type="alphaLcParenR"/>
            </a:pPr>
            <a:r>
              <a:rPr lang="es-ES" sz="180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Convocatoria de subvenciones en concurrencia competitiva de proyectos singulares de digitalización del ciclo urbano del agua.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es-ES" sz="180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Reparto de fondos en Conferencia Sectorial de Medio Ambiente a las CCAA.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es-ES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convocatoria de subvenciones de proyectos de digitalización del ciclo urbano del agua.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es-ES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Convocatoria de subvenciones en concurrencia competitiva de proyectos singulares de digitalización de Comunidades de Regantes y Comunidades de usuarios de aguas subterráneas.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es-ES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Convocatoria de subvenciones en concurrencia competitiva de proyectos singulares de digitalización para el uso industrial del agua.</a:t>
            </a:r>
          </a:p>
        </p:txBody>
      </p:sp>
      <p:sp>
        <p:nvSpPr>
          <p:cNvPr id="14" name="Cuadro de texto 2"/>
          <p:cNvSpPr txBox="1">
            <a:spLocks noChangeArrowheads="1"/>
          </p:cNvSpPr>
          <p:nvPr/>
        </p:nvSpPr>
        <p:spPr bwMode="auto">
          <a:xfrm>
            <a:off x="9269387" y="98749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BD7E611-8239-4DE1-8362-E3D10F3F3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9509"/>
            <a:ext cx="349150" cy="417765"/>
          </a:xfrm>
          <a:prstGeom prst="rect">
            <a:avLst/>
          </a:prstGeom>
        </p:spPr>
      </p:pic>
      <p:pic>
        <p:nvPicPr>
          <p:cNvPr id="13" name="Imagen 12" descr="Imagen que contiene interior, tabla, escritorio, computadora&#10;&#10;Descripción generada automáticamente">
            <a:extLst>
              <a:ext uri="{FF2B5EF4-FFF2-40B4-BE49-F238E27FC236}">
                <a16:creationId xmlns:a16="http://schemas.microsoft.com/office/drawing/2014/main" id="{650B46BA-533A-4405-9373-A26C9A499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275" y="4086048"/>
            <a:ext cx="4650224" cy="2083526"/>
          </a:xfrm>
          <a:prstGeom prst="rect">
            <a:avLst/>
          </a:prstGeom>
        </p:spPr>
      </p:pic>
      <p:pic>
        <p:nvPicPr>
          <p:cNvPr id="16" name="Imagen 15" descr="Un puente sobre el agua&#10;&#10;Descripción generada automáticamente con confianza baja">
            <a:extLst>
              <a:ext uri="{FF2B5EF4-FFF2-40B4-BE49-F238E27FC236}">
                <a16:creationId xmlns:a16="http://schemas.microsoft.com/office/drawing/2014/main" id="{40E5B0E1-141C-4356-8891-DC8A978367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76829"/>
            <a:ext cx="3455822" cy="241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23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16</a:t>
            </a:fld>
            <a:endParaRPr lang="es-ES_tradnl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9" name="Paralelogramo 8"/>
          <p:cNvSpPr/>
          <p:nvPr/>
        </p:nvSpPr>
        <p:spPr>
          <a:xfrm>
            <a:off x="263352" y="831524"/>
            <a:ext cx="11665296" cy="396813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56748" y="788299"/>
            <a:ext cx="10923828" cy="5078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REPARTO EN CONFERENCIA SECTORIAL A LAS CCAA 100 M€ :  20 de junio de 2022</a:t>
            </a:r>
          </a:p>
        </p:txBody>
      </p:sp>
      <p:sp>
        <p:nvSpPr>
          <p:cNvPr id="14" name="Cuadro de texto 2"/>
          <p:cNvSpPr txBox="1">
            <a:spLocks noChangeArrowheads="1"/>
          </p:cNvSpPr>
          <p:nvPr/>
        </p:nvSpPr>
        <p:spPr bwMode="auto">
          <a:xfrm>
            <a:off x="9269387" y="98749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BD7E611-8239-4DE1-8362-E3D10F3F3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9509"/>
            <a:ext cx="349150" cy="41776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t="1388" b="797"/>
          <a:stretch/>
        </p:blipFill>
        <p:spPr>
          <a:xfrm>
            <a:off x="263352" y="1357532"/>
            <a:ext cx="10477500" cy="507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90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17</a:t>
            </a:fld>
            <a:endParaRPr lang="es-ES_tradnl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9" name="Paralelogramo 8"/>
          <p:cNvSpPr/>
          <p:nvPr/>
        </p:nvSpPr>
        <p:spPr>
          <a:xfrm>
            <a:off x="263352" y="831524"/>
            <a:ext cx="11665296" cy="396813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56748" y="788299"/>
            <a:ext cx="10923828" cy="5078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REPARTO EN CONFERENCIA SECTORIAL A LAS CCAA 100 M€ :  20 de junio de 2022</a:t>
            </a:r>
          </a:p>
        </p:txBody>
      </p:sp>
      <p:sp>
        <p:nvSpPr>
          <p:cNvPr id="14" name="Cuadro de texto 2"/>
          <p:cNvSpPr txBox="1">
            <a:spLocks noChangeArrowheads="1"/>
          </p:cNvSpPr>
          <p:nvPr/>
        </p:nvSpPr>
        <p:spPr bwMode="auto">
          <a:xfrm>
            <a:off x="9269387" y="98749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BD7E611-8239-4DE1-8362-E3D10F3F3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9509"/>
            <a:ext cx="349150" cy="41776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6DCE78-C8EF-646F-D7D5-36AA618BC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48" y="1567731"/>
            <a:ext cx="3400425" cy="482917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090FE61-2BB3-915F-0FB6-99FB1BF6B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4545" y="1413500"/>
            <a:ext cx="6913096" cy="524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51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18</a:t>
            </a:fld>
            <a:endParaRPr lang="es-ES_tradnl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9" name="Paralelogramo 8"/>
          <p:cNvSpPr/>
          <p:nvPr/>
        </p:nvSpPr>
        <p:spPr>
          <a:xfrm>
            <a:off x="263352" y="831524"/>
            <a:ext cx="11665296" cy="396813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34448" y="780489"/>
            <a:ext cx="11910223" cy="45653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LÍNEA DE ACTUACIÓN 3: DESARROLLO DE PROGRAMAS DE AYUDAS</a:t>
            </a: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259531" y="1676639"/>
            <a:ext cx="5620445" cy="4665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buFont typeface="+mj-lt"/>
              <a:buAutoNum type="alphaLcParenR"/>
            </a:pPr>
            <a:r>
              <a:rPr lang="es-ES" sz="18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Convocatoria de subvenciones en concurrencia competitiva de proyectos singulares de digitalización del ciclo urbano del agua.</a:t>
            </a:r>
          </a:p>
          <a:p>
            <a:pPr marL="457200" lvl="1" indent="0" algn="just">
              <a:buNone/>
            </a:pPr>
            <a:endParaRPr lang="es-ES" sz="18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 de texto 2"/>
          <p:cNvSpPr txBox="1">
            <a:spLocks noChangeArrowheads="1"/>
          </p:cNvSpPr>
          <p:nvPr/>
        </p:nvSpPr>
        <p:spPr bwMode="auto">
          <a:xfrm>
            <a:off x="9269387" y="98749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BD7E611-8239-4DE1-8362-E3D10F3F3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9509"/>
            <a:ext cx="349150" cy="41776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05505F0-61A2-F197-9CDC-BF238D114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908" y="1455436"/>
            <a:ext cx="4260502" cy="498411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90ED285-9E7F-31A0-6AB9-4222BCDF0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527" y="2516955"/>
            <a:ext cx="3887016" cy="412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54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19</a:t>
            </a:fld>
            <a:endParaRPr lang="es-ES_tradnl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9" name="Paralelogramo 8"/>
          <p:cNvSpPr/>
          <p:nvPr/>
        </p:nvSpPr>
        <p:spPr>
          <a:xfrm>
            <a:off x="263352" y="831524"/>
            <a:ext cx="11665296" cy="396813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34448" y="780489"/>
            <a:ext cx="11910223" cy="45653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LÍNEA DE ACTUACIÓN 3: DESARROLLO DE PROGRAMAS DE AYUDAS: 200 M€: 13 de diciembre 2023</a:t>
            </a: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259531" y="1676639"/>
            <a:ext cx="5620445" cy="20475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es-ES" sz="18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Segunda Convocatoria de subvenciones en concurrencia competitiva de proyectos singulares de digitalización del ciclo urbano del agua.</a:t>
            </a:r>
          </a:p>
          <a:p>
            <a:pPr marL="0" lvl="0" indent="0" algn="just">
              <a:buNone/>
            </a:pPr>
            <a:endParaRPr lang="es-ES" sz="18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s-ES" sz="14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millones de euros</a:t>
            </a:r>
          </a:p>
          <a:p>
            <a:pPr lvl="1" algn="just"/>
            <a:r>
              <a:rPr lang="es-ES" sz="14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a 10 millones de subvenciones por proyecto</a:t>
            </a:r>
          </a:p>
          <a:p>
            <a:pPr lvl="1" algn="just"/>
            <a:r>
              <a:rPr lang="es-ES" sz="14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Agrupaciones de municipios mínimo 20.000 habitantes.</a:t>
            </a:r>
          </a:p>
          <a:p>
            <a:pPr marL="457200" lvl="1" indent="0" algn="just">
              <a:buNone/>
            </a:pPr>
            <a:endParaRPr lang="es-ES" sz="1400" b="1" u="sng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 de texto 2"/>
          <p:cNvSpPr txBox="1">
            <a:spLocks noChangeArrowheads="1"/>
          </p:cNvSpPr>
          <p:nvPr/>
        </p:nvSpPr>
        <p:spPr bwMode="auto">
          <a:xfrm>
            <a:off x="9269387" y="98749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BD7E611-8239-4DE1-8362-E3D10F3F3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9509"/>
            <a:ext cx="349150" cy="4177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4F9022C-3717-EF8E-048A-0F6EEF9D9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320" y="4431546"/>
            <a:ext cx="8440328" cy="241968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F631CFB-2BF7-BCBB-B1C3-3F80B1A921E8}"/>
              </a:ext>
            </a:extLst>
          </p:cNvPr>
          <p:cNvSpPr txBox="1"/>
          <p:nvPr/>
        </p:nvSpPr>
        <p:spPr>
          <a:xfrm>
            <a:off x="6096000" y="1288320"/>
            <a:ext cx="599046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1200" dirty="0">
              <a:solidFill>
                <a:srgbClr val="002060"/>
              </a:solidFill>
            </a:endParaRPr>
          </a:p>
          <a:p>
            <a:r>
              <a:rPr lang="es-ES" sz="1200" dirty="0">
                <a:solidFill>
                  <a:srgbClr val="002060"/>
                </a:solidFill>
              </a:rPr>
              <a:t>Actuaciones financiables que den servicio a términos municipales con una población permanente inferior a 20.000 habitantes: hasta un máximo del 90 % de los costes elegibles.</a:t>
            </a:r>
          </a:p>
          <a:p>
            <a:endParaRPr lang="es-ES" sz="1200" dirty="0">
              <a:solidFill>
                <a:srgbClr val="002060"/>
              </a:solidFill>
            </a:endParaRPr>
          </a:p>
          <a:p>
            <a:r>
              <a:rPr lang="es-ES" sz="1200" dirty="0">
                <a:solidFill>
                  <a:srgbClr val="002060"/>
                </a:solidFill>
              </a:rPr>
              <a:t>Actuaciones financiables implementadas en las tipologías A, C, B.3 y B.4 del artículo 5, excepto aquellas recogidas en el punto anterior: hasta un máximo del 80 % de los costes elegibles.</a:t>
            </a:r>
          </a:p>
          <a:p>
            <a:endParaRPr lang="es-ES" sz="1200" dirty="0">
              <a:solidFill>
                <a:srgbClr val="002060"/>
              </a:solidFill>
            </a:endParaRPr>
          </a:p>
          <a:p>
            <a:r>
              <a:rPr lang="es-ES" sz="1200" dirty="0">
                <a:solidFill>
                  <a:srgbClr val="002060"/>
                </a:solidFill>
              </a:rPr>
              <a:t>Actuaciones financiables implementadas para el resto de las tipologías hasta un máximo del 60 % de los costes elegibles.</a:t>
            </a:r>
          </a:p>
          <a:p>
            <a:endParaRPr lang="es-ES" sz="1200" dirty="0">
              <a:solidFill>
                <a:srgbClr val="002060"/>
              </a:solidFill>
            </a:endParaRPr>
          </a:p>
          <a:p>
            <a:pPr algn="just"/>
            <a:r>
              <a:rPr lang="es-ES" sz="1200" b="0" i="0" dirty="0">
                <a:solidFill>
                  <a:srgbClr val="002060"/>
                </a:solidFill>
                <a:effectLst/>
              </a:rPr>
              <a:t>En los proyectos que incorporen actuaciones B.1, B.2, B.3 y B.4 y que, por lo tanto, mejoren de forma integral la gestión del ciclo del agua en todo el ámbito territorial del proyecto, se añadirá un 10 % adicional al porcentaje de intensidad máxima aplicable a los costes elegibles de todas las actividades financiables del proyecto.</a:t>
            </a:r>
          </a:p>
          <a:p>
            <a:pPr algn="just"/>
            <a:endParaRPr lang="es-ES" sz="1200" b="0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s-ES" sz="1200" b="0" i="0" dirty="0">
                <a:solidFill>
                  <a:srgbClr val="002060"/>
                </a:solidFill>
                <a:effectLst/>
              </a:rPr>
              <a:t>e) La cuantía de la ayuda en relación a actuaciones tipo B.2, B.5, B.6 y B.7 no podrán representar, en total, más del 40 % del presupuesto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F5EFA2A-00D3-3AA1-8359-A38965345AA7}"/>
              </a:ext>
            </a:extLst>
          </p:cNvPr>
          <p:cNvSpPr txBox="1"/>
          <p:nvPr/>
        </p:nvSpPr>
        <p:spPr>
          <a:xfrm>
            <a:off x="119336" y="3724157"/>
            <a:ext cx="58188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 algn="ctr">
              <a:buNone/>
            </a:pPr>
            <a:r>
              <a:rPr lang="es-ES" sz="1800" b="1" i="0" u="sng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  <a:latin typeface="Open Sans" panose="020B0606030504020204" pitchFamily="34" charset="0"/>
              </a:rPr>
              <a:t>El plazo para la presentación de solicitudes comienza el 30 de octubre de 2023 y finaliza el 13 de diciembre de 2023.</a:t>
            </a:r>
            <a:endParaRPr lang="es-ES" sz="1800" dirty="0">
              <a:solidFill>
                <a:schemeClr val="accent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329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2</a:t>
            </a:fld>
            <a:endParaRPr lang="es-ES_tradnl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9" name="Paralelogramo 8"/>
          <p:cNvSpPr/>
          <p:nvPr/>
        </p:nvSpPr>
        <p:spPr>
          <a:xfrm>
            <a:off x="263352" y="831524"/>
            <a:ext cx="11665296" cy="396813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56748" y="788299"/>
            <a:ext cx="10923828" cy="45653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LÍNEAS DE ACTUACIÓN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19337" y="1549927"/>
            <a:ext cx="11355876" cy="369332"/>
          </a:xfrm>
          <a:prstGeom prst="rect">
            <a:avLst/>
          </a:prstGeom>
          <a:solidFill>
            <a:srgbClr val="E6E9EF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lvl="0"/>
            <a:r>
              <a:rPr lang="es-E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 de actuación 1: </a:t>
            </a:r>
            <a:r>
              <a:rPr lang="es-ES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 de la gobernanza de los usos del agua en España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56748" y="3867934"/>
            <a:ext cx="11355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Impulso a la digitalización del ciclo urbano del agua.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Impulso a la digitalización del regadío.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Impulso a la digitalización del agua en el sector industrial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19337" y="2686738"/>
            <a:ext cx="11355876" cy="369332"/>
          </a:xfrm>
          <a:prstGeom prst="rect">
            <a:avLst/>
          </a:prstGeom>
          <a:solidFill>
            <a:srgbClr val="E6E9EF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lvl="0"/>
            <a:r>
              <a:rPr lang="es-E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 de actuación 2: </a:t>
            </a:r>
            <a:r>
              <a:rPr lang="es-ES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Impulso a la digitalización de los organismos de cuenca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02459" y="3173853"/>
            <a:ext cx="11355876" cy="646331"/>
          </a:xfrm>
          <a:prstGeom prst="rect">
            <a:avLst/>
          </a:prstGeom>
          <a:solidFill>
            <a:srgbClr val="E6E9EF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lvl="0"/>
            <a:r>
              <a:rPr lang="es-E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 de actuación 3: </a:t>
            </a:r>
            <a:r>
              <a:rPr lang="es-ES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de programas de ayudas para el impulso a la digitalización a los distintos usuarios del agua en España: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02459" y="4791264"/>
            <a:ext cx="11355876" cy="369332"/>
          </a:xfrm>
          <a:prstGeom prst="rect">
            <a:avLst/>
          </a:prstGeom>
          <a:solidFill>
            <a:srgbClr val="E6E9EF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lvl="0"/>
            <a:r>
              <a:rPr lang="es-E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 de actuación 4: </a:t>
            </a:r>
            <a:r>
              <a:rPr lang="es-ES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 e innovación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356747" y="1926953"/>
            <a:ext cx="1135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Actualización de la normativa existente en materia de digitalización y usos del agua en España.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Creación del Observatorio de la gestión del agua en España.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93446" y="5251329"/>
            <a:ext cx="10991711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Elaboración de guías técnicas y recomendaciones</a:t>
            </a: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 formación e innovación específicos </a:t>
            </a: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y colaboración en proyectos de I+D+i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de campañas de divulgación y formación destinadas a la ciudadanía</a:t>
            </a:r>
          </a:p>
        </p:txBody>
      </p:sp>
      <p:sp>
        <p:nvSpPr>
          <p:cNvPr id="21" name="Cuadro de texto 2"/>
          <p:cNvSpPr txBox="1">
            <a:spLocks noChangeArrowheads="1"/>
          </p:cNvSpPr>
          <p:nvPr/>
        </p:nvSpPr>
        <p:spPr bwMode="auto">
          <a:xfrm>
            <a:off x="9269387" y="98749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0BE7A773-FBB6-4FB7-B681-062C61E3A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9509"/>
            <a:ext cx="349150" cy="41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49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185448" y="6459450"/>
            <a:ext cx="2743200" cy="365125"/>
          </a:xfrm>
        </p:spPr>
        <p:txBody>
          <a:bodyPr/>
          <a:lstStyle/>
          <a:p>
            <a:fld id="{995326C0-9B29-3A49-A9C6-5E831137533D}" type="slidenum">
              <a:rPr lang="es-ES_tradnl" smtClean="0"/>
              <a:t>20</a:t>
            </a:fld>
            <a:endParaRPr lang="es-ES_tradnl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14" name="Cuadro de texto 2"/>
          <p:cNvSpPr txBox="1">
            <a:spLocks noChangeArrowheads="1"/>
          </p:cNvSpPr>
          <p:nvPr/>
        </p:nvSpPr>
        <p:spPr bwMode="auto">
          <a:xfrm>
            <a:off x="9269387" y="315566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BD7E611-8239-4DE1-8362-E3D10F3F3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46326"/>
            <a:ext cx="349150" cy="417765"/>
          </a:xfrm>
          <a:prstGeom prst="rect">
            <a:avLst/>
          </a:prstGeom>
        </p:spPr>
      </p:pic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9712A69D-26C1-C3B8-30E4-C9B1BF9947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472780"/>
              </p:ext>
            </p:extLst>
          </p:nvPr>
        </p:nvGraphicFramePr>
        <p:xfrm>
          <a:off x="578496" y="1124732"/>
          <a:ext cx="4385388" cy="4411621"/>
        </p:xfrm>
        <a:graphic>
          <a:graphicData uri="http://schemas.openxmlformats.org/drawingml/2006/table">
            <a:tbl>
              <a:tblPr/>
              <a:tblGrid>
                <a:gridCol w="305957">
                  <a:extLst>
                    <a:ext uri="{9D8B030D-6E8A-4147-A177-3AD203B41FA5}">
                      <a16:colId xmlns:a16="http://schemas.microsoft.com/office/drawing/2014/main" val="160689789"/>
                    </a:ext>
                  </a:extLst>
                </a:gridCol>
                <a:gridCol w="4079431">
                  <a:extLst>
                    <a:ext uri="{9D8B030D-6E8A-4147-A177-3AD203B41FA5}">
                      <a16:colId xmlns:a16="http://schemas.microsoft.com/office/drawing/2014/main" val="2472605014"/>
                    </a:ext>
                  </a:extLst>
                </a:gridCol>
              </a:tblGrid>
              <a:tr h="281297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s-E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TIPO A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357073"/>
                  </a:ext>
                </a:extLst>
              </a:tr>
              <a:tr h="506715">
                <a:tc gridSpan="2">
                  <a:txBody>
                    <a:bodyPr/>
                    <a:lstStyle/>
                    <a:p>
                      <a:pPr algn="l" fontAlgn="t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Elaboración/actualización o mejora de estrategias, planes, redacción de proyectos constructivos o estudios que mejoren la eficiencia del ciclo urbano del agua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126530"/>
                  </a:ext>
                </a:extLst>
              </a:tr>
              <a:tr h="21303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Planes de emergencia ante situaciones de sequía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387134"/>
                  </a:ext>
                </a:extLst>
              </a:tr>
              <a:tr h="42607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Protocolos de vigilancia, planes sanitarios y de gestión del control de la calidad de las aguas de consumo humano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293916"/>
                  </a:ext>
                </a:extLst>
              </a:tr>
              <a:tr h="21303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Planes integrales de gestión de los sistemas de saneamiento.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774534"/>
                  </a:ext>
                </a:extLst>
              </a:tr>
              <a:tr h="21303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Planes para el fomento del uso de agua regenerada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058833"/>
                  </a:ext>
                </a:extLst>
              </a:tr>
              <a:tr h="45671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Planes municipales de protección civil frente a situaciones de inundaciones, previsiones meteorológicas y sistemas de ayuda a la decisión.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51972"/>
                  </a:ext>
                </a:extLst>
              </a:tr>
              <a:tr h="30730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Estudios para el diagnóstico el control y gestión de las fugas estructurales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982215"/>
                  </a:ext>
                </a:extLst>
              </a:tr>
              <a:tr h="63910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Desarrollo de estudios hidrogeológicos para la mejora del conocimiento de las aguas subterráneas y establecimiento de perímetros de protección de las captaciones prioritarias.  Elaboración de planes directores de abastecimiento en alta y baja.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255086"/>
                  </a:ext>
                </a:extLst>
              </a:tr>
              <a:tr h="90494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Modelización cartográfica y numérica de las redes y sistemas de abastecimiento y saneamiento de todo el ciclo urbano (cartografía, topografía, modelación BIM, gemelos digitales, modelización hidráulica 3D, etc.). </a:t>
                      </a:r>
                      <a:b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constructivos para la mejora de la red de abastecimiento y saneamiento.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837206"/>
                  </a:ext>
                </a:extLst>
              </a:tr>
            </a:tbl>
          </a:graphicData>
        </a:graphic>
      </p:graphicFrame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id="{27CD54A7-A7E5-BE4C-4DBB-F03583160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650882"/>
              </p:ext>
            </p:extLst>
          </p:nvPr>
        </p:nvGraphicFramePr>
        <p:xfrm>
          <a:off x="5086351" y="1120440"/>
          <a:ext cx="6492938" cy="4375263"/>
        </p:xfrm>
        <a:graphic>
          <a:graphicData uri="http://schemas.openxmlformats.org/drawingml/2006/table">
            <a:tbl>
              <a:tblPr/>
              <a:tblGrid>
                <a:gridCol w="452996">
                  <a:extLst>
                    <a:ext uri="{9D8B030D-6E8A-4147-A177-3AD203B41FA5}">
                      <a16:colId xmlns:a16="http://schemas.microsoft.com/office/drawing/2014/main" val="2966496725"/>
                    </a:ext>
                  </a:extLst>
                </a:gridCol>
                <a:gridCol w="6039942">
                  <a:extLst>
                    <a:ext uri="{9D8B030D-6E8A-4147-A177-3AD203B41FA5}">
                      <a16:colId xmlns:a16="http://schemas.microsoft.com/office/drawing/2014/main" val="1224432043"/>
                    </a:ext>
                  </a:extLst>
                </a:gridCol>
              </a:tblGrid>
              <a:tr h="231377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s-E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TIPO B</a:t>
                      </a: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317571"/>
                  </a:ext>
                </a:extLst>
              </a:tr>
              <a:tr h="274042">
                <a:tc gridSpan="2">
                  <a:txBody>
                    <a:bodyPr/>
                    <a:lstStyle/>
                    <a:p>
                      <a:pPr algn="l" fontAlgn="t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Intervenciones específicas de mejora de la eficiencia y digitalización del ciclo urbano del agua</a:t>
                      </a:r>
                    </a:p>
                  </a:txBody>
                  <a:tcPr marL="8339" marR="8339" marT="833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879592"/>
                  </a:ext>
                </a:extLst>
              </a:tr>
              <a:tr h="53769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B.1</a:t>
                      </a: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Actuaciones de mejora de la eficiencia, digitalización y monitorización centradas en las infraestructuras de </a:t>
                      </a:r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captación del agua o puntos de entrega para el uso público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 en especial, sobre las captaciones directas al DPH, tanto superficiales como subterráneas.</a:t>
                      </a:r>
                    </a:p>
                  </a:txBody>
                  <a:tcPr marL="8339" marR="8339" marT="833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517278"/>
                  </a:ext>
                </a:extLst>
              </a:tr>
              <a:tr h="44367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B.2</a:t>
                      </a: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Actuaciones de mejora de la eficiencia y digitalización sobre cualquier elemento del </a:t>
                      </a:r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sistema de abastecimiento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incluyendo redes de distribución, acometidas de interés público.</a:t>
                      </a:r>
                    </a:p>
                  </a:txBody>
                  <a:tcPr marL="8339" marR="8339" marT="833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096064"/>
                  </a:ext>
                </a:extLst>
              </a:tr>
              <a:tr h="53769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B.3</a:t>
                      </a: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Actuaciones de mejora de la eficiencia, digitalización y monitorización sobre el </a:t>
                      </a:r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sistema de saneamiento y depuración,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así como en el conjunto de los procesos de infraestructuras del sistema de saneamiento.</a:t>
                      </a:r>
                    </a:p>
                  </a:txBody>
                  <a:tcPr marL="8339" marR="8339" marT="833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158844"/>
                  </a:ext>
                </a:extLst>
              </a:tr>
              <a:tr h="35846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B.4</a:t>
                      </a: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Actuaciones de mejora de la eficiencia, digitalización y monitorización en los</a:t>
                      </a:r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puntos de vertido de aguas residuales, 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 especial los que viertan directamente al DPH.</a:t>
                      </a:r>
                    </a:p>
                  </a:txBody>
                  <a:tcPr marL="8339" marR="8339" marT="833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441569"/>
                  </a:ext>
                </a:extLst>
              </a:tr>
              <a:tr h="89615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B.5</a:t>
                      </a: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Actuaciones </a:t>
                      </a:r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COMPLEMENTARIAS A LAS ACTUACIONES B1, B2, B3 Y B4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mejora de la eficiencia asociadas a </a:t>
                      </a:r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reparaciones y mejoras técnicas 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 los sistemas de abastecimiento, saneamiento y tratamiento de aguas, que permitan, entre otros objetivos la correcta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sensorización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abordada en las actuaciones de los tipos B.1, B.2, B.3 o B.4. </a:t>
                      </a:r>
                      <a:b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s-E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SON FINANCIABLES</a:t>
                      </a:r>
                      <a:r>
                        <a:rPr lang="es-ES" sz="11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LA </a:t>
                      </a:r>
                      <a:r>
                        <a:rPr lang="es-E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RENOVACIÓN COMPLETA DE REDES NI LA OBRA NUEVA.</a:t>
                      </a:r>
                    </a:p>
                  </a:txBody>
                  <a:tcPr marL="8339" marR="8339" marT="833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632077"/>
                  </a:ext>
                </a:extLst>
              </a:tr>
              <a:tr h="53769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B.6</a:t>
                      </a: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Instalación y mejora de </a:t>
                      </a:r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herramientas de comunicaciones 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necesarias para el desarrollo de las mismas, y en especial, aquellas destinadas a la implantación de tecnologías de la información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IoT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8339" marR="8339" marT="833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954926"/>
                  </a:ext>
                </a:extLst>
              </a:tr>
              <a:tr h="53769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B.7</a:t>
                      </a: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Realización de estudios, instalación de equipos y tecnologías y </a:t>
                      </a:r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mejoras de la gestión de los sistemas energéticos existentes 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 sistema de abastecimiento y saneamiento que permita la mejora de la eficiencia energética y el empleo de energías renovables</a:t>
                      </a:r>
                    </a:p>
                  </a:txBody>
                  <a:tcPr marL="8339" marR="8339" marT="833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634469"/>
                  </a:ext>
                </a:extLst>
              </a:tr>
            </a:tbl>
          </a:graphicData>
        </a:graphic>
      </p:graphicFrame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5A1A0B42-EC49-9495-AE05-BF7E6A953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600626"/>
              </p:ext>
            </p:extLst>
          </p:nvPr>
        </p:nvGraphicFramePr>
        <p:xfrm>
          <a:off x="578496" y="5661797"/>
          <a:ext cx="11000793" cy="942975"/>
        </p:xfrm>
        <a:graphic>
          <a:graphicData uri="http://schemas.openxmlformats.org/drawingml/2006/table">
            <a:tbl>
              <a:tblPr/>
              <a:tblGrid>
                <a:gridCol w="297805">
                  <a:extLst>
                    <a:ext uri="{9D8B030D-6E8A-4147-A177-3AD203B41FA5}">
                      <a16:colId xmlns:a16="http://schemas.microsoft.com/office/drawing/2014/main" val="73801648"/>
                    </a:ext>
                  </a:extLst>
                </a:gridCol>
                <a:gridCol w="10702988">
                  <a:extLst>
                    <a:ext uri="{9D8B030D-6E8A-4147-A177-3AD203B41FA5}">
                      <a16:colId xmlns:a16="http://schemas.microsoft.com/office/drawing/2014/main" val="3242769046"/>
                    </a:ext>
                  </a:extLst>
                </a:gridCol>
              </a:tblGrid>
              <a:tr h="213855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s-E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TIPO C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60637"/>
                  </a:ext>
                </a:extLst>
              </a:tr>
              <a:tr h="26098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Desarrollo y mejoras de portales web de las administraciones responsables y operadores en general que permitan fomentar la comunicación digital con terceros</a:t>
                      </a:r>
                      <a:b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797219"/>
                  </a:ext>
                </a:extLst>
              </a:tr>
              <a:tr h="33931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Mejora o desarrollo de sistemas de información y herramientas digitales para el fomento de la gestión de la información generada,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telegestión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y telemando del ciclo integral del agua</a:t>
                      </a:r>
                      <a:b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134533"/>
                  </a:ext>
                </a:extLst>
              </a:tr>
            </a:tbl>
          </a:graphicData>
        </a:graphic>
      </p:graphicFrame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C22A8AEC-E1F9-3E0E-6393-14747B0CF5D0}"/>
              </a:ext>
            </a:extLst>
          </p:cNvPr>
          <p:cNvSpPr txBox="1">
            <a:spLocks/>
          </p:cNvSpPr>
          <p:nvPr/>
        </p:nvSpPr>
        <p:spPr>
          <a:xfrm>
            <a:off x="98303" y="588664"/>
            <a:ext cx="10458745" cy="576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es-ES" sz="18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Segunda Convocatoria de subvenciones en concurrencia competitiva de proyectos singulares de digitalización del ciclo urbano del agua.</a:t>
            </a:r>
          </a:p>
        </p:txBody>
      </p:sp>
    </p:spTree>
    <p:extLst>
      <p:ext uri="{BB962C8B-B14F-4D97-AF65-F5344CB8AC3E}">
        <p14:creationId xmlns:p14="http://schemas.microsoft.com/office/powerpoint/2010/main" val="313240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185448" y="6459450"/>
            <a:ext cx="2743200" cy="365125"/>
          </a:xfrm>
        </p:spPr>
        <p:txBody>
          <a:bodyPr/>
          <a:lstStyle/>
          <a:p>
            <a:fld id="{995326C0-9B29-3A49-A9C6-5E831137533D}" type="slidenum">
              <a:rPr lang="es-ES_tradnl" smtClean="0"/>
              <a:t>21</a:t>
            </a:fld>
            <a:endParaRPr lang="es-ES_tradnl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14" name="Cuadro de texto 2"/>
          <p:cNvSpPr txBox="1">
            <a:spLocks noChangeArrowheads="1"/>
          </p:cNvSpPr>
          <p:nvPr/>
        </p:nvSpPr>
        <p:spPr bwMode="auto">
          <a:xfrm>
            <a:off x="9269387" y="315566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BD7E611-8239-4DE1-8362-E3D10F3F3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46326"/>
            <a:ext cx="349150" cy="417765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A60629CD-EA42-2F35-013C-A0FB2CDA5A8B}"/>
              </a:ext>
            </a:extLst>
          </p:cNvPr>
          <p:cNvSpPr txBox="1">
            <a:spLocks/>
          </p:cNvSpPr>
          <p:nvPr/>
        </p:nvSpPr>
        <p:spPr>
          <a:xfrm>
            <a:off x="98303" y="588664"/>
            <a:ext cx="10458745" cy="576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es-ES" sz="18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Segunda Convocatoria de subvenciones en concurrencia competitiva de proyectos singulares de digitalización del ciclo urbano del agua.</a:t>
            </a:r>
          </a:p>
          <a:p>
            <a:pPr marL="0" lvl="0" indent="0" algn="just">
              <a:buNone/>
            </a:pPr>
            <a:r>
              <a:rPr lang="es-ES" sz="1800" b="1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INCIDENCIAS MÁS COMUNES: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EFEE446-9FE9-1F43-4A04-FEF6CA996A9F}"/>
              </a:ext>
            </a:extLst>
          </p:cNvPr>
          <p:cNvSpPr txBox="1"/>
          <p:nvPr/>
        </p:nvSpPr>
        <p:spPr>
          <a:xfrm>
            <a:off x="875421" y="1625254"/>
            <a:ext cx="1072770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ES" sz="16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Certificado de estar al corriente de pago con la TGSS y la AEAT tiene que estar emitido a efectos de la LGS.</a:t>
            </a:r>
            <a:r>
              <a:rPr lang="es-ES" sz="16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6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801688" indent="-260350" algn="l" fontAlgn="t">
              <a:buFont typeface="Courier New" panose="02070309020205020404" pitchFamily="49" charset="0"/>
              <a:buChar char="o"/>
            </a:pPr>
            <a:r>
              <a:rPr lang="es-E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certificado presentado es de carácter general o está emitido a efectos de contratación. </a:t>
            </a:r>
            <a:endParaRPr lang="es-ES" sz="16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algn="l" fontAlgn="t">
              <a:buFont typeface="+mj-lt"/>
              <a:buNone/>
            </a:pPr>
            <a:endParaRPr lang="es-ES" sz="16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s-ES" sz="16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Firma digital en los documentos/modelos de declaraciones o certificados presentados.</a:t>
            </a:r>
            <a:r>
              <a:rPr lang="es-ES" sz="16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801688" indent="-260350" rtl="0" fontAlgn="base">
              <a:buFont typeface="Courier New" panose="02070309020205020404" pitchFamily="49" charset="0"/>
              <a:buChar char="o"/>
            </a:pPr>
            <a:r>
              <a:rPr lang="es-E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Documentación no firmada o no firmada digitalmente (firma manuscrita). </a:t>
            </a:r>
          </a:p>
          <a:p>
            <a:pPr marL="801688" indent="-260350" rtl="0" fontAlgn="base">
              <a:buFont typeface="Courier New" panose="02070309020205020404" pitchFamily="49" charset="0"/>
              <a:buChar char="o"/>
            </a:pPr>
            <a:r>
              <a:rPr lang="es-E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Documentos escaneados o agrupados en un mismo PDF. </a:t>
            </a:r>
          </a:p>
          <a:p>
            <a:pPr marL="801688" indent="-260350" rtl="0" fontAlgn="base">
              <a:buFont typeface="Courier New" panose="02070309020205020404" pitchFamily="49" charset="0"/>
              <a:buChar char="o"/>
            </a:pPr>
            <a:r>
              <a:rPr lang="es-E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Documentos con </a:t>
            </a:r>
            <a:r>
              <a:rPr lang="es-E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multifirma</a:t>
            </a:r>
            <a:r>
              <a:rPr lang="es-E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541338" indent="0" rtl="0" fontAlgn="base">
              <a:buFont typeface="Courier New" panose="02070309020205020404" pitchFamily="49" charset="0"/>
              <a:buNone/>
            </a:pPr>
            <a:endParaRPr lang="es-ES" sz="16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s-ES" sz="16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Acreditación del representante de la entidad solicitante.  </a:t>
            </a:r>
          </a:p>
          <a:p>
            <a:pPr marL="801688" indent="-260350" rtl="0" fontAlgn="base">
              <a:buFont typeface="Courier New" panose="02070309020205020404" pitchFamily="49" charset="0"/>
              <a:buChar char="o"/>
            </a:pPr>
            <a:r>
              <a:rPr lang="es-E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aporta escritura pública o poder notarial o documentación que acredite la representación. </a:t>
            </a:r>
          </a:p>
          <a:p>
            <a:pPr marL="801688" indent="-260350" rtl="0" fontAlgn="base">
              <a:buFont typeface="Courier New" panose="02070309020205020404" pitchFamily="49" charset="0"/>
              <a:buChar char="o"/>
            </a:pPr>
            <a:r>
              <a:rPr lang="es-E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documentación está firmada por persona no representante de la entidad. </a:t>
            </a:r>
          </a:p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endParaRPr lang="es-ES" sz="1600" b="1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es-ES" sz="16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Aportación del Acuerdo del Órgano de Gobierno según lo establecido en el artículo 36.2 de la Orden TED/934/2022. </a:t>
            </a:r>
          </a:p>
          <a:p>
            <a:pPr marL="801688" indent="-260350" rtl="0" fontAlgn="base">
              <a:buFont typeface="Courier New" panose="02070309020205020404" pitchFamily="49" charset="0"/>
              <a:buChar char="o"/>
            </a:pPr>
            <a:r>
              <a:rPr lang="es-E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Falta de aportación del documento. </a:t>
            </a:r>
          </a:p>
          <a:p>
            <a:pPr marL="801688" indent="-260350" rtl="0" fontAlgn="base">
              <a:buFont typeface="Courier New" panose="02070309020205020404" pitchFamily="49" charset="0"/>
              <a:buChar char="o"/>
            </a:pPr>
            <a:r>
              <a:rPr lang="es-E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Falta de conocimiento de quien tiene que aprobar la participación en el proyecto. </a:t>
            </a:r>
          </a:p>
          <a:p>
            <a:pPr marL="801688" indent="-260350" rtl="0" fontAlgn="base">
              <a:buFont typeface="Courier New" panose="02070309020205020404" pitchFamily="49" charset="0"/>
              <a:buChar char="o"/>
            </a:pPr>
            <a:r>
              <a:rPr lang="es-E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Aportación de acuerdo incompleto. </a:t>
            </a:r>
          </a:p>
          <a:p>
            <a:pPr marL="541338" indent="0" rtl="0" fontAlgn="base">
              <a:buFont typeface="Courier New" panose="02070309020205020404" pitchFamily="49" charset="0"/>
              <a:buNone/>
            </a:pPr>
            <a:endParaRPr lang="es-ES" sz="1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Acreditación de las competencias en los municipios donde se van a realizar las actuaciones.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</a:p>
          <a:p>
            <a:pPr marL="801688" marR="0" lvl="0" indent="-2603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se aporta documento que acredite las competencias (contratos, concesión…). </a:t>
            </a:r>
          </a:p>
          <a:p>
            <a:pPr marL="801688" marR="0" lvl="0" indent="-2603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 documentación aportada es incompleta (prórrogas, fusiones…). </a:t>
            </a:r>
          </a:p>
        </p:txBody>
      </p:sp>
    </p:spTree>
    <p:extLst>
      <p:ext uri="{BB962C8B-B14F-4D97-AF65-F5344CB8AC3E}">
        <p14:creationId xmlns:p14="http://schemas.microsoft.com/office/powerpoint/2010/main" val="3208025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185448" y="6459450"/>
            <a:ext cx="2743200" cy="365125"/>
          </a:xfrm>
        </p:spPr>
        <p:txBody>
          <a:bodyPr/>
          <a:lstStyle/>
          <a:p>
            <a:fld id="{995326C0-9B29-3A49-A9C6-5E831137533D}" type="slidenum">
              <a:rPr lang="es-ES_tradnl" smtClean="0"/>
              <a:t>22</a:t>
            </a:fld>
            <a:endParaRPr lang="es-ES_tradnl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14" name="Cuadro de texto 2"/>
          <p:cNvSpPr txBox="1">
            <a:spLocks noChangeArrowheads="1"/>
          </p:cNvSpPr>
          <p:nvPr/>
        </p:nvSpPr>
        <p:spPr bwMode="auto">
          <a:xfrm>
            <a:off x="9269387" y="315566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BD7E611-8239-4DE1-8362-E3D10F3F3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46326"/>
            <a:ext cx="349150" cy="417765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A60629CD-EA42-2F35-013C-A0FB2CDA5A8B}"/>
              </a:ext>
            </a:extLst>
          </p:cNvPr>
          <p:cNvSpPr txBox="1">
            <a:spLocks/>
          </p:cNvSpPr>
          <p:nvPr/>
        </p:nvSpPr>
        <p:spPr>
          <a:xfrm>
            <a:off x="98303" y="588664"/>
            <a:ext cx="10458745" cy="576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es-ES" sz="18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Segunda Convocatoria de subvenciones en concurrencia competitiva de proyectos singulares de digitalización del ciclo urbano del agua.</a:t>
            </a:r>
          </a:p>
          <a:p>
            <a:pPr marL="0" lvl="0" indent="0" algn="just">
              <a:buNone/>
            </a:pPr>
            <a:r>
              <a:rPr lang="es-ES" sz="1800" b="1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INCIDENCIAS MÁS COMUNES EN AGRUPACIONES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EFEE446-9FE9-1F43-4A04-FEF6CA996A9F}"/>
              </a:ext>
            </a:extLst>
          </p:cNvPr>
          <p:cNvSpPr txBox="1"/>
          <p:nvPr/>
        </p:nvSpPr>
        <p:spPr>
          <a:xfrm>
            <a:off x="875421" y="1625254"/>
            <a:ext cx="1072770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ES" sz="18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Presentación de toda la documentación por cada uno de los miembros de la agrupación.</a:t>
            </a:r>
            <a:r>
              <a:rPr lang="es-E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s-ES" sz="18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541338" indent="0" rtl="0" fontAlgn="base">
              <a:buFont typeface="Courier New" panose="02070309020205020404" pitchFamily="49" charset="0"/>
              <a:buNone/>
            </a:pPr>
            <a:endParaRPr lang="es-ES" sz="1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54013" marR="0" lvl="0" indent="-3540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s-ES" sz="18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Acuerdo de agrupación.</a:t>
            </a:r>
            <a:r>
              <a:rPr lang="es-E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801688" indent="-260350" rtl="0" fontAlgn="base">
              <a:buFont typeface="Courier New" panose="02070309020205020404" pitchFamily="49" charset="0"/>
              <a:buChar char="o"/>
            </a:pPr>
            <a:r>
              <a:rPr lang="es-E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se presenta el acuerdo de agrupación o el mismo no está firmado por todos sus miembros. </a:t>
            </a:r>
          </a:p>
          <a:p>
            <a:pPr marL="801688" indent="-260350" rtl="0" fontAlgn="base">
              <a:buFont typeface="Courier New" panose="02070309020205020404" pitchFamily="49" charset="0"/>
              <a:buChar char="o"/>
            </a:pPr>
            <a:r>
              <a:rPr lang="es-E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acuerdo de agrupación firmado por los miembros no recoge los requisitos/datos mínimos establecidos en la Convocatoria. </a:t>
            </a:r>
          </a:p>
          <a:p>
            <a:pPr marL="354013" marR="0" lvl="0" indent="-3540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endParaRPr lang="es-ES" sz="1800" b="1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54013" indent="-354013" rtl="0" fontAlgn="base">
              <a:buFont typeface="+mj-lt"/>
              <a:buAutoNum type="arabicPeriod" startAt="3"/>
            </a:pPr>
            <a:r>
              <a:rPr lang="es-ES" sz="18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Acreditación del representante de la agrupación  </a:t>
            </a:r>
          </a:p>
          <a:p>
            <a:pPr marL="801688" indent="-260350" algn="l" fontAlgn="t">
              <a:buFont typeface="Courier New" panose="02070309020205020404" pitchFamily="49" charset="0"/>
              <a:buChar char="o"/>
            </a:pPr>
            <a:r>
              <a:rPr lang="es-E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se aporta escritura pública que acredite al</a:t>
            </a:r>
            <a:r>
              <a:rPr lang="es-ES" sz="16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representante de</a:t>
            </a:r>
            <a:r>
              <a:rPr lang="es-E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agrupación. </a:t>
            </a:r>
            <a:r>
              <a:rPr lang="es-E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8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 fontAlgn="t"/>
            <a:endParaRPr lang="es-ES" sz="18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 algn="l" fontAlgn="t">
              <a:buFont typeface="+mj-lt"/>
              <a:buAutoNum type="arabicPeriod" startAt="4"/>
            </a:pPr>
            <a:r>
              <a:rPr lang="es-ES" sz="18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Acreditación de las competencias en todos los municipios donde se van a realizar las actuaciones. Todos los miembros de la agrupación tienen que tener competencia en al menos un municipio.</a:t>
            </a:r>
          </a:p>
          <a:p>
            <a:pPr algn="l" fontAlgn="t"/>
            <a:endParaRPr lang="es-ES" sz="18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801688" marR="0" lvl="0" indent="-2603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s-ES" sz="16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se aporta documento que acredite las competencias (contratos, concesión…) de todos los miembros de la agrupación.</a:t>
            </a:r>
          </a:p>
          <a:p>
            <a:pPr marL="801688" marR="0" lvl="0" indent="-2603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s-ES" sz="16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documentación aportada es incompleta (prorrogas, fusiones…). </a:t>
            </a:r>
          </a:p>
        </p:txBody>
      </p:sp>
    </p:spTree>
    <p:extLst>
      <p:ext uri="{BB962C8B-B14F-4D97-AF65-F5344CB8AC3E}">
        <p14:creationId xmlns:p14="http://schemas.microsoft.com/office/powerpoint/2010/main" val="2496364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185448" y="6459450"/>
            <a:ext cx="2743200" cy="365125"/>
          </a:xfrm>
        </p:spPr>
        <p:txBody>
          <a:bodyPr/>
          <a:lstStyle/>
          <a:p>
            <a:fld id="{995326C0-9B29-3A49-A9C6-5E831137533D}" type="slidenum">
              <a:rPr lang="es-ES_tradnl" smtClean="0"/>
              <a:t>23</a:t>
            </a:fld>
            <a:endParaRPr lang="es-ES_tradnl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14" name="Cuadro de texto 2"/>
          <p:cNvSpPr txBox="1">
            <a:spLocks noChangeArrowheads="1"/>
          </p:cNvSpPr>
          <p:nvPr/>
        </p:nvSpPr>
        <p:spPr bwMode="auto">
          <a:xfrm>
            <a:off x="9269387" y="315566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BD7E611-8239-4DE1-8362-E3D10F3F3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46326"/>
            <a:ext cx="349150" cy="417765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676FDFB-3645-9460-768F-A05103426D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213509"/>
              </p:ext>
            </p:extLst>
          </p:nvPr>
        </p:nvGraphicFramePr>
        <p:xfrm>
          <a:off x="8829675" y="1353405"/>
          <a:ext cx="2749615" cy="1552036"/>
        </p:xfrm>
        <a:graphic>
          <a:graphicData uri="http://schemas.openxmlformats.org/drawingml/2006/table">
            <a:tbl>
              <a:tblPr/>
              <a:tblGrid>
                <a:gridCol w="2749615">
                  <a:extLst>
                    <a:ext uri="{9D8B030D-6E8A-4147-A177-3AD203B41FA5}">
                      <a16:colId xmlns:a16="http://schemas.microsoft.com/office/drawing/2014/main" val="679114185"/>
                    </a:ext>
                  </a:extLst>
                </a:gridCol>
              </a:tblGrid>
              <a:tr h="580947"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PLAZO EJECUCIÓN DEL</a:t>
                      </a:r>
                      <a:r>
                        <a:rPr lang="es-ES" sz="14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PROYECTO</a:t>
                      </a:r>
                      <a:endParaRPr lang="es-E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655734"/>
                  </a:ext>
                </a:extLst>
              </a:tr>
              <a:tr h="97108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 01/02/2020 al</a:t>
                      </a:r>
                      <a:r>
                        <a:rPr lang="es-ES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30/06/2026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617902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922F781-4BFD-1F96-EFF1-54489F934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52247"/>
              </p:ext>
            </p:extLst>
          </p:nvPr>
        </p:nvGraphicFramePr>
        <p:xfrm>
          <a:off x="578498" y="1304157"/>
          <a:ext cx="8184502" cy="1552036"/>
        </p:xfrm>
        <a:graphic>
          <a:graphicData uri="http://schemas.openxmlformats.org/drawingml/2006/table">
            <a:tbl>
              <a:tblPr/>
              <a:tblGrid>
                <a:gridCol w="7102153">
                  <a:extLst>
                    <a:ext uri="{9D8B030D-6E8A-4147-A177-3AD203B41FA5}">
                      <a16:colId xmlns:a16="http://schemas.microsoft.com/office/drawing/2014/main" val="1457010898"/>
                    </a:ext>
                  </a:extLst>
                </a:gridCol>
                <a:gridCol w="1082349">
                  <a:extLst>
                    <a:ext uri="{9D8B030D-6E8A-4147-A177-3AD203B41FA5}">
                      <a16:colId xmlns:a16="http://schemas.microsoft.com/office/drawing/2014/main" val="3830565569"/>
                    </a:ext>
                  </a:extLst>
                </a:gridCol>
              </a:tblGrid>
              <a:tr h="22103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INTENSIDAD MÁXIMA DE LA AYUDA POR PROYECTO,  SEGÚN TIPOLOGÍA DE ACTUACIONES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898641"/>
                  </a:ext>
                </a:extLst>
              </a:tr>
              <a:tr h="28549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Actuaciones financiables que den servicio a términos municipales con una población permanente inferior a 20.000 habitantes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619086"/>
                  </a:ext>
                </a:extLst>
              </a:tr>
              <a:tr h="292292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Actuaciones financiables implementadas en las tipologías A, C, B.3 y B.4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608480"/>
                  </a:ext>
                </a:extLst>
              </a:tr>
              <a:tr h="265103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Actuaciones financiables implementadas para el resto de las tipologías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156277"/>
                  </a:ext>
                </a:extLst>
              </a:tr>
              <a:tr h="407849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los proyectos que incorporen actuaciones B.1, B.2, B.3 y B.4 y que, por lo tanto, mejoren de forma integral la gestión del ciclo del agua en todo el ámbito territorial del proyecto, se añade adicionalmente hasta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+10%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918750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AECE139F-89D0-1D88-77C6-C2C00A3314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469778"/>
              </p:ext>
            </p:extLst>
          </p:nvPr>
        </p:nvGraphicFramePr>
        <p:xfrm>
          <a:off x="578498" y="3303553"/>
          <a:ext cx="11000792" cy="3238881"/>
        </p:xfrm>
        <a:graphic>
          <a:graphicData uri="http://schemas.openxmlformats.org/drawingml/2006/table">
            <a:tbl>
              <a:tblPr/>
              <a:tblGrid>
                <a:gridCol w="11000792">
                  <a:extLst>
                    <a:ext uri="{9D8B030D-6E8A-4147-A177-3AD203B41FA5}">
                      <a16:colId xmlns:a16="http://schemas.microsoft.com/office/drawing/2014/main" val="1903248959"/>
                    </a:ext>
                  </a:extLst>
                </a:gridCol>
              </a:tblGrid>
              <a:tr h="398976">
                <a:tc>
                  <a:txBody>
                    <a:bodyPr/>
                    <a:lstStyle/>
                    <a:p>
                      <a:pPr algn="ctr" fontAlgn="t"/>
                      <a:r>
                        <a:rPr lang="es-E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REQUISITOS MÍNIMOS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465466"/>
                  </a:ext>
                </a:extLst>
              </a:tr>
              <a:tr h="287179">
                <a:tc>
                  <a:txBody>
                    <a:bodyPr/>
                    <a:lstStyle/>
                    <a:p>
                      <a:pPr algn="l" fontAlgn="t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Deberá incluir actuaciones de 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tipología B1 o B4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394116"/>
                  </a:ext>
                </a:extLst>
              </a:tr>
              <a:tr h="273359">
                <a:tc>
                  <a:txBody>
                    <a:bodyPr/>
                    <a:lstStyle/>
                    <a:p>
                      <a:pPr algn="l" fontAlgn="t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Deberá incluir actuaciones de 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tipología A1 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en caso en que los municipios implicados no tengan PES o tienen igual o más de 20.000 habitantes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576074"/>
                  </a:ext>
                </a:extLst>
              </a:tr>
              <a:tr h="463585">
                <a:tc>
                  <a:txBody>
                    <a:bodyPr/>
                    <a:lstStyle/>
                    <a:p>
                      <a:pPr algn="l" fontAlgn="t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El proyecto debe  incluir uno o más términos municipales y 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atiende a más de 20 000 habitantes permanente o estacional 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(60 días) debidamente      justificado y validado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47064"/>
                  </a:ext>
                </a:extLst>
              </a:tr>
              <a:tr h="23355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Debe garantizar el cumplimiento del principio de igualdad de género y resto de pilares del PRTR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444971"/>
                  </a:ext>
                </a:extLst>
              </a:tr>
              <a:tr h="287179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Debe garantizar el cumplimiento del principio 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DNSH 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todas las fases de diseño y ejecución y para cada actuación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69107"/>
                  </a:ext>
                </a:extLst>
              </a:tr>
              <a:tr h="287179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Debe garantizar el mantenimiento y operación de la actuación subvencionada, al menos durante 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años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136126"/>
                  </a:ext>
                </a:extLst>
              </a:tr>
              <a:tr h="284442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Las actuaciones ya iniciadas no deben haber finalizado antes de fecha de publicación de la convocatoria (antes del 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de agosto de 2023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33685"/>
                  </a:ext>
                </a:extLst>
              </a:tr>
              <a:tr h="319494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Las actuaciones deben ser completas, con utilidad propia , bien definidas y con un plan de implantación que garantice la finalización en el plazo previsto en la convocatoria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336476"/>
                  </a:ext>
                </a:extLst>
              </a:tr>
              <a:tr h="287179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Las actuaciones deben ser de ejecución inmediata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046847"/>
                  </a:ext>
                </a:extLst>
              </a:tr>
            </a:tbl>
          </a:graphicData>
        </a:graphic>
      </p:graphicFrame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A60629CD-EA42-2F35-013C-A0FB2CDA5A8B}"/>
              </a:ext>
            </a:extLst>
          </p:cNvPr>
          <p:cNvSpPr txBox="1">
            <a:spLocks/>
          </p:cNvSpPr>
          <p:nvPr/>
        </p:nvSpPr>
        <p:spPr>
          <a:xfrm>
            <a:off x="98303" y="588664"/>
            <a:ext cx="10458745" cy="576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es-ES" sz="18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Segunda Convocatoria de subvenciones en concurrencia competitiva de proyectos singulares de digitalización del ciclo urbano del agua.</a:t>
            </a:r>
          </a:p>
        </p:txBody>
      </p:sp>
    </p:spTree>
    <p:extLst>
      <p:ext uri="{BB962C8B-B14F-4D97-AF65-F5344CB8AC3E}">
        <p14:creationId xmlns:p14="http://schemas.microsoft.com/office/powerpoint/2010/main" val="1282598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24</a:t>
            </a:fld>
            <a:endParaRPr lang="es-ES_tradnl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9" name="Paralelogramo 8"/>
          <p:cNvSpPr/>
          <p:nvPr/>
        </p:nvSpPr>
        <p:spPr>
          <a:xfrm>
            <a:off x="263352" y="831524"/>
            <a:ext cx="11665296" cy="396813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34448" y="780489"/>
            <a:ext cx="11910223" cy="45653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LÍNEA DE ACTUACIÓN 3: DESARROLLO DE PROGRAMAS DE AYUDAS: 100 M€</a:t>
            </a: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259531" y="1676639"/>
            <a:ext cx="5620445" cy="4665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es-ES" sz="18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Primera Convocatoria de subvenciones en concurrencia competitiva de proyectos singulares de digitalización del regadío.</a:t>
            </a:r>
          </a:p>
          <a:p>
            <a:pPr marL="0" lvl="0" indent="0" algn="just">
              <a:buNone/>
            </a:pPr>
            <a:endParaRPr lang="es-ES" sz="18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s-ES" sz="14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100.000 euros – 2,0 millones de euros. Comunidades regantes de agua superficial</a:t>
            </a:r>
          </a:p>
          <a:p>
            <a:pPr lvl="1" algn="just"/>
            <a:r>
              <a:rPr lang="es-ES" sz="14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100.000 euros – 4,0 millones de euros. CUAS</a:t>
            </a:r>
          </a:p>
          <a:p>
            <a:pPr lvl="1" algn="just"/>
            <a:endParaRPr lang="es-ES" sz="14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s-ES" sz="14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soluciones digitales, de carácter opcional, según tipo y ubicación. </a:t>
            </a:r>
          </a:p>
          <a:p>
            <a:pPr lvl="1" algn="just"/>
            <a:r>
              <a:rPr lang="es-ES" sz="14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Obligatorio disponer o instalar sistemas de control volumétrico DPH.</a:t>
            </a:r>
          </a:p>
          <a:p>
            <a:pPr marL="457200" lvl="1" indent="0" algn="just">
              <a:buNone/>
            </a:pPr>
            <a:endParaRPr lang="es-ES" sz="14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just">
              <a:buNone/>
            </a:pPr>
            <a:endParaRPr lang="es-ES" sz="14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s-ES" sz="14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Reservas de crédito para explotaciones situadas en: </a:t>
            </a:r>
          </a:p>
          <a:p>
            <a:pPr lvl="1" algn="just"/>
            <a:endParaRPr lang="es-ES" sz="14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s-ES" sz="14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Masas de agua subterráneas declaradas en riesgo (25 M€)</a:t>
            </a:r>
          </a:p>
          <a:p>
            <a:pPr lvl="1" algn="just"/>
            <a:r>
              <a:rPr lang="es-ES" sz="14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Masas de agua subterráneas en mal estado (25 M€)</a:t>
            </a:r>
          </a:p>
          <a:p>
            <a:pPr lvl="1" algn="just"/>
            <a:r>
              <a:rPr lang="es-ES" sz="1400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Masas de agua superficial en estado peor que bueno (10 M€)</a:t>
            </a:r>
          </a:p>
          <a:p>
            <a:pPr marL="457200" lvl="1" indent="0" algn="just">
              <a:buNone/>
            </a:pPr>
            <a:endParaRPr lang="es-ES" sz="14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 de texto 2"/>
          <p:cNvSpPr txBox="1">
            <a:spLocks noChangeArrowheads="1"/>
          </p:cNvSpPr>
          <p:nvPr/>
        </p:nvSpPr>
        <p:spPr bwMode="auto">
          <a:xfrm>
            <a:off x="9269387" y="98749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BD7E611-8239-4DE1-8362-E3D10F3F3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9509"/>
            <a:ext cx="349150" cy="41776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BE1143D-B3BE-2F05-59A9-7D3FE0936D9A}"/>
              </a:ext>
            </a:extLst>
          </p:cNvPr>
          <p:cNvSpPr/>
          <p:nvPr/>
        </p:nvSpPr>
        <p:spPr>
          <a:xfrm>
            <a:off x="7497059" y="1517160"/>
            <a:ext cx="3544656" cy="549415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Creación de una aplicación para la tramitación electrónica y de un portal web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672338C-2ED8-1D3D-5F3E-65126DD721E7}"/>
              </a:ext>
            </a:extLst>
          </p:cNvPr>
          <p:cNvSpPr/>
          <p:nvPr/>
        </p:nvSpPr>
        <p:spPr>
          <a:xfrm>
            <a:off x="7500572" y="3927918"/>
            <a:ext cx="3544656" cy="68125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E. Monitorización de la calidad y cantidad de agua en los retornos de regadío a cauces superficiales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73E0B36-1386-6B9C-CE2F-E1FB8F56FFFD}"/>
              </a:ext>
            </a:extLst>
          </p:cNvPr>
          <p:cNvSpPr/>
          <p:nvPr/>
        </p:nvSpPr>
        <p:spPr>
          <a:xfrm>
            <a:off x="7500571" y="2068069"/>
            <a:ext cx="3544656" cy="685338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Creación de inventarios y servicios web de SIG e identificación catastral del parcelario agrícola y la red de riego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B16DC85-3FF9-18E9-ACD8-5B631E12C8F0}"/>
              </a:ext>
            </a:extLst>
          </p:cNvPr>
          <p:cNvSpPr/>
          <p:nvPr/>
        </p:nvSpPr>
        <p:spPr>
          <a:xfrm>
            <a:off x="7500571" y="2743009"/>
            <a:ext cx="3544656" cy="659771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Mejoras tecnológicas y digitalización de los sistemas de control del volumen realmente utilizado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CDE9A3E-BAE5-ADEC-9CEA-7AE5DA0295BB}"/>
              </a:ext>
            </a:extLst>
          </p:cNvPr>
          <p:cNvSpPr/>
          <p:nvPr/>
        </p:nvSpPr>
        <p:spPr>
          <a:xfrm>
            <a:off x="7500572" y="3402780"/>
            <a:ext cx="3544656" cy="525926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Monitorización del contenido del agua en el suelo para optimización del riego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48DE9DAB-C603-AA3E-1178-0977D354C5E7}"/>
              </a:ext>
            </a:extLst>
          </p:cNvPr>
          <p:cNvSpPr/>
          <p:nvPr/>
        </p:nvSpPr>
        <p:spPr>
          <a:xfrm>
            <a:off x="7500572" y="5060651"/>
            <a:ext cx="3544656" cy="607484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G. Apoyo al telecontrol, monitorización, apoyo a la </a:t>
            </a:r>
            <a:r>
              <a:rPr kumimoji="0" lang="es-E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fertirrigación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 optimización energética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E0B60DC-BF96-CE78-6079-46F8D98B8EB5}"/>
              </a:ext>
            </a:extLst>
          </p:cNvPr>
          <p:cNvSpPr/>
          <p:nvPr/>
        </p:nvSpPr>
        <p:spPr>
          <a:xfrm>
            <a:off x="7500572" y="4609170"/>
            <a:ext cx="3544656" cy="525926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F. Monitorización de los lixiviados a las aguas subterráneas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1F54819-CADC-2C22-F8E0-549A65F820E2}"/>
              </a:ext>
            </a:extLst>
          </p:cNvPr>
          <p:cNvSpPr txBox="1"/>
          <p:nvPr/>
        </p:nvSpPr>
        <p:spPr>
          <a:xfrm>
            <a:off x="6312026" y="5778003"/>
            <a:ext cx="56166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 algn="ctr">
              <a:buNone/>
            </a:pPr>
            <a:r>
              <a:rPr lang="es-ES" sz="1800" b="1" i="0" u="sng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  <a:latin typeface="Open Sans" panose="020B0606030504020204" pitchFamily="34" charset="0"/>
              </a:rPr>
              <a:t>El plazo para la presentación de solicitudes comienza el 30 de octubre de 2023 y finaliza el 13 de diciembre de 2023.</a:t>
            </a:r>
            <a:endParaRPr lang="es-ES" sz="1800" dirty="0">
              <a:solidFill>
                <a:schemeClr val="accent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585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185448" y="6459450"/>
            <a:ext cx="2743200" cy="365125"/>
          </a:xfrm>
        </p:spPr>
        <p:txBody>
          <a:bodyPr/>
          <a:lstStyle/>
          <a:p>
            <a:fld id="{995326C0-9B29-3A49-A9C6-5E831137533D}" type="slidenum">
              <a:rPr lang="es-ES_tradnl" smtClean="0"/>
              <a:t>25</a:t>
            </a:fld>
            <a:endParaRPr lang="es-ES_tradnl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14" name="Cuadro de texto 2"/>
          <p:cNvSpPr txBox="1">
            <a:spLocks noChangeArrowheads="1"/>
          </p:cNvSpPr>
          <p:nvPr/>
        </p:nvSpPr>
        <p:spPr bwMode="auto">
          <a:xfrm>
            <a:off x="9269387" y="315566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BD7E611-8239-4DE1-8362-E3D10F3F3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46326"/>
            <a:ext cx="349150" cy="417765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A60629CD-EA42-2F35-013C-A0FB2CDA5A8B}"/>
              </a:ext>
            </a:extLst>
          </p:cNvPr>
          <p:cNvSpPr txBox="1">
            <a:spLocks/>
          </p:cNvSpPr>
          <p:nvPr/>
        </p:nvSpPr>
        <p:spPr>
          <a:xfrm>
            <a:off x="119337" y="1069034"/>
            <a:ext cx="10458745" cy="576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es-E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1800" b="1" dirty="0">
                <a:solidFill>
                  <a:schemeClr val="tx2"/>
                </a:solidFill>
              </a:rPr>
              <a:t>spectos valorados positivamente en la evaluación de proyectos</a:t>
            </a:r>
            <a:endParaRPr lang="es-ES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7A36000-1593-C4FA-5243-FB7FCFB538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301660"/>
              </p:ext>
            </p:extLst>
          </p:nvPr>
        </p:nvGraphicFramePr>
        <p:xfrm>
          <a:off x="699179" y="1451576"/>
          <a:ext cx="10858083" cy="4632960"/>
        </p:xfrm>
        <a:graphic>
          <a:graphicData uri="http://schemas.openxmlformats.org/drawingml/2006/table">
            <a:tbl>
              <a:tblPr/>
              <a:tblGrid>
                <a:gridCol w="10858083">
                  <a:extLst>
                    <a:ext uri="{9D8B030D-6E8A-4147-A177-3AD203B41FA5}">
                      <a16:colId xmlns:a16="http://schemas.microsoft.com/office/drawing/2014/main" val="121836920"/>
                    </a:ext>
                  </a:extLst>
                </a:gridCol>
              </a:tblGrid>
              <a:tr h="346651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600" baseline="0" dirty="0"/>
                        <a:t>Mejora del estado de las masas de agua (de vertido y de captación). Retornos de regadío. Relación justificada con las actuaciones del proyecto, especialmente si tienen relación con masas de agua es estado peor que bueno y en zonas vulnerables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/>
                        <a:t>Planes Hidrológicos de cuenca (PHC). Planes especiales</a:t>
                      </a:r>
                      <a:r>
                        <a:rPr lang="es-ES" sz="1600" baseline="0" dirty="0"/>
                        <a:t> de sequía (PES) y planes de gestión de riesgo por inundación (PGRI)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600" baseline="0" dirty="0"/>
                        <a:t>Conocimiento de los volúmenes captados y vertidos. Fugas y pérdidas. RD aguas de consumo humano.</a:t>
                      </a:r>
                      <a:endParaRPr lang="es-ES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/>
                        <a:t>Planes/actuaciones</a:t>
                      </a:r>
                      <a:r>
                        <a:rPr lang="es-ES" sz="1600" baseline="0" dirty="0"/>
                        <a:t> en saneamiento y depuración, especialmente en puntos de vertido a DPH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600" baseline="0" dirty="0"/>
                        <a:t>Transferencia de datos a AEMET e intercomunicación entre administraciones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600" baseline="0" dirty="0"/>
                        <a:t>Alto número de municipios, usuarios en el ámbito del proyecto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600" baseline="0" dirty="0"/>
                        <a:t>Zonas de España con riesgo de despoblación, reto demográfico y problemática municipal.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600" baseline="0" dirty="0"/>
                        <a:t>Equilibrio en el presupuesto solicitado entre las distintas tipologías objeto de convocatoria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600" baseline="0" dirty="0"/>
                        <a:t>Grado de definición de las actuaciones y su ajuste a la problemática de la zona.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600" baseline="0" dirty="0"/>
                        <a:t>Consecución del ahorro energético objetivo con apoyo real sobre las actuaciones planteadas en el mismo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600" baseline="0" dirty="0"/>
                        <a:t>Portales web y otras herramientas que mejoren la transparencia con terceros, particularmente con el usuario final y otras administraciones públicas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600" baseline="0" dirty="0"/>
                        <a:t>Identificación correcta de competencias en la gestión del ciclo del agua en el ámbito del proyecto.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600" baseline="0" dirty="0"/>
                        <a:t>Descripción detallada del sistema e infraestructuras involucradas en las actuaciones del proyecto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600" baseline="0" dirty="0"/>
                        <a:t>Proyecto presentado involucrando a todos los actores intervinientes del ciclo urbano del agua, especialmente si titulares y operadores afianzan la continuidad del proyecto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600" baseline="0" dirty="0"/>
                        <a:t>Plan para el mantenimiento y continuidad del proyecto, especialmente si existe ya una valoración presupuestaria a largo plazo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600" baseline="0" dirty="0"/>
                        <a:t>Grado de tecnificación y de I+D+i, con especial foco en la reutilización, SUDS, etc.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6602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3218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26</a:t>
            </a:fld>
            <a:endParaRPr lang="es-ES_tradnl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9" name="Paralelogramo 8"/>
          <p:cNvSpPr/>
          <p:nvPr/>
        </p:nvSpPr>
        <p:spPr>
          <a:xfrm>
            <a:off x="263352" y="831524"/>
            <a:ext cx="11665296" cy="396813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34448" y="780489"/>
            <a:ext cx="11910223" cy="45653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PREVISIONES 2024: adenda del PRTR</a:t>
            </a:r>
          </a:p>
        </p:txBody>
      </p:sp>
      <p:sp>
        <p:nvSpPr>
          <p:cNvPr id="14" name="Cuadro de texto 2"/>
          <p:cNvSpPr txBox="1">
            <a:spLocks noChangeArrowheads="1"/>
          </p:cNvSpPr>
          <p:nvPr/>
        </p:nvSpPr>
        <p:spPr bwMode="auto">
          <a:xfrm>
            <a:off x="9269387" y="98749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BD7E611-8239-4DE1-8362-E3D10F3F3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9509"/>
            <a:ext cx="349150" cy="41776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7997AC1C-AC9A-F5D0-8989-0D3C4FEDF7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879" t="2169" r="1879" b="11938"/>
          <a:stretch/>
        </p:blipFill>
        <p:spPr>
          <a:xfrm>
            <a:off x="1244338" y="1569885"/>
            <a:ext cx="8025049" cy="515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44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27</a:t>
            </a:fld>
            <a:endParaRPr lang="es-ES_tradnl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9" name="Paralelogramo 8"/>
          <p:cNvSpPr/>
          <p:nvPr/>
        </p:nvSpPr>
        <p:spPr>
          <a:xfrm>
            <a:off x="263352" y="831524"/>
            <a:ext cx="11665296" cy="396813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34448" y="780489"/>
            <a:ext cx="11910223" cy="45653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PREVISIONES 2024: Adenda del PRTR</a:t>
            </a:r>
          </a:p>
        </p:txBody>
      </p:sp>
      <p:sp>
        <p:nvSpPr>
          <p:cNvPr id="14" name="Cuadro de texto 2"/>
          <p:cNvSpPr txBox="1">
            <a:spLocks noChangeArrowheads="1"/>
          </p:cNvSpPr>
          <p:nvPr/>
        </p:nvSpPr>
        <p:spPr bwMode="auto">
          <a:xfrm>
            <a:off x="9269387" y="98749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BD7E611-8239-4DE1-8362-E3D10F3F3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9509"/>
            <a:ext cx="349150" cy="41776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B39EE87-0653-6D52-13B7-6CB676773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301" y="2275400"/>
            <a:ext cx="9959027" cy="291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14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28</a:t>
            </a:fld>
            <a:endParaRPr lang="es-ES_tradnl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9" name="Paralelogramo 8"/>
          <p:cNvSpPr/>
          <p:nvPr/>
        </p:nvSpPr>
        <p:spPr>
          <a:xfrm>
            <a:off x="263352" y="831524"/>
            <a:ext cx="11665296" cy="396813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34448" y="780489"/>
            <a:ext cx="11910223" cy="45653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PREVISIONES 2024</a:t>
            </a:r>
          </a:p>
        </p:txBody>
      </p:sp>
      <p:sp>
        <p:nvSpPr>
          <p:cNvPr id="14" name="Cuadro de texto 2"/>
          <p:cNvSpPr txBox="1">
            <a:spLocks noChangeArrowheads="1"/>
          </p:cNvSpPr>
          <p:nvPr/>
        </p:nvSpPr>
        <p:spPr bwMode="auto">
          <a:xfrm>
            <a:off x="9269387" y="98749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BD7E611-8239-4DE1-8362-E3D10F3F3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9509"/>
            <a:ext cx="349150" cy="41776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00D059D-AF88-29F9-35C3-BDF8B93295CF}"/>
              </a:ext>
            </a:extLst>
          </p:cNvPr>
          <p:cNvSpPr txBox="1"/>
          <p:nvPr/>
        </p:nvSpPr>
        <p:spPr>
          <a:xfrm>
            <a:off x="564521" y="1410087"/>
            <a:ext cx="957291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b="1" dirty="0"/>
              <a:t>TRANSFERENCIAS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1800" b="1" baseline="0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800" b="1" baseline="0" dirty="0"/>
              <a:t>Segunda convocatoria para el regadío</a:t>
            </a:r>
            <a:r>
              <a:rPr lang="es-ES" sz="1800" baseline="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S" baseline="0" dirty="0"/>
              <a:t>A diseñar a partir del 13 de octubre para presentarla a principios de 2024.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b="1" dirty="0"/>
              <a:t>Segunda fase del reparto en Conferencia Sectorial a las CCAA.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S" baseline="0" dirty="0"/>
              <a:t>Una vez analizado informe publicado en web. Primer semestre 2024.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b="1" baseline="0" dirty="0"/>
              <a:t>Tercera convocatoria ciclo urbano.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S" baseline="0" dirty="0"/>
              <a:t>A diseñar a partir del 13 de octubre para presentarla a principios de 2024.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b="1" dirty="0"/>
              <a:t>Tramitación digitalización administraciones hidráulicas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S" baseline="0" dirty="0"/>
              <a:t>A diseñar a partir del 13 de octubre para presentarla a principios de 2024.</a:t>
            </a:r>
          </a:p>
          <a:p>
            <a:pPr lvl="1">
              <a:defRPr/>
            </a:pPr>
            <a:endParaRPr lang="es-ES" b="1" dirty="0"/>
          </a:p>
          <a:p>
            <a:pPr lvl="1">
              <a:defRPr/>
            </a:pPr>
            <a:endParaRPr lang="es-ES" baseline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624288E-33F1-2685-B133-77E176A8F4EF}"/>
              </a:ext>
            </a:extLst>
          </p:cNvPr>
          <p:cNvSpPr txBox="1"/>
          <p:nvPr/>
        </p:nvSpPr>
        <p:spPr>
          <a:xfrm>
            <a:off x="442462" y="4499366"/>
            <a:ext cx="86294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b="1" dirty="0"/>
              <a:t>PRESTAMOS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800" b="1" baseline="0" dirty="0"/>
              <a:t>Primera convocatoria ciclo urbano del agua prestamos ICO</a:t>
            </a:r>
            <a:r>
              <a:rPr lang="es-ES" sz="1800" baseline="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S" baseline="0" dirty="0"/>
              <a:t>Principios de 2024. No concurrencia competitiva.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b="1" dirty="0"/>
              <a:t>Convocatoria ciclo del agua industrial prestamos ICO.</a:t>
            </a:r>
          </a:p>
          <a:p>
            <a:pPr lvl="1">
              <a:defRPr/>
            </a:pPr>
            <a:r>
              <a:rPr lang="es-ES" baseline="0" dirty="0"/>
              <a:t>Principios de 2024.  Concurrencia competitiva.</a:t>
            </a:r>
          </a:p>
          <a:p>
            <a:pPr lvl="1">
              <a:defRPr/>
            </a:pPr>
            <a:endParaRPr lang="es-ES" baseline="0" dirty="0"/>
          </a:p>
        </p:txBody>
      </p:sp>
    </p:spTree>
    <p:extLst>
      <p:ext uri="{BB962C8B-B14F-4D97-AF65-F5344CB8AC3E}">
        <p14:creationId xmlns:p14="http://schemas.microsoft.com/office/powerpoint/2010/main" val="3147505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29</a:t>
            </a:fld>
            <a:endParaRPr lang="es-ES_tradnl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11" name="Rectángulo 10"/>
          <p:cNvSpPr/>
          <p:nvPr/>
        </p:nvSpPr>
        <p:spPr>
          <a:xfrm>
            <a:off x="2226036" y="2492896"/>
            <a:ext cx="8069021" cy="2246769"/>
          </a:xfrm>
          <a:prstGeom prst="rect">
            <a:avLst/>
          </a:prstGeom>
          <a:solidFill>
            <a:srgbClr val="E6E9EF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lvl="0" algn="ctr"/>
            <a:r>
              <a:rPr lang="es-ES" sz="7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 por su atención</a:t>
            </a:r>
            <a:endParaRPr lang="es-ES" sz="70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 de texto 2"/>
          <p:cNvSpPr txBox="1">
            <a:spLocks noChangeArrowheads="1"/>
          </p:cNvSpPr>
          <p:nvPr/>
        </p:nvSpPr>
        <p:spPr bwMode="auto">
          <a:xfrm>
            <a:off x="9411357" y="132782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E4339E4-623B-EEC1-004F-169DD747E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9509"/>
            <a:ext cx="349150" cy="41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37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3</a:t>
            </a:fld>
            <a:endParaRPr lang="es-ES_tradnl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9" name="Paralelogramo 8"/>
          <p:cNvSpPr/>
          <p:nvPr/>
        </p:nvSpPr>
        <p:spPr>
          <a:xfrm>
            <a:off x="263352" y="831524"/>
            <a:ext cx="11665296" cy="396813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56747" y="788299"/>
            <a:ext cx="11571901" cy="5078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LÍNEA DE ACTUACIÓN 1: MEJORA DE LA GOBERNANZA DE LOS USOS DEL AGUA EN ESPAÑA: 10 M€ 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479376" y="1700808"/>
            <a:ext cx="6624736" cy="45365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26720" indent="-342900" algn="just">
              <a:buAutoNum type="alphaLcParenR"/>
              <a:tabLst>
                <a:tab pos="354013" algn="l"/>
              </a:tabLst>
            </a:pPr>
            <a:r>
              <a:rPr lang="es-ES" sz="18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Modificación del Texto Refundido de la Ley de Aguas</a:t>
            </a:r>
            <a:endParaRPr lang="es-ES" dirty="0"/>
          </a:p>
          <a:p>
            <a:pPr marL="426720" indent="-342900" algn="just">
              <a:buAutoNum type="alphaLcParenR"/>
              <a:tabLst>
                <a:tab pos="354013" algn="l"/>
              </a:tabLst>
            </a:pPr>
            <a:r>
              <a:rPr lang="es-ES" sz="18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Trasposición de la nueva Directiva de calidad de las aguas destinadas al consumo humano.</a:t>
            </a:r>
          </a:p>
          <a:p>
            <a:pPr marL="426720" indent="-342900" algn="just">
              <a:buAutoNum type="alphaLcParenR"/>
              <a:tabLst>
                <a:tab pos="354013" algn="l"/>
              </a:tabLst>
            </a:pPr>
            <a:r>
              <a:rPr lang="es-ES" sz="18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Modificación del Reglamento del Dominio Público Hidráulico</a:t>
            </a:r>
          </a:p>
          <a:p>
            <a:pPr marL="426720" indent="-342900" algn="just">
              <a:buAutoNum type="alphaLcParenR"/>
              <a:tabLst>
                <a:tab pos="354013" algn="l"/>
              </a:tabLst>
            </a:pPr>
            <a:r>
              <a:rPr lang="es-ES" sz="1800" dirty="0">
                <a:solidFill>
                  <a:srgbClr val="FFC000"/>
                </a:solidFill>
                <a:latin typeface="Arial"/>
                <a:cs typeface="Arial"/>
              </a:rPr>
              <a:t>Actualización de la Orden Ministerial por la que se regulan los sistemas para realizar el control efectivo de los volúmenes de agua utilizados y de los vertidos al mismo. </a:t>
            </a:r>
          </a:p>
          <a:p>
            <a:pPr marL="426720" indent="-342900" algn="just">
              <a:buAutoNum type="alphaLcParenR"/>
              <a:tabLst>
                <a:tab pos="354013" algn="l"/>
              </a:tabLst>
            </a:pPr>
            <a:r>
              <a:rPr lang="es-ES" sz="1800" dirty="0">
                <a:solidFill>
                  <a:srgbClr val="FFC000"/>
                </a:solidFill>
                <a:latin typeface="Arial"/>
                <a:cs typeface="Arial"/>
              </a:rPr>
              <a:t>Actualización de la Orden Ministerial por la que se desarrolla el régimen jurídico de las entidades colaboradoras de la administración hidráulica (ECAH).</a:t>
            </a:r>
          </a:p>
          <a:p>
            <a:pPr marL="426720" indent="-342900" algn="just">
              <a:buAutoNum type="alphaLcParenR"/>
              <a:tabLst>
                <a:tab pos="354013" algn="l"/>
              </a:tabLst>
            </a:pPr>
            <a:r>
              <a:rPr lang="es-E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Decreto que regule contenido y funcionamiento del Observatorio de la gestión del agua en España y el sello de “gestión transparente del agua”.</a:t>
            </a:r>
          </a:p>
          <a:p>
            <a:pPr marL="0" indent="0" algn="just">
              <a:buNone/>
            </a:pPr>
            <a:endParaRPr lang="es-ES" sz="18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3"/>
          <a:stretch/>
        </p:blipFill>
        <p:spPr>
          <a:xfrm>
            <a:off x="7375313" y="1441364"/>
            <a:ext cx="3888432" cy="256687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r="50932"/>
          <a:stretch/>
        </p:blipFill>
        <p:spPr>
          <a:xfrm>
            <a:off x="7375313" y="4113213"/>
            <a:ext cx="3852941" cy="2572735"/>
          </a:xfrm>
          <a:prstGeom prst="rect">
            <a:avLst/>
          </a:prstGeom>
        </p:spPr>
      </p:pic>
      <p:sp>
        <p:nvSpPr>
          <p:cNvPr id="15" name="Cuadro de texto 2"/>
          <p:cNvSpPr txBox="1">
            <a:spLocks noChangeArrowheads="1"/>
          </p:cNvSpPr>
          <p:nvPr/>
        </p:nvSpPr>
        <p:spPr bwMode="auto">
          <a:xfrm>
            <a:off x="9269387" y="98749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1E3CFD5-D4FC-4C9E-B9AE-7A74DB1EB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9726" y="29509"/>
            <a:ext cx="349150" cy="41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03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4</a:t>
            </a:fld>
            <a:endParaRPr lang="es-ES_tradnl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9" name="Paralelogramo 8"/>
          <p:cNvSpPr/>
          <p:nvPr/>
        </p:nvSpPr>
        <p:spPr>
          <a:xfrm>
            <a:off x="263352" y="831524"/>
            <a:ext cx="11665296" cy="396813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56747" y="788299"/>
            <a:ext cx="11571901" cy="5078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LÍNEA DE ACTUACIÓN 1: MEJORA DE LA GOBERNANZA DE LOS USOS DEL AGUA EN ESPAÑA: 10 M€ 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119337" y="1446608"/>
            <a:ext cx="11377264" cy="5411391"/>
          </a:xfrm>
        </p:spPr>
        <p:txBody>
          <a:bodyPr>
            <a:normAutofit/>
          </a:bodyPr>
          <a:lstStyle/>
          <a:p>
            <a:pPr marL="84138" indent="0" algn="just">
              <a:buNone/>
              <a:tabLst>
                <a:tab pos="354013" algn="l"/>
              </a:tabLst>
            </a:pPr>
            <a:r>
              <a:rPr lang="es-ES" sz="1800" b="1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Trasposición de la nueva Directiva de calidad de las aguas destinadas al consumo humano:</a:t>
            </a:r>
          </a:p>
          <a:p>
            <a:pPr marL="84138" indent="0" algn="just">
              <a:buNone/>
              <a:tabLst>
                <a:tab pos="354013" algn="l"/>
              </a:tabLst>
            </a:pPr>
            <a:r>
              <a:rPr lang="es-ES" sz="1800" b="1" dirty="0"/>
              <a:t>Directiva (UE) 2020/2184 del Parlamento Europeo y del Consejo de 16 de diciembre de 2020 relativa a la calidad de las aguas destinadas al consumo humano:</a:t>
            </a:r>
            <a:endParaRPr lang="es-ES" sz="1800" b="1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138" indent="0" algn="just">
              <a:buNone/>
              <a:tabLst>
                <a:tab pos="354013" algn="l"/>
              </a:tabLst>
            </a:pPr>
            <a:r>
              <a:rPr lang="es-ES_tradnl" sz="18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REAL DECRETO 3/2023 de 10 de enero, POR EL QUE SE ESTABLECEN LOS CRITERIOS TÉCNICO SANITARIOS DEL SUMINISTRO Y CONTROL DE  LA CALIDAD DEL AGUA DE CONSUMO</a:t>
            </a:r>
            <a:endParaRPr lang="es-ES" sz="20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sz="20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sz="20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sz="20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 de texto 2"/>
          <p:cNvSpPr txBox="1">
            <a:spLocks noChangeArrowheads="1"/>
          </p:cNvSpPr>
          <p:nvPr/>
        </p:nvSpPr>
        <p:spPr bwMode="auto">
          <a:xfrm>
            <a:off x="9269387" y="98749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1E3CFD5-D4FC-4C9E-B9AE-7A74DB1EB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9509"/>
            <a:ext cx="349150" cy="41776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63352" y="3032804"/>
            <a:ext cx="1140616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9888" indent="-285750" algn="just"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s-ES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Mínimo 100 litros/</a:t>
            </a:r>
            <a:r>
              <a:rPr lang="es-ES" err="1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</a:t>
            </a:r>
            <a:r>
              <a:rPr lang="es-ES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día. Operadores deben medir agua captada, tratada y distribuida. </a:t>
            </a:r>
          </a:p>
          <a:p>
            <a:pPr marL="369888" indent="-285750" algn="just"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s-ES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Vigilancia calidad aguas:  Organismos de cuenca (captación), autoridades sanitarias (distribución)</a:t>
            </a:r>
          </a:p>
          <a:p>
            <a:pPr marL="369888" indent="-285750" algn="just"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s-ES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Fugas estructurales:  operador realiza evaluación, propietario desarrolla programas de actuación</a:t>
            </a:r>
          </a:p>
          <a:p>
            <a:pPr marL="1284288" lvl="2" indent="-285750" algn="just"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s-ES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Enero de 2024/2025: evaluación fugas por operadores. Bianual.</a:t>
            </a:r>
          </a:p>
          <a:p>
            <a:pPr marL="1284288" lvl="2" indent="-285750" algn="just"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s-ES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Diciembre de 2025: informe nacional fugas estructurales a elaborar por el MITECO</a:t>
            </a:r>
          </a:p>
          <a:p>
            <a:pPr marL="1284288" lvl="2" indent="-285750" algn="just"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s-ES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Enero de 2027: informe europeo Comisión Europea y normativa europea</a:t>
            </a:r>
          </a:p>
          <a:p>
            <a:pPr marL="1284288" lvl="2" indent="-285750" algn="just"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s-ES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Enero de 2029: planes de acción operadores para reducir fugas</a:t>
            </a:r>
          </a:p>
          <a:p>
            <a:pPr marL="369888" indent="-285750" algn="just"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s-ES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 y gestión del riesgo en zonas de captación</a:t>
            </a:r>
          </a:p>
          <a:p>
            <a:pPr marL="84138" algn="just">
              <a:tabLst>
                <a:tab pos="354013" algn="l"/>
              </a:tabLst>
            </a:pPr>
            <a:endParaRPr lang="es-ES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4288" lvl="2" indent="-285750" algn="just"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s-ES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hidráulica, enero 2027, protección de las aguas.</a:t>
            </a:r>
          </a:p>
          <a:p>
            <a:pPr marL="1284288" lvl="2" indent="-285750" algn="just"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s-ES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Planes sanitarios del agua: instalaciones  (operador) y edificaciones (titular). 2023-2027</a:t>
            </a:r>
          </a:p>
          <a:p>
            <a:pPr marL="361950" lvl="2" indent="-269875" algn="just"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s-ES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Transparencia: </a:t>
            </a:r>
            <a:r>
              <a:rPr lang="es-ES_tradnl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Información Nacional de Agua de Consumo (SINAC), MITECO, web administraciones autonómicas, sanitarias, operadores y ayuntamientos</a:t>
            </a:r>
            <a:endParaRPr lang="es-ES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84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26C0-9B29-3A49-A9C6-5E831137533D}" type="slidenum">
              <a:rPr lang="es-ES_tradnl" smtClean="0"/>
              <a:t>5</a:t>
            </a:fld>
            <a:endParaRPr lang="es-ES_tradnl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9" name="Paralelogramo 8"/>
          <p:cNvSpPr/>
          <p:nvPr/>
        </p:nvSpPr>
        <p:spPr>
          <a:xfrm>
            <a:off x="263352" y="831524"/>
            <a:ext cx="11665296" cy="396813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56747" y="788299"/>
            <a:ext cx="11571901" cy="5078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LÍNEA DE ACTUACIÓN 1: MEJORA DE LA GOBERNANZA DE LOS USOS DEL AGUA EN ESPAÑA: 10 M€ 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119337" y="1446608"/>
            <a:ext cx="11377264" cy="5411391"/>
          </a:xfrm>
        </p:spPr>
        <p:txBody>
          <a:bodyPr>
            <a:normAutofit/>
          </a:bodyPr>
          <a:lstStyle/>
          <a:p>
            <a:pPr marL="84138" indent="0" algn="just">
              <a:buNone/>
              <a:tabLst>
                <a:tab pos="354013" algn="l"/>
              </a:tabLst>
            </a:pPr>
            <a:r>
              <a:rPr lang="es-ES" sz="1800" b="1" dirty="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Trasposición de la nueva Directiva de calidad de las aguas destinadas al consumo humano:</a:t>
            </a:r>
          </a:p>
          <a:p>
            <a:pPr marL="84138" indent="0" algn="just">
              <a:buNone/>
              <a:tabLst>
                <a:tab pos="354013" algn="l"/>
              </a:tabLst>
            </a:pPr>
            <a:r>
              <a:rPr lang="es-ES_tradnl" sz="18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REAL DECRETO 3/2023 de 10 de enero, POR EL QUE SE ESTABLECEN LOS CRITERIOS TÉCNICO SANITARIOS DEL SUMINISTRO Y CONTROL DE LA CALIDAD DEL AGUA DE CONSUMO</a:t>
            </a:r>
            <a:endParaRPr lang="es-ES" sz="20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sz="20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sz="20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sz="2000" dirty="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 de texto 2"/>
          <p:cNvSpPr txBox="1">
            <a:spLocks noChangeArrowheads="1"/>
          </p:cNvSpPr>
          <p:nvPr/>
        </p:nvSpPr>
        <p:spPr bwMode="auto">
          <a:xfrm>
            <a:off x="9269387" y="98749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1E3CFD5-D4FC-4C9E-B9AE-7A74DB1EB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9509"/>
            <a:ext cx="349150" cy="41776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6D23BA9-9C1F-6852-72C7-378E4777C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899" y="2387741"/>
            <a:ext cx="11064901" cy="464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88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9" name="Paralelogramo 8"/>
          <p:cNvSpPr/>
          <p:nvPr/>
        </p:nvSpPr>
        <p:spPr>
          <a:xfrm>
            <a:off x="263352" y="831524"/>
            <a:ext cx="11665296" cy="396813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56747" y="788299"/>
            <a:ext cx="11571901" cy="5078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LÍNEA DE ACTUACIÓN 1: MEJORA DE LA GOBERNANZA DE LOS USOS DEL AGUA EN ESPAÑA: 10 M€ 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356747" y="1483441"/>
            <a:ext cx="6006112" cy="4805116"/>
          </a:xfrm>
        </p:spPr>
        <p:txBody>
          <a:bodyPr>
            <a:normAutofit lnSpcReduction="10000"/>
          </a:bodyPr>
          <a:lstStyle/>
          <a:p>
            <a:pPr marL="84138" indent="0" algn="just">
              <a:buNone/>
              <a:tabLst>
                <a:tab pos="354013" algn="l"/>
              </a:tabLst>
            </a:pPr>
            <a:endParaRPr lang="es-ES" sz="1800" b="1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138" indent="0" algn="just">
              <a:buNone/>
              <a:tabLst>
                <a:tab pos="354013" algn="l"/>
              </a:tabLst>
            </a:pPr>
            <a:r>
              <a:rPr lang="es-ES" sz="1800" b="1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Modificación del Texto Refundido de la Ley de Aguas: RDL 4/2023 de 11 de mayo.</a:t>
            </a:r>
          </a:p>
          <a:p>
            <a:pPr marL="84138" indent="0" algn="just">
              <a:buNone/>
              <a:tabLst>
                <a:tab pos="354013" algn="l"/>
              </a:tabLst>
            </a:pPr>
            <a:endParaRPr lang="es-ES" sz="180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9888" indent="-285750" algn="just">
              <a:tabLst>
                <a:tab pos="354013" algn="l"/>
              </a:tabLst>
            </a:pPr>
            <a:r>
              <a:rPr lang="es-ES" sz="180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Actualización del régimen jurídico de la reutilización de aguas en España:</a:t>
            </a:r>
          </a:p>
          <a:p>
            <a:pPr marL="369888" indent="-285750" algn="just">
              <a:tabLst>
                <a:tab pos="354013" algn="l"/>
              </a:tabLst>
            </a:pPr>
            <a:r>
              <a:rPr lang="es-ES" sz="180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Fomento de la reutilización en la planificación hidrológica y objetivos ambientales.</a:t>
            </a:r>
          </a:p>
          <a:p>
            <a:pPr marL="369888" indent="-285750" algn="just">
              <a:tabLst>
                <a:tab pos="354013" algn="l"/>
              </a:tabLst>
            </a:pPr>
            <a:r>
              <a:rPr lang="es-ES" sz="180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Planes para el fomento de la reutilización en aglomeraciones de más de 50.000 habitantes</a:t>
            </a:r>
          </a:p>
          <a:p>
            <a:pPr marL="369888" indent="-285750" algn="just">
              <a:tabLst>
                <a:tab pos="354013" algn="l"/>
              </a:tabLst>
            </a:pPr>
            <a:r>
              <a:rPr lang="es-ES" sz="180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Planes de gestión del riesgo de las aguas regeneradas</a:t>
            </a:r>
          </a:p>
          <a:p>
            <a:pPr marL="369888" indent="-285750" algn="just">
              <a:tabLst>
                <a:tab pos="354013" algn="l"/>
              </a:tabLst>
            </a:pPr>
            <a:r>
              <a:rPr lang="es-ES" sz="180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Régimen jurídico a través de la concesión.</a:t>
            </a:r>
          </a:p>
          <a:p>
            <a:pPr marL="369888" indent="-285750" algn="just">
              <a:tabLst>
                <a:tab pos="354013" algn="l"/>
              </a:tabLst>
            </a:pPr>
            <a:r>
              <a:rPr lang="es-ES" sz="180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Actualización canon control de vertido.</a:t>
            </a:r>
          </a:p>
          <a:p>
            <a:pPr marL="369888" indent="-285750" algn="just">
              <a:tabLst>
                <a:tab pos="354013" algn="l"/>
              </a:tabLst>
            </a:pPr>
            <a:r>
              <a:rPr lang="es-ES" sz="180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Ayudas de administraciones para la reutilización</a:t>
            </a:r>
          </a:p>
          <a:p>
            <a:pPr marL="369888" indent="-285750" algn="just">
              <a:tabLst>
                <a:tab pos="354013" algn="l"/>
              </a:tabLst>
            </a:pPr>
            <a:endParaRPr lang="es-ES" sz="180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7088" lvl="1" indent="-285750" algn="just">
              <a:tabLst>
                <a:tab pos="354013" algn="l"/>
              </a:tabLst>
            </a:pPr>
            <a:endParaRPr lang="es-ES" sz="140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 de texto 2"/>
          <p:cNvSpPr txBox="1">
            <a:spLocks noChangeArrowheads="1"/>
          </p:cNvSpPr>
          <p:nvPr/>
        </p:nvSpPr>
        <p:spPr bwMode="auto">
          <a:xfrm>
            <a:off x="9269387" y="98749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1E3CFD5-D4FC-4C9E-B9AE-7A74DB1EB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9509"/>
            <a:ext cx="349150" cy="4177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471747C-D910-2187-6595-A5D457CCD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277" y="1844824"/>
            <a:ext cx="5418890" cy="335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70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9" name="Paralelogramo 8"/>
          <p:cNvSpPr/>
          <p:nvPr/>
        </p:nvSpPr>
        <p:spPr>
          <a:xfrm>
            <a:off x="263352" y="831524"/>
            <a:ext cx="11665296" cy="396813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56747" y="788299"/>
            <a:ext cx="11571901" cy="5078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LÍNEA DE ACTUACIÓN 1: MEJORA DE LA GOBERNANZA DE LOS USOS DEL AGUA EN ESPAÑA: 10 M€ 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449928" y="1551234"/>
            <a:ext cx="6006112" cy="4805116"/>
          </a:xfrm>
        </p:spPr>
        <p:txBody>
          <a:bodyPr>
            <a:normAutofit/>
          </a:bodyPr>
          <a:lstStyle/>
          <a:p>
            <a:pPr marL="84138" indent="0" algn="just">
              <a:buNone/>
              <a:tabLst>
                <a:tab pos="354013" algn="l"/>
              </a:tabLst>
            </a:pPr>
            <a:r>
              <a:rPr lang="es-ES" sz="1800" b="1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Modificación del Reglamento del Dominio Público Hidráulico: RD 665/2023 de 18 de julio.</a:t>
            </a:r>
          </a:p>
          <a:p>
            <a:pPr marL="84138" indent="0" algn="just">
              <a:buNone/>
              <a:tabLst>
                <a:tab pos="354013" algn="l"/>
              </a:tabLst>
            </a:pPr>
            <a:endParaRPr lang="es-ES" sz="1800" b="1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138" indent="0" algn="just">
              <a:buNone/>
              <a:tabLst>
                <a:tab pos="354013" algn="l"/>
              </a:tabLst>
            </a:pPr>
            <a:endParaRPr lang="es-ES" sz="180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9888" indent="-285750" algn="just">
              <a:tabLst>
                <a:tab pos="354013" algn="l"/>
              </a:tabLst>
            </a:pPr>
            <a:r>
              <a:rPr lang="es-ES" sz="180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Declaración responsable para actuaciones sencillas</a:t>
            </a:r>
          </a:p>
          <a:p>
            <a:pPr marL="369888" indent="-285750" algn="just">
              <a:tabLst>
                <a:tab pos="354013" algn="l"/>
              </a:tabLst>
            </a:pPr>
            <a:r>
              <a:rPr lang="es-ES" sz="180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Tramitación electrónica (BOE, portal web, ayuntamientos)</a:t>
            </a:r>
          </a:p>
          <a:p>
            <a:pPr marL="369888" indent="-285750" algn="just">
              <a:tabLst>
                <a:tab pos="354013" algn="l"/>
              </a:tabLst>
            </a:pPr>
            <a:r>
              <a:rPr lang="es-ES" sz="180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Refuerzo del control digital de los usos del agua</a:t>
            </a:r>
          </a:p>
          <a:p>
            <a:pPr marL="369888" indent="-285750" algn="just">
              <a:tabLst>
                <a:tab pos="354013" algn="l"/>
              </a:tabLst>
            </a:pPr>
            <a:r>
              <a:rPr lang="es-ES" sz="180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Refuerzo del seguimiento de las variables </a:t>
            </a:r>
            <a:r>
              <a:rPr lang="es-ES" sz="1800" err="1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hidromeorológicas</a:t>
            </a:r>
            <a:endParaRPr lang="es-ES" sz="1800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9888" indent="-285750" algn="just">
              <a:tabLst>
                <a:tab pos="354013" algn="l"/>
              </a:tabLst>
            </a:pPr>
            <a:r>
              <a:rPr lang="es-ES" sz="180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Habilitación entidades colaboradoras para control volumétrico</a:t>
            </a:r>
          </a:p>
          <a:p>
            <a:pPr marL="369888" indent="-285750" algn="just">
              <a:tabLst>
                <a:tab pos="354013" algn="l"/>
              </a:tabLst>
            </a:pPr>
            <a:r>
              <a:rPr lang="es-ES" sz="1800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Inventario de cauces, procedimientos para delimitación DPH y zonas inundables</a:t>
            </a:r>
          </a:p>
        </p:txBody>
      </p:sp>
      <p:sp>
        <p:nvSpPr>
          <p:cNvPr id="15" name="Cuadro de texto 2"/>
          <p:cNvSpPr txBox="1">
            <a:spLocks noChangeArrowheads="1"/>
          </p:cNvSpPr>
          <p:nvPr/>
        </p:nvSpPr>
        <p:spPr bwMode="auto">
          <a:xfrm>
            <a:off x="9269387" y="98749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1E3CFD5-D4FC-4C9E-B9AE-7A74DB1EB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9509"/>
            <a:ext cx="349150" cy="4177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27F09F9-CD81-FE64-F8CE-B6A827715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107" y="1988840"/>
            <a:ext cx="5485769" cy="258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6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9" name="Paralelogramo 8"/>
          <p:cNvSpPr/>
          <p:nvPr/>
        </p:nvSpPr>
        <p:spPr>
          <a:xfrm>
            <a:off x="263352" y="831524"/>
            <a:ext cx="11665296" cy="396813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56747" y="788299"/>
            <a:ext cx="11571901" cy="5078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LÍNEA DE ACTUACIÓN 1: MEJORA DE LA GOBERNANZA DE LOS USOS DEL AGUA EN ESPAÑA: 10 M€ 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449928" y="1551234"/>
            <a:ext cx="10686632" cy="653630"/>
          </a:xfrm>
        </p:spPr>
        <p:txBody>
          <a:bodyPr>
            <a:normAutofit/>
          </a:bodyPr>
          <a:lstStyle/>
          <a:p>
            <a:pPr marL="84138" indent="0" algn="just">
              <a:buNone/>
              <a:tabLst>
                <a:tab pos="354013" algn="l"/>
              </a:tabLst>
            </a:pPr>
            <a:r>
              <a:rPr lang="es-ES" sz="1800" b="1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Modificación del Reglamento del Dominio Público Hidráulico: RD 665/2023 de 18 de julio</a:t>
            </a:r>
          </a:p>
          <a:p>
            <a:pPr marL="84138" indent="0" algn="just">
              <a:buNone/>
              <a:tabLst>
                <a:tab pos="354013" algn="l"/>
              </a:tabLst>
            </a:pPr>
            <a:endParaRPr lang="es-ES" sz="1800" b="1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 de texto 2"/>
          <p:cNvSpPr txBox="1">
            <a:spLocks noChangeArrowheads="1"/>
          </p:cNvSpPr>
          <p:nvPr/>
        </p:nvSpPr>
        <p:spPr bwMode="auto">
          <a:xfrm>
            <a:off x="9269387" y="98749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1E3CFD5-D4FC-4C9E-B9AE-7A74DB1EB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9509"/>
            <a:ext cx="349150" cy="41776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6C516C9-B6C0-8680-1B13-18CF2BCF0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606" y="1892085"/>
            <a:ext cx="9033276" cy="460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71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7035" cy="576420"/>
            <a:chOff x="0" y="0"/>
            <a:chExt cx="12197035" cy="576420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12197035" cy="576420"/>
            </a:xfrm>
            <a:prstGeom prst="rect">
              <a:avLst/>
            </a:prstGeom>
            <a:solidFill>
              <a:srgbClr val="062F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Programa Empleaverde | Programa Empleaverd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7" y="85324"/>
              <a:ext cx="1512168" cy="35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37" y="85324"/>
              <a:ext cx="1003399" cy="355483"/>
            </a:xfrm>
            <a:prstGeom prst="rect">
              <a:avLst/>
            </a:prstGeom>
          </p:spPr>
        </p:pic>
      </p:grpSp>
      <p:sp>
        <p:nvSpPr>
          <p:cNvPr id="9" name="Paralelogramo 8"/>
          <p:cNvSpPr/>
          <p:nvPr/>
        </p:nvSpPr>
        <p:spPr>
          <a:xfrm>
            <a:off x="263352" y="831524"/>
            <a:ext cx="11665296" cy="396813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56747" y="788299"/>
            <a:ext cx="11571901" cy="5078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LÍNEA DE ACTUACIÓN 1: MEJORA DE LA GOBERNANZA DE LOS USOS DEL AGUA EN ESPAÑA: 10 M€ 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449928" y="1551234"/>
            <a:ext cx="10254584" cy="653630"/>
          </a:xfrm>
        </p:spPr>
        <p:txBody>
          <a:bodyPr>
            <a:normAutofit/>
          </a:bodyPr>
          <a:lstStyle/>
          <a:p>
            <a:pPr marL="84138" indent="0" algn="just">
              <a:buNone/>
              <a:tabLst>
                <a:tab pos="354013" algn="l"/>
              </a:tabLst>
            </a:pPr>
            <a:r>
              <a:rPr lang="es-ES" sz="1800" b="1">
                <a:solidFill>
                  <a:srgbClr val="062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Modificación del Reglamento del Dominio Público Hidráulico: RD 665/2023 de 18 de julio</a:t>
            </a:r>
          </a:p>
          <a:p>
            <a:pPr marL="84138" indent="0" algn="just">
              <a:buNone/>
              <a:tabLst>
                <a:tab pos="354013" algn="l"/>
              </a:tabLst>
            </a:pPr>
            <a:endParaRPr lang="es-ES" sz="1800" b="1">
              <a:solidFill>
                <a:srgbClr val="062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 de texto 2"/>
          <p:cNvSpPr txBox="1">
            <a:spLocks noChangeArrowheads="1"/>
          </p:cNvSpPr>
          <p:nvPr/>
        </p:nvSpPr>
        <p:spPr bwMode="auto">
          <a:xfrm>
            <a:off x="9269387" y="98749"/>
            <a:ext cx="247640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b" anchorCtr="0">
            <a:spAutoFit/>
          </a:bodyPr>
          <a:lstStyle/>
          <a:p>
            <a:pPr algn="just">
              <a:lnSpc>
                <a:spcPts val="1350"/>
              </a:lnSpc>
            </a:pPr>
            <a:r>
              <a:rPr lang="es-ES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PERTE </a:t>
            </a:r>
            <a:r>
              <a:rPr lang="es-ES" sz="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Digitalización del ciclo del agua</a:t>
            </a:r>
          </a:p>
          <a:p>
            <a:pPr algn="just">
              <a:lnSpc>
                <a:spcPts val="1350"/>
              </a:lnSpc>
              <a:spcAft>
                <a:spcPts val="0"/>
              </a:spcAft>
            </a:pPr>
            <a:endParaRPr lang="es-E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1E3CFD5-D4FC-4C9E-B9AE-7A74DB1EB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26" y="29509"/>
            <a:ext cx="349150" cy="4177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70B91C6-3DB4-CCFB-6E63-0A8195818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32" y="1916832"/>
            <a:ext cx="9452148" cy="469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52260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e Office">
  <a:themeElements>
    <a:clrScheme name="SEE">
      <a:dk1>
        <a:srgbClr val="000000"/>
      </a:dk1>
      <a:lt1>
        <a:srgbClr val="FFFFFF"/>
      </a:lt1>
      <a:dk2>
        <a:srgbClr val="002060"/>
      </a:dk2>
      <a:lt2>
        <a:srgbClr val="81C5AE"/>
      </a:lt2>
      <a:accent1>
        <a:srgbClr val="002060"/>
      </a:accent1>
      <a:accent2>
        <a:srgbClr val="489D80"/>
      </a:accent2>
      <a:accent3>
        <a:srgbClr val="757070"/>
      </a:accent3>
      <a:accent4>
        <a:srgbClr val="0070C0"/>
      </a:accent4>
      <a:accent5>
        <a:srgbClr val="DD4343"/>
      </a:accent5>
      <a:accent6>
        <a:srgbClr val="FFDA3F"/>
      </a:accent6>
      <a:hlink>
        <a:srgbClr val="00B0F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EE">
    <a:dk1>
      <a:srgbClr val="000000"/>
    </a:dk1>
    <a:lt1>
      <a:srgbClr val="FFFFFF"/>
    </a:lt1>
    <a:dk2>
      <a:srgbClr val="002060"/>
    </a:dk2>
    <a:lt2>
      <a:srgbClr val="81C5AE"/>
    </a:lt2>
    <a:accent1>
      <a:srgbClr val="002060"/>
    </a:accent1>
    <a:accent2>
      <a:srgbClr val="489D80"/>
    </a:accent2>
    <a:accent3>
      <a:srgbClr val="757070"/>
    </a:accent3>
    <a:accent4>
      <a:srgbClr val="0070C0"/>
    </a:accent4>
    <a:accent5>
      <a:srgbClr val="DD4343"/>
    </a:accent5>
    <a:accent6>
      <a:srgbClr val="FFDA3F"/>
    </a:accent6>
    <a:hlink>
      <a:srgbClr val="00B0F0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A3956BD65AD3D4D9325469B7DEF9234" ma:contentTypeVersion="10" ma:contentTypeDescription="Crear nuevo documento." ma:contentTypeScope="" ma:versionID="0e84b80270df1c511878b1459e2f5670">
  <xsd:schema xmlns:xsd="http://www.w3.org/2001/XMLSchema" xmlns:xs="http://www.w3.org/2001/XMLSchema" xmlns:p="http://schemas.microsoft.com/office/2006/metadata/properties" xmlns:ns2="c8521193-f588-4b4a-ae88-9039e565ad0b" targetNamespace="http://schemas.microsoft.com/office/2006/metadata/properties" ma:root="true" ma:fieldsID="a8179ae9cb615a98e3c09df4a4d736a1" ns2:_="">
    <xsd:import namespace="c8521193-f588-4b4a-ae88-9039e565ad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21193-f588-4b4a-ae88-9039e565ad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46D6B6-704B-4CEF-979C-11F1FF678908}">
  <ds:schemaRefs>
    <ds:schemaRef ds:uri="c8521193-f588-4b4a-ae88-9039e565ad0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BEEF015-3DC1-456D-86D9-A3E4E813E8BB}">
  <ds:schemaRefs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terms/"/>
    <ds:schemaRef ds:uri="http://purl.org/dc/dcmitype/"/>
    <ds:schemaRef ds:uri="http://purl.org/dc/elements/1.1/"/>
    <ds:schemaRef ds:uri="http://schemas.openxmlformats.org/package/2006/metadata/core-properties"/>
    <ds:schemaRef ds:uri="c8521193-f588-4b4a-ae88-9039e565ad0b"/>
  </ds:schemaRefs>
</ds:datastoreItem>
</file>

<file path=customXml/itemProps3.xml><?xml version="1.0" encoding="utf-8"?>
<ds:datastoreItem xmlns:ds="http://schemas.openxmlformats.org/officeDocument/2006/customXml" ds:itemID="{E7A4CA34-151C-4DA9-B461-29486DA4F5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3755</Words>
  <Application>Microsoft Office PowerPoint</Application>
  <PresentationFormat>Panorámica</PresentationFormat>
  <Paragraphs>331</Paragraphs>
  <Slides>29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Open Sans</vt:lpstr>
      <vt:lpstr>Tahoma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Francisco Javier Sanchez Martinez</cp:lastModifiedBy>
  <cp:revision>3</cp:revision>
  <cp:lastPrinted>2021-12-13T16:53:15Z</cp:lastPrinted>
  <dcterms:created xsi:type="dcterms:W3CDTF">2020-03-25T23:03:58Z</dcterms:created>
  <dcterms:modified xsi:type="dcterms:W3CDTF">2023-11-06T16:00:22Z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0x010100BA3956BD65AD3D4D9325469B7DEF9234</vt:lpwstr>
  </property>
</Properties>
</file>