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20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302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98" r:id="rId31"/>
    <p:sldId id="299" r:id="rId32"/>
    <p:sldId id="300" r:id="rId33"/>
    <p:sldId id="301" r:id="rId3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308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-274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las notas</a:t>
            </a:r>
          </a:p>
        </p:txBody>
      </p:sp>
      <p:sp>
        <p:nvSpPr>
          <p:cNvPr id="87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873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874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875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2538B0F3-4F12-419C-9369-18F5A6F5E55B}" type="slidenum"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s-E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564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200">
              <a:lnSpc>
                <a:spcPct val="100000"/>
              </a:lnSpc>
            </a:pPr>
            <a:r>
              <a:rPr lang="es-E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Enmarcado dentro de la Red de Información Ambiental de Andalucía, REDIAM, se encuentra el proyecto SIOSE (Sistema de Información sobre Ocupación del Suelo de España) en dos niveles, el Nacional y el Autonómico.</a:t>
            </a:r>
          </a:p>
        </p:txBody>
      </p:sp>
      <p:sp>
        <p:nvSpPr>
          <p:cNvPr id="1229" name="CustomShape 2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A3BBC183-5552-4E8E-8F97-BC18F136BD71}" type="slidenum">
              <a:rPr lang="es-E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</a:t>
            </a:fld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CustomShape 1"/>
          <p:cNvSpPr/>
          <p:nvPr/>
        </p:nvSpPr>
        <p:spPr>
          <a:xfrm>
            <a:off x="755280" y="5078520"/>
            <a:ext cx="6048000" cy="48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CustomShape 1"/>
          <p:cNvSpPr/>
          <p:nvPr/>
        </p:nvSpPr>
        <p:spPr>
          <a:xfrm>
            <a:off x="914400" y="4343400"/>
            <a:ext cx="5028480" cy="411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3" name="CustomShape 2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86C2A5F-ECD3-4845-A8FC-08FC2648C460}" type="slidenum">
              <a:rPr lang="es-E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33</a:t>
            </a:fld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7.jpeg"/><Relationship Id="rId18" Type="http://schemas.openxmlformats.org/officeDocument/2006/relationships/image" Target="../media/image21.jpeg"/><Relationship Id="rId26" Type="http://schemas.openxmlformats.org/officeDocument/2006/relationships/image" Target="../media/image29.jpeg"/><Relationship Id="rId39" Type="http://schemas.openxmlformats.org/officeDocument/2006/relationships/image" Target="../media/image42.jpeg"/><Relationship Id="rId3" Type="http://schemas.openxmlformats.org/officeDocument/2006/relationships/image" Target="../media/image12.jpeg"/><Relationship Id="rId21" Type="http://schemas.openxmlformats.org/officeDocument/2006/relationships/image" Target="../media/image24.jpeg"/><Relationship Id="rId34" Type="http://schemas.openxmlformats.org/officeDocument/2006/relationships/image" Target="../media/image37.jpeg"/><Relationship Id="rId42" Type="http://schemas.openxmlformats.org/officeDocument/2006/relationships/image" Target="../media/image3.png"/><Relationship Id="rId7" Type="http://schemas.openxmlformats.org/officeDocument/2006/relationships/image" Target="../media/image2.jpeg"/><Relationship Id="rId12" Type="http://schemas.openxmlformats.org/officeDocument/2006/relationships/image" Target="../media/image16.jpeg"/><Relationship Id="rId17" Type="http://schemas.openxmlformats.org/officeDocument/2006/relationships/image" Target="../media/image20.jpeg"/><Relationship Id="rId25" Type="http://schemas.openxmlformats.org/officeDocument/2006/relationships/image" Target="../media/image28.jpeg"/><Relationship Id="rId33" Type="http://schemas.openxmlformats.org/officeDocument/2006/relationships/image" Target="../media/image36.jpeg"/><Relationship Id="rId38" Type="http://schemas.openxmlformats.org/officeDocument/2006/relationships/image" Target="../media/image41.jpeg"/><Relationship Id="rId2" Type="http://schemas.openxmlformats.org/officeDocument/2006/relationships/image" Target="../media/image6.jpeg"/><Relationship Id="rId16" Type="http://schemas.openxmlformats.org/officeDocument/2006/relationships/image" Target="../media/image11.jpeg"/><Relationship Id="rId20" Type="http://schemas.openxmlformats.org/officeDocument/2006/relationships/image" Target="../media/image23.jpeg"/><Relationship Id="rId29" Type="http://schemas.openxmlformats.org/officeDocument/2006/relationships/image" Target="../media/image32.jpeg"/><Relationship Id="rId41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0.jpeg"/><Relationship Id="rId24" Type="http://schemas.openxmlformats.org/officeDocument/2006/relationships/image" Target="../media/image27.jpeg"/><Relationship Id="rId32" Type="http://schemas.openxmlformats.org/officeDocument/2006/relationships/image" Target="../media/image35.jpeg"/><Relationship Id="rId37" Type="http://schemas.openxmlformats.org/officeDocument/2006/relationships/image" Target="../media/image40.jpeg"/><Relationship Id="rId40" Type="http://schemas.openxmlformats.org/officeDocument/2006/relationships/image" Target="../media/image43.jpeg"/><Relationship Id="rId5" Type="http://schemas.openxmlformats.org/officeDocument/2006/relationships/image" Target="../media/image14.jpeg"/><Relationship Id="rId15" Type="http://schemas.openxmlformats.org/officeDocument/2006/relationships/image" Target="../media/image19.jpeg"/><Relationship Id="rId23" Type="http://schemas.openxmlformats.org/officeDocument/2006/relationships/image" Target="../media/image26.jpeg"/><Relationship Id="rId28" Type="http://schemas.openxmlformats.org/officeDocument/2006/relationships/image" Target="../media/image31.jpeg"/><Relationship Id="rId36" Type="http://schemas.openxmlformats.org/officeDocument/2006/relationships/image" Target="../media/image39.jpeg"/><Relationship Id="rId10" Type="http://schemas.openxmlformats.org/officeDocument/2006/relationships/image" Target="../media/image15.jpeg"/><Relationship Id="rId19" Type="http://schemas.openxmlformats.org/officeDocument/2006/relationships/image" Target="../media/image22.jpeg"/><Relationship Id="rId31" Type="http://schemas.openxmlformats.org/officeDocument/2006/relationships/image" Target="../media/image34.jpeg"/><Relationship Id="rId4" Type="http://schemas.openxmlformats.org/officeDocument/2006/relationships/image" Target="../media/image13.jpeg"/><Relationship Id="rId9" Type="http://schemas.openxmlformats.org/officeDocument/2006/relationships/image" Target="../media/image9.jpeg"/><Relationship Id="rId14" Type="http://schemas.openxmlformats.org/officeDocument/2006/relationships/image" Target="../media/image18.jpeg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Relationship Id="rId30" Type="http://schemas.openxmlformats.org/officeDocument/2006/relationships/image" Target="../media/image33.jpeg"/><Relationship Id="rId35" Type="http://schemas.openxmlformats.org/officeDocument/2006/relationships/image" Target="../media/image38.jpeg"/><Relationship Id="rId43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0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1.jpe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2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4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5.png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6.jpe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7.pn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IC.jpg"/>
          <p:cNvPicPr>
            <a:picLocks noChangeAspect="1"/>
          </p:cNvPicPr>
          <p:nvPr userDrawn="1"/>
        </p:nvPicPr>
        <p:blipFill>
          <a:blip r:embed="rId2" cstate="print"/>
          <a:srcRect t="1057" b="3789"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001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3295-5.jpg"/>
          <p:cNvPicPr>
            <a:picLocks noChangeAspect="1"/>
          </p:cNvPicPr>
          <p:nvPr userDrawn="1"/>
        </p:nvPicPr>
        <p:blipFill>
          <a:blip r:embed="rId2" cstate="print"/>
          <a:srcRect l="20174" t="-3711" r="56973" b="11311"/>
          <a:stretch>
            <a:fillRect/>
          </a:stretch>
        </p:blipFill>
        <p:spPr bwMode="auto">
          <a:xfrm>
            <a:off x="0" y="-304800"/>
            <a:ext cx="2325688" cy="705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3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26219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39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9441869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1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927702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70093.jpg"/>
          <p:cNvPicPr>
            <a:picLocks noChangeAspect="1"/>
          </p:cNvPicPr>
          <p:nvPr userDrawn="1"/>
        </p:nvPicPr>
        <p:blipFill>
          <a:blip r:embed="rId2" cstate="print"/>
          <a:srcRect l="6921" r="70935"/>
          <a:stretch>
            <a:fillRect/>
          </a:stretch>
        </p:blipFill>
        <p:spPr bwMode="auto">
          <a:xfrm>
            <a:off x="0" y="0"/>
            <a:ext cx="2276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6893936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1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0093482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1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7051129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53174.jpg"/>
          <p:cNvPicPr>
            <a:picLocks noChangeAspect="1"/>
          </p:cNvPicPr>
          <p:nvPr userDrawn="1"/>
        </p:nvPicPr>
        <p:blipFill>
          <a:blip r:embed="rId2" cstate="print"/>
          <a:srcRect l="77856"/>
          <a:stretch>
            <a:fillRect/>
          </a:stretch>
        </p:blipFill>
        <p:spPr bwMode="auto">
          <a:xfrm>
            <a:off x="0" y="0"/>
            <a:ext cx="2276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232494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1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2268538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314660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14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639164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15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315811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17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50"/>
            <a:ext cx="226853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234667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2080-1.jpg"/>
          <p:cNvPicPr>
            <a:picLocks noChangeAspect="1"/>
          </p:cNvPicPr>
          <p:nvPr userDrawn="1"/>
        </p:nvPicPr>
        <p:blipFill>
          <a:blip r:embed="rId2" cstate="print"/>
          <a:srcRect l="37500" r="39250" b="12000"/>
          <a:stretch>
            <a:fillRect/>
          </a:stretch>
        </p:blipFill>
        <p:spPr bwMode="auto">
          <a:xfrm>
            <a:off x="0" y="0"/>
            <a:ext cx="2325688" cy="660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3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38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0470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16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95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767116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18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08888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24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2268538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8142078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19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8743300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2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2268538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2875594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25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0751892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70399.jpg"/>
          <p:cNvPicPr>
            <a:picLocks noChangeAspect="1"/>
          </p:cNvPicPr>
          <p:nvPr userDrawn="1"/>
        </p:nvPicPr>
        <p:blipFill>
          <a:blip r:embed="rId2" cstate="print"/>
          <a:srcRect l="40370" r="34602"/>
          <a:stretch>
            <a:fillRect/>
          </a:stretch>
        </p:blipFill>
        <p:spPr bwMode="auto">
          <a:xfrm>
            <a:off x="0" y="0"/>
            <a:ext cx="228758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93132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2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067033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70122.jpg"/>
          <p:cNvPicPr>
            <a:picLocks noChangeAspect="1"/>
          </p:cNvPicPr>
          <p:nvPr userDrawn="1"/>
        </p:nvPicPr>
        <p:blipFill>
          <a:blip r:embed="rId2" cstate="print"/>
          <a:srcRect l="26529" r="51328"/>
          <a:stretch>
            <a:fillRect/>
          </a:stretch>
        </p:blipFill>
        <p:spPr bwMode="auto">
          <a:xfrm>
            <a:off x="0" y="0"/>
            <a:ext cx="2276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782608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70323.jpg"/>
          <p:cNvPicPr>
            <a:picLocks noChangeAspect="1"/>
          </p:cNvPicPr>
          <p:nvPr userDrawn="1"/>
        </p:nvPicPr>
        <p:blipFill>
          <a:blip r:embed="rId2" cstate="print"/>
          <a:srcRect l="74973" r="2768"/>
          <a:stretch>
            <a:fillRect/>
          </a:stretch>
        </p:blipFill>
        <p:spPr bwMode="auto">
          <a:xfrm>
            <a:off x="0" y="0"/>
            <a:ext cx="2289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421728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420-C.JPG"/>
          <p:cNvPicPr>
            <a:picLocks noChangeAspect="1"/>
          </p:cNvPicPr>
          <p:nvPr userDrawn="1"/>
        </p:nvPicPr>
        <p:blipFill>
          <a:blip r:embed="rId2" cstate="print"/>
          <a:srcRect l="45363" t="27242" r="30402" b="3606"/>
          <a:stretch>
            <a:fillRect/>
          </a:stretch>
        </p:blipFill>
        <p:spPr bwMode="auto">
          <a:xfrm>
            <a:off x="0" y="3213100"/>
            <a:ext cx="111601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 descr="42248-1.jpg"/>
          <p:cNvPicPr>
            <a:picLocks noChangeAspect="1"/>
          </p:cNvPicPr>
          <p:nvPr userDrawn="1"/>
        </p:nvPicPr>
        <p:blipFill>
          <a:blip r:embed="rId3" cstate="print"/>
          <a:srcRect r="64844"/>
          <a:stretch>
            <a:fillRect/>
          </a:stretch>
        </p:blipFill>
        <p:spPr bwMode="auto">
          <a:xfrm>
            <a:off x="2916238" y="2825750"/>
            <a:ext cx="12477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 descr="42256-1.jpg"/>
          <p:cNvPicPr>
            <a:picLocks noChangeAspect="1"/>
          </p:cNvPicPr>
          <p:nvPr userDrawn="1"/>
        </p:nvPicPr>
        <p:blipFill>
          <a:blip r:embed="rId4" cstate="print"/>
          <a:srcRect l="21431" t="7877" r="26617" b="7185"/>
          <a:stretch>
            <a:fillRect/>
          </a:stretch>
        </p:blipFill>
        <p:spPr bwMode="auto">
          <a:xfrm>
            <a:off x="2916238" y="5445125"/>
            <a:ext cx="1150937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42506-1.jpg"/>
          <p:cNvPicPr>
            <a:picLocks noChangeAspect="1"/>
          </p:cNvPicPr>
          <p:nvPr userDrawn="1"/>
        </p:nvPicPr>
        <p:blipFill>
          <a:blip r:embed="rId5" cstate="print"/>
          <a:srcRect t="-32597"/>
          <a:stretch>
            <a:fillRect/>
          </a:stretch>
        </p:blipFill>
        <p:spPr bwMode="auto">
          <a:xfrm>
            <a:off x="6948488" y="5445125"/>
            <a:ext cx="1420812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43609-2.jpg"/>
          <p:cNvPicPr>
            <a:picLocks noChangeAspect="1"/>
          </p:cNvPicPr>
          <p:nvPr userDrawn="1"/>
        </p:nvPicPr>
        <p:blipFill>
          <a:blip r:embed="rId6" cstate="print"/>
          <a:srcRect t="8975"/>
          <a:stretch>
            <a:fillRect/>
          </a:stretch>
        </p:blipFill>
        <p:spPr bwMode="auto">
          <a:xfrm>
            <a:off x="0" y="5445125"/>
            <a:ext cx="10271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1150-PR.JPG"/>
          <p:cNvPicPr>
            <a:picLocks noChangeAspect="1"/>
          </p:cNvPicPr>
          <p:nvPr userDrawn="1"/>
        </p:nvPicPr>
        <p:blipFill>
          <a:blip r:embed="rId7" cstate="print"/>
          <a:srcRect r="63399"/>
          <a:stretch>
            <a:fillRect/>
          </a:stretch>
        </p:blipFill>
        <p:spPr bwMode="auto">
          <a:xfrm>
            <a:off x="0" y="0"/>
            <a:ext cx="1042988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43298-2.jpg"/>
          <p:cNvPicPr>
            <a:picLocks noChangeAspect="1"/>
          </p:cNvPicPr>
          <p:nvPr userDrawn="1"/>
        </p:nvPicPr>
        <p:blipFill>
          <a:blip r:embed="rId8" cstate="print"/>
          <a:srcRect l="64830" t="25298" r="11720"/>
          <a:stretch>
            <a:fillRect/>
          </a:stretch>
        </p:blipFill>
        <p:spPr bwMode="auto">
          <a:xfrm>
            <a:off x="971550" y="-26988"/>
            <a:ext cx="1223963" cy="292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104694-2.jpg"/>
          <p:cNvPicPr>
            <a:picLocks noChangeAspect="1"/>
          </p:cNvPicPr>
          <p:nvPr userDrawn="1"/>
        </p:nvPicPr>
        <p:blipFill>
          <a:blip r:embed="rId9" cstate="print"/>
          <a:srcRect t="-5051" r="46960" b="-6079"/>
          <a:stretch>
            <a:fillRect/>
          </a:stretch>
        </p:blipFill>
        <p:spPr bwMode="auto">
          <a:xfrm>
            <a:off x="971550" y="2492375"/>
            <a:ext cx="10080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104694-1.jpg"/>
          <p:cNvPicPr>
            <a:picLocks noChangeAspect="1"/>
          </p:cNvPicPr>
          <p:nvPr userDrawn="1"/>
        </p:nvPicPr>
        <p:blipFill>
          <a:blip r:embed="rId10" cstate="print"/>
          <a:srcRect r="-10548"/>
          <a:stretch>
            <a:fillRect/>
          </a:stretch>
        </p:blipFill>
        <p:spPr bwMode="auto">
          <a:xfrm>
            <a:off x="971550" y="5468938"/>
            <a:ext cx="1152525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43295-5.jpg"/>
          <p:cNvPicPr>
            <a:picLocks noChangeAspect="1"/>
          </p:cNvPicPr>
          <p:nvPr userDrawn="1"/>
        </p:nvPicPr>
        <p:blipFill>
          <a:blip r:embed="rId11" cstate="print"/>
          <a:srcRect t="28526" r="70049"/>
          <a:stretch>
            <a:fillRect/>
          </a:stretch>
        </p:blipFill>
        <p:spPr bwMode="auto">
          <a:xfrm>
            <a:off x="971550" y="3784600"/>
            <a:ext cx="1008063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3110_1.JPG"/>
          <p:cNvPicPr>
            <a:picLocks noChangeAspect="1"/>
          </p:cNvPicPr>
          <p:nvPr userDrawn="1"/>
        </p:nvPicPr>
        <p:blipFill>
          <a:blip r:embed="rId12" cstate="print"/>
          <a:srcRect l="31616" r="38905"/>
          <a:stretch>
            <a:fillRect/>
          </a:stretch>
        </p:blipFill>
        <p:spPr bwMode="auto">
          <a:xfrm>
            <a:off x="1908175" y="-26988"/>
            <a:ext cx="1008063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3260_A.jpg"/>
          <p:cNvPicPr>
            <a:picLocks noChangeAspect="1"/>
          </p:cNvPicPr>
          <p:nvPr userDrawn="1"/>
        </p:nvPicPr>
        <p:blipFill>
          <a:blip r:embed="rId13" cstate="print"/>
          <a:srcRect l="14691" r="63094"/>
          <a:stretch>
            <a:fillRect/>
          </a:stretch>
        </p:blipFill>
        <p:spPr bwMode="auto">
          <a:xfrm>
            <a:off x="1908175" y="2492375"/>
            <a:ext cx="100806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3260-3.jpg"/>
          <p:cNvPicPr>
            <a:picLocks noChangeAspect="1"/>
          </p:cNvPicPr>
          <p:nvPr userDrawn="1"/>
        </p:nvPicPr>
        <p:blipFill>
          <a:blip r:embed="rId14" cstate="print"/>
          <a:srcRect r="46481"/>
          <a:stretch>
            <a:fillRect/>
          </a:stretch>
        </p:blipFill>
        <p:spPr bwMode="auto">
          <a:xfrm>
            <a:off x="1908175" y="5445125"/>
            <a:ext cx="1008063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 descr="1150-C.JPG"/>
          <p:cNvPicPr>
            <a:picLocks noChangeAspect="1"/>
          </p:cNvPicPr>
          <p:nvPr userDrawn="1"/>
        </p:nvPicPr>
        <p:blipFill>
          <a:blip r:embed="rId15" cstate="print"/>
          <a:srcRect l="61205" t="26373" r="29036" b="48553"/>
          <a:stretch>
            <a:fillRect/>
          </a:stretch>
        </p:blipFill>
        <p:spPr bwMode="auto">
          <a:xfrm>
            <a:off x="0" y="1773238"/>
            <a:ext cx="9715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 descr="42080-1.jpg"/>
          <p:cNvPicPr>
            <a:picLocks noChangeAspect="1"/>
          </p:cNvPicPr>
          <p:nvPr userDrawn="1"/>
        </p:nvPicPr>
        <p:blipFill>
          <a:blip r:embed="rId16" cstate="print"/>
          <a:srcRect l="52522" t="30151" r="28798" b="32262"/>
          <a:stretch>
            <a:fillRect/>
          </a:stretch>
        </p:blipFill>
        <p:spPr bwMode="auto">
          <a:xfrm>
            <a:off x="971550" y="5445125"/>
            <a:ext cx="93662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Imagen" descr="9260-2.JPG"/>
          <p:cNvPicPr>
            <a:picLocks noChangeAspect="1"/>
          </p:cNvPicPr>
          <p:nvPr userDrawn="1"/>
        </p:nvPicPr>
        <p:blipFill>
          <a:blip r:embed="rId17" cstate="print"/>
          <a:srcRect t="4539" r="44530"/>
          <a:stretch>
            <a:fillRect/>
          </a:stretch>
        </p:blipFill>
        <p:spPr bwMode="auto">
          <a:xfrm>
            <a:off x="7524750" y="0"/>
            <a:ext cx="161925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Imagen" descr="42166-2.JPG"/>
          <p:cNvPicPr>
            <a:picLocks noChangeAspect="1"/>
          </p:cNvPicPr>
          <p:nvPr userDrawn="1"/>
        </p:nvPicPr>
        <p:blipFill>
          <a:blip r:embed="rId18" cstate="print"/>
          <a:srcRect r="8141"/>
          <a:stretch>
            <a:fillRect/>
          </a:stretch>
        </p:blipFill>
        <p:spPr bwMode="auto">
          <a:xfrm>
            <a:off x="6443663" y="5445125"/>
            <a:ext cx="1728787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 descr="43041-2.jpg"/>
          <p:cNvPicPr>
            <a:picLocks noChangeAspect="1"/>
          </p:cNvPicPr>
          <p:nvPr userDrawn="1"/>
        </p:nvPicPr>
        <p:blipFill>
          <a:blip r:embed="rId19" cstate="print"/>
          <a:srcRect l="31236" t="5219" r="42459"/>
          <a:stretch>
            <a:fillRect/>
          </a:stretch>
        </p:blipFill>
        <p:spPr bwMode="auto">
          <a:xfrm>
            <a:off x="2916238" y="-26988"/>
            <a:ext cx="1150937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19 Imagen" descr="8230-2.jpg"/>
          <p:cNvPicPr>
            <a:picLocks noChangeAspect="1"/>
          </p:cNvPicPr>
          <p:nvPr userDrawn="1"/>
        </p:nvPicPr>
        <p:blipFill>
          <a:blip r:embed="rId20" cstate="print"/>
          <a:srcRect l="29057" r="38516" b="7613"/>
          <a:stretch>
            <a:fillRect/>
          </a:stretch>
        </p:blipFill>
        <p:spPr bwMode="auto">
          <a:xfrm>
            <a:off x="7092950" y="2368550"/>
            <a:ext cx="1439863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20 Imagen" descr="91B0-1.jpg"/>
          <p:cNvPicPr>
            <a:picLocks noChangeAspect="1"/>
          </p:cNvPicPr>
          <p:nvPr userDrawn="1"/>
        </p:nvPicPr>
        <p:blipFill>
          <a:blip r:embed="rId21" cstate="print"/>
          <a:srcRect l="50002" r="20380"/>
          <a:stretch>
            <a:fillRect/>
          </a:stretch>
        </p:blipFill>
        <p:spPr bwMode="auto">
          <a:xfrm>
            <a:off x="8101013" y="1844675"/>
            <a:ext cx="104298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Imagen" descr="43041-1.jpg"/>
          <p:cNvPicPr>
            <a:picLocks noChangeAspect="1"/>
          </p:cNvPicPr>
          <p:nvPr userDrawn="1"/>
        </p:nvPicPr>
        <p:blipFill>
          <a:blip r:embed="rId22" cstate="print"/>
          <a:srcRect l="46428" t="2359" r="9644" b="12476"/>
          <a:stretch>
            <a:fillRect/>
          </a:stretch>
        </p:blipFill>
        <p:spPr bwMode="auto">
          <a:xfrm>
            <a:off x="8172450" y="5445125"/>
            <a:ext cx="97155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22 Imagen" descr="92D0_0-4.jpg"/>
          <p:cNvPicPr>
            <a:picLocks noChangeAspect="1"/>
          </p:cNvPicPr>
          <p:nvPr userDrawn="1"/>
        </p:nvPicPr>
        <p:blipFill>
          <a:blip r:embed="rId23" cstate="print"/>
          <a:srcRect l="49934" t="4449" b="24345"/>
          <a:stretch>
            <a:fillRect/>
          </a:stretch>
        </p:blipFill>
        <p:spPr bwMode="auto">
          <a:xfrm>
            <a:off x="3927475" y="4292600"/>
            <a:ext cx="1079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23 Imagen" descr="43202-3.jpg"/>
          <p:cNvPicPr>
            <a:picLocks noChangeAspect="1"/>
          </p:cNvPicPr>
          <p:nvPr userDrawn="1"/>
        </p:nvPicPr>
        <p:blipFill>
          <a:blip r:embed="rId24" cstate="print"/>
          <a:srcRect l="30852" t="9232" r="22525" b="9459"/>
          <a:stretch>
            <a:fillRect/>
          </a:stretch>
        </p:blipFill>
        <p:spPr bwMode="auto">
          <a:xfrm>
            <a:off x="3927475" y="5445125"/>
            <a:ext cx="10795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24 Imagen" descr="43558-2.jpg"/>
          <p:cNvPicPr>
            <a:picLocks noChangeAspect="1"/>
          </p:cNvPicPr>
          <p:nvPr userDrawn="1"/>
        </p:nvPicPr>
        <p:blipFill>
          <a:blip r:embed="rId25" cstate="print"/>
          <a:srcRect l="28404" t="6796" r="46469"/>
          <a:stretch>
            <a:fillRect/>
          </a:stretch>
        </p:blipFill>
        <p:spPr bwMode="auto">
          <a:xfrm>
            <a:off x="3927475" y="-26988"/>
            <a:ext cx="1076325" cy="299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25 Imagen" descr="5330_1-6.JPG"/>
          <p:cNvPicPr>
            <a:picLocks noChangeAspect="1"/>
          </p:cNvPicPr>
          <p:nvPr userDrawn="1"/>
        </p:nvPicPr>
        <p:blipFill>
          <a:blip r:embed="rId26" cstate="print"/>
          <a:srcRect l="32465" r="23381" b="21297"/>
          <a:stretch>
            <a:fillRect/>
          </a:stretch>
        </p:blipFill>
        <p:spPr bwMode="auto">
          <a:xfrm>
            <a:off x="3927475" y="2852738"/>
            <a:ext cx="10763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26 Imagen" descr="5330_2-1.jpg"/>
          <p:cNvPicPr>
            <a:picLocks noChangeAspect="1"/>
          </p:cNvPicPr>
          <p:nvPr userDrawn="1"/>
        </p:nvPicPr>
        <p:blipFill>
          <a:blip r:embed="rId27" cstate="print"/>
          <a:srcRect l="18335" t="17462" r="42477" b="26659"/>
          <a:stretch>
            <a:fillRect/>
          </a:stretch>
        </p:blipFill>
        <p:spPr bwMode="auto">
          <a:xfrm>
            <a:off x="3924300" y="4292600"/>
            <a:ext cx="10763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27 Imagen" descr="42525-2.jpg"/>
          <p:cNvPicPr>
            <a:picLocks noChangeAspect="1"/>
          </p:cNvPicPr>
          <p:nvPr userDrawn="1"/>
        </p:nvPicPr>
        <p:blipFill>
          <a:blip r:embed="rId28" cstate="print"/>
          <a:srcRect l="52547"/>
          <a:stretch>
            <a:fillRect/>
          </a:stretch>
        </p:blipFill>
        <p:spPr bwMode="auto">
          <a:xfrm>
            <a:off x="5003800" y="5445125"/>
            <a:ext cx="1008063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28 Imagen" descr="6310-2.jpg"/>
          <p:cNvPicPr>
            <a:picLocks noChangeAspect="1"/>
          </p:cNvPicPr>
          <p:nvPr userDrawn="1"/>
        </p:nvPicPr>
        <p:blipFill>
          <a:blip r:embed="rId29" cstate="print"/>
          <a:srcRect t="21317" r="73415"/>
          <a:stretch>
            <a:fillRect/>
          </a:stretch>
        </p:blipFill>
        <p:spPr bwMode="auto">
          <a:xfrm>
            <a:off x="5003800" y="2133600"/>
            <a:ext cx="1081088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29 Imagen" descr="42269-1.jpg"/>
          <p:cNvPicPr>
            <a:picLocks noChangeAspect="1"/>
          </p:cNvPicPr>
          <p:nvPr userDrawn="1"/>
        </p:nvPicPr>
        <p:blipFill>
          <a:blip r:embed="rId30" cstate="print"/>
          <a:srcRect l="42468" t="8228" r="26241"/>
          <a:stretch>
            <a:fillRect/>
          </a:stretch>
        </p:blipFill>
        <p:spPr bwMode="auto">
          <a:xfrm>
            <a:off x="5003800" y="0"/>
            <a:ext cx="1008063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30 Imagen" descr="42770-2.JPG"/>
          <p:cNvPicPr>
            <a:picLocks noChangeAspect="1"/>
          </p:cNvPicPr>
          <p:nvPr userDrawn="1"/>
        </p:nvPicPr>
        <p:blipFill>
          <a:blip r:embed="rId31" cstate="print"/>
          <a:srcRect t="39999" r="58070"/>
          <a:stretch>
            <a:fillRect/>
          </a:stretch>
        </p:blipFill>
        <p:spPr bwMode="auto">
          <a:xfrm>
            <a:off x="5003800" y="4365625"/>
            <a:ext cx="10080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31 Imagen" descr="43018-2.jpg"/>
          <p:cNvPicPr>
            <a:picLocks noChangeAspect="1"/>
          </p:cNvPicPr>
          <p:nvPr userDrawn="1"/>
        </p:nvPicPr>
        <p:blipFill>
          <a:blip r:embed="rId32" cstate="print"/>
          <a:srcRect l="54201" t="26401" r="-2803"/>
          <a:stretch>
            <a:fillRect/>
          </a:stretch>
        </p:blipFill>
        <p:spPr bwMode="auto">
          <a:xfrm>
            <a:off x="6011863" y="0"/>
            <a:ext cx="13462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32 Imagen" descr="104919-6.jpg"/>
          <p:cNvPicPr>
            <a:picLocks noChangeAspect="1"/>
          </p:cNvPicPr>
          <p:nvPr userDrawn="1"/>
        </p:nvPicPr>
        <p:blipFill>
          <a:blip r:embed="rId33" cstate="print"/>
          <a:srcRect l="24579" t="26555" r="33511" b="-7094"/>
          <a:stretch>
            <a:fillRect/>
          </a:stretch>
        </p:blipFill>
        <p:spPr bwMode="auto">
          <a:xfrm>
            <a:off x="6011863" y="5445125"/>
            <a:ext cx="1081087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33 Imagen" descr="104919-1.jpg"/>
          <p:cNvPicPr>
            <a:picLocks noChangeAspect="1"/>
          </p:cNvPicPr>
          <p:nvPr userDrawn="1"/>
        </p:nvPicPr>
        <p:blipFill>
          <a:blip r:embed="rId34" cstate="print"/>
          <a:srcRect l="25005" r="21417"/>
          <a:stretch>
            <a:fillRect/>
          </a:stretch>
        </p:blipFill>
        <p:spPr bwMode="auto">
          <a:xfrm>
            <a:off x="6011863" y="1484313"/>
            <a:ext cx="1081087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34 Imagen" descr="42059-4.jpg"/>
          <p:cNvPicPr>
            <a:picLocks noChangeAspect="1"/>
          </p:cNvPicPr>
          <p:nvPr userDrawn="1"/>
        </p:nvPicPr>
        <p:blipFill>
          <a:blip r:embed="rId35" cstate="print"/>
          <a:srcRect l="16335" t="9450" r="57088" b="36214"/>
          <a:stretch>
            <a:fillRect/>
          </a:stretch>
        </p:blipFill>
        <p:spPr bwMode="auto">
          <a:xfrm>
            <a:off x="6011863" y="3860800"/>
            <a:ext cx="108108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35 Imagen" descr="8130_0-5.jpg"/>
          <p:cNvPicPr>
            <a:picLocks noChangeAspect="1"/>
          </p:cNvPicPr>
          <p:nvPr userDrawn="1"/>
        </p:nvPicPr>
        <p:blipFill>
          <a:blip r:embed="rId36" cstate="print"/>
          <a:srcRect l="37067" t="14058" r="43376" b="35915"/>
          <a:stretch>
            <a:fillRect/>
          </a:stretch>
        </p:blipFill>
        <p:spPr bwMode="auto">
          <a:xfrm>
            <a:off x="7092950" y="0"/>
            <a:ext cx="1008063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36 Imagen" descr="5110_0-3.jpg"/>
          <p:cNvPicPr>
            <a:picLocks noChangeAspect="1"/>
          </p:cNvPicPr>
          <p:nvPr userDrawn="1"/>
        </p:nvPicPr>
        <p:blipFill>
          <a:blip r:embed="rId37" cstate="print"/>
          <a:srcRect t="31621" r="77766" b="28853"/>
          <a:stretch>
            <a:fillRect/>
          </a:stretch>
        </p:blipFill>
        <p:spPr bwMode="auto">
          <a:xfrm>
            <a:off x="3924300" y="1557338"/>
            <a:ext cx="10795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37 Imagen" descr="42208-2.jpg"/>
          <p:cNvPicPr>
            <a:picLocks noChangeAspect="1"/>
          </p:cNvPicPr>
          <p:nvPr userDrawn="1"/>
        </p:nvPicPr>
        <p:blipFill>
          <a:blip r:embed="rId38" cstate="print"/>
          <a:srcRect l="2829" t="33955" r="57556" b="13657"/>
          <a:stretch>
            <a:fillRect/>
          </a:stretch>
        </p:blipFill>
        <p:spPr bwMode="auto">
          <a:xfrm>
            <a:off x="7092950" y="3213100"/>
            <a:ext cx="100806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38 Imagen" descr="43202-2.jpg"/>
          <p:cNvPicPr>
            <a:picLocks noChangeAspect="1"/>
          </p:cNvPicPr>
          <p:nvPr userDrawn="1"/>
        </p:nvPicPr>
        <p:blipFill>
          <a:blip r:embed="rId39" cstate="print"/>
          <a:srcRect l="8577" r="40315"/>
          <a:stretch>
            <a:fillRect/>
          </a:stretch>
        </p:blipFill>
        <p:spPr bwMode="auto">
          <a:xfrm>
            <a:off x="8101013" y="4149725"/>
            <a:ext cx="104298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39 Imagen" descr="42965-3.jpg"/>
          <p:cNvPicPr>
            <a:picLocks noChangeAspect="1"/>
          </p:cNvPicPr>
          <p:nvPr userDrawn="1"/>
        </p:nvPicPr>
        <p:blipFill>
          <a:blip r:embed="rId40" cstate="print"/>
          <a:srcRect l="32214" r="13686" b="34155"/>
          <a:stretch>
            <a:fillRect/>
          </a:stretch>
        </p:blipFill>
        <p:spPr bwMode="auto">
          <a:xfrm>
            <a:off x="7092950" y="1628775"/>
            <a:ext cx="1023938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40 Rectángulo"/>
          <p:cNvSpPr/>
          <p:nvPr userDrawn="1"/>
        </p:nvSpPr>
        <p:spPr>
          <a:xfrm>
            <a:off x="-7620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2" name="41 Imagen" descr="LOGO_REDIAM_1.png"/>
          <p:cNvPicPr>
            <a:picLocks noChangeAspect="1"/>
          </p:cNvPicPr>
          <p:nvPr userDrawn="1"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3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795338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 descr="Junta de Andalucía"/>
          <p:cNvPicPr>
            <a:picLocks noChangeAspect="1" noChangeArrowheads="1"/>
          </p:cNvPicPr>
          <p:nvPr userDrawn="1"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10737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2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733482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26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0608238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28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9262413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29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2116771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3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1084567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55 Imagen" descr="tabernas.png"/>
          <p:cNvPicPr>
            <a:picLocks noChangeAspect="1"/>
          </p:cNvPicPr>
          <p:nvPr userDrawn="1"/>
        </p:nvPicPr>
        <p:blipFill>
          <a:blip r:embed="rId2" cstate="print"/>
          <a:srcRect l="77855" t="6290" b="523"/>
          <a:stretch>
            <a:fillRect/>
          </a:stretch>
        </p:blipFill>
        <p:spPr bwMode="auto">
          <a:xfrm>
            <a:off x="3175" y="0"/>
            <a:ext cx="2282825" cy="68484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1811967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3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699067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34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6617890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3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4930031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3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840302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110_0-3.jpg"/>
          <p:cNvPicPr preferRelativeResize="0">
            <a:picLocks noChangeAspect="1"/>
          </p:cNvPicPr>
          <p:nvPr userDrawn="1"/>
        </p:nvPicPr>
        <p:blipFill>
          <a:blip r:embed="rId2" cstate="print"/>
          <a:srcRect l="37486" r="32716"/>
          <a:stretch>
            <a:fillRect/>
          </a:stretch>
        </p:blipFill>
        <p:spPr bwMode="auto">
          <a:xfrm>
            <a:off x="0" y="0"/>
            <a:ext cx="2325688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3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38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212387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 l="47025" r="-1282"/>
          <a:stretch>
            <a:fillRect/>
          </a:stretch>
        </p:blipFill>
        <p:spPr bwMode="auto">
          <a:xfrm>
            <a:off x="0" y="0"/>
            <a:ext cx="228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6769439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741516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 l="17578" t="46500" r="2148" b="37500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9375622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1 Imagen" descr="Patri_FOTOGRAMAS_093.jpg"/>
          <p:cNvPicPr>
            <a:picLocks noGrp="1" noChangeAspect="1"/>
          </p:cNvPicPr>
          <p:nvPr isPhoto="1" userDrawn="1"/>
        </p:nvPicPr>
        <p:blipFill>
          <a:blip r:embed="rId2" cstate="print"/>
          <a:srcRect l="18985" t="46445" r="43944" b="47005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0049661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49" descr="C:\Fotos\061028CastañoDelRobledo\DSC_1106.JPG"/>
          <p:cNvPicPr>
            <a:picLocks noChangeAspect="1" noChangeArrowheads="1"/>
          </p:cNvPicPr>
          <p:nvPr userDrawn="1"/>
        </p:nvPicPr>
        <p:blipFill>
          <a:blip r:embed="rId2" cstate="print"/>
          <a:srcRect t="60915" b="30797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624628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7 Imagen"/>
          <p:cNvPicPr>
            <a:picLocks noChangeAspect="1" noChangeArrowheads="1"/>
          </p:cNvPicPr>
          <p:nvPr userDrawn="1"/>
        </p:nvPicPr>
        <p:blipFill>
          <a:blip r:embed="rId2" cstate="print"/>
          <a:srcRect l="17998" t="61623" r="4500" b="23898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4567714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 t="44926"/>
          <a:stretch>
            <a:fillRect/>
          </a:stretch>
        </p:blipFill>
        <p:spPr bwMode="auto">
          <a:xfrm>
            <a:off x="0" y="0"/>
            <a:ext cx="91471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40514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 l="36458" t="33000" r="13542" b="57001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745793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24 Imagen" descr="ImagenDuna.png"/>
          <p:cNvPicPr>
            <a:picLocks noChangeAspect="1"/>
          </p:cNvPicPr>
          <p:nvPr userDrawn="1"/>
        </p:nvPicPr>
        <p:blipFill>
          <a:blip r:embed="rId2" cstate="print"/>
          <a:srcRect t="21739" b="60373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5766964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 l="40625" t="39999" r="14375" b="50999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018246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3018-2.jpg"/>
          <p:cNvPicPr preferRelativeResize="0">
            <a:picLocks noChangeAspect="1"/>
          </p:cNvPicPr>
          <p:nvPr userDrawn="1"/>
        </p:nvPicPr>
        <p:blipFill>
          <a:blip r:embed="rId2" cstate="print"/>
          <a:srcRect l="52200" r="17267"/>
          <a:stretch>
            <a:fillRect/>
          </a:stretch>
        </p:blipFill>
        <p:spPr bwMode="auto">
          <a:xfrm>
            <a:off x="0" y="0"/>
            <a:ext cx="2362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3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365818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1 Imagen" descr="Patri_FOTOGRAMAS_092.jpg"/>
          <p:cNvPicPr>
            <a:picLocks noGrp="1" noChangeAspect="1"/>
          </p:cNvPicPr>
          <p:nvPr isPhoto="1" userDrawn="1"/>
        </p:nvPicPr>
        <p:blipFill>
          <a:blip r:embed="rId2" cstate="print"/>
          <a:srcRect l="5113" t="32915" r="17288" b="39656"/>
          <a:stretch>
            <a:fillRect/>
          </a:stretch>
        </p:blipFill>
        <p:spPr bwMode="auto">
          <a:xfrm>
            <a:off x="0" y="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3794685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2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08575"/>
            <a:ext cx="9144000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736021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1 Imagen" descr="Patri_FOTOGRAMAS_015.jpg"/>
          <p:cNvPicPr>
            <a:picLocks noGrp="1" noChangeAspect="1"/>
          </p:cNvPicPr>
          <p:nvPr isPhoto="1" userDrawn="1"/>
        </p:nvPicPr>
        <p:blipFill>
          <a:blip r:embed="rId2" cstate="print"/>
          <a:srcRect l="29340" r="58540" b="18825"/>
          <a:stretch>
            <a:fillRect/>
          </a:stretch>
        </p:blipFill>
        <p:spPr bwMode="auto">
          <a:xfrm>
            <a:off x="0" y="0"/>
            <a:ext cx="144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121556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55 Imagen" descr="tabernas.png"/>
          <p:cNvPicPr>
            <a:picLocks noChangeAspect="1"/>
          </p:cNvPicPr>
          <p:nvPr userDrawn="1"/>
        </p:nvPicPr>
        <p:blipFill>
          <a:blip r:embed="rId2" cstate="print"/>
          <a:srcRect l="23328" t="15558" r="63876" b="-589"/>
          <a:stretch>
            <a:fillRect/>
          </a:stretch>
        </p:blipFill>
        <p:spPr bwMode="auto">
          <a:xfrm>
            <a:off x="0" y="0"/>
            <a:ext cx="1447800" cy="6858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5230404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1 Imagen" descr="Patri_FOTOGRAMAS_017.jpg"/>
          <p:cNvPicPr>
            <a:picLocks noGrp="1" noChangeAspect="1"/>
          </p:cNvPicPr>
          <p:nvPr isPhoto="1" userDrawn="1"/>
        </p:nvPicPr>
        <p:blipFill>
          <a:blip r:embed="rId2" cstate="print"/>
          <a:srcRect l="5113" r="82600" b="17712"/>
          <a:stretch>
            <a:fillRect/>
          </a:stretch>
        </p:blipFill>
        <p:spPr bwMode="auto">
          <a:xfrm>
            <a:off x="0" y="0"/>
            <a:ext cx="144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9061585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1 Imagen" descr="Patri_FOTOGRAMAS_082.jpg"/>
          <p:cNvPicPr>
            <a:picLocks noGrp="1" noChangeAspect="1"/>
          </p:cNvPicPr>
          <p:nvPr isPhoto="1" userDrawn="1"/>
        </p:nvPicPr>
        <p:blipFill>
          <a:blip r:embed="rId2" cstate="print"/>
          <a:srcRect l="24800" r="62943" b="17915"/>
          <a:stretch>
            <a:fillRect/>
          </a:stretch>
        </p:blipFill>
        <p:spPr bwMode="auto">
          <a:xfrm>
            <a:off x="0" y="0"/>
            <a:ext cx="144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8806170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 r="63171"/>
          <a:stretch>
            <a:fillRect/>
          </a:stretch>
        </p:blipFill>
        <p:spPr bwMode="auto">
          <a:xfrm>
            <a:off x="0" y="0"/>
            <a:ext cx="160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5911352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30"/>
          <p:cNvPicPr>
            <a:picLocks noChangeAspect="1" noChangeArrowheads="1"/>
          </p:cNvPicPr>
          <p:nvPr userDrawn="1"/>
        </p:nvPicPr>
        <p:blipFill>
          <a:blip r:embed="rId2" cstate="print"/>
          <a:srcRect l="66241" t="19000" r="25888" b="21356"/>
          <a:stretch>
            <a:fillRect/>
          </a:stretch>
        </p:blipFill>
        <p:spPr bwMode="auto">
          <a:xfrm>
            <a:off x="-152400" y="0"/>
            <a:ext cx="14478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4373968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7"/>
          <p:cNvPicPr>
            <a:picLocks noChangeArrowheads="1"/>
          </p:cNvPicPr>
          <p:nvPr userDrawn="1"/>
        </p:nvPicPr>
        <p:blipFill>
          <a:blip r:embed="rId2" cstate="print"/>
          <a:srcRect l="3404" r="64255"/>
          <a:stretch>
            <a:fillRect/>
          </a:stretch>
        </p:blipFill>
        <p:spPr bwMode="auto">
          <a:xfrm>
            <a:off x="0" y="0"/>
            <a:ext cx="144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329238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 l="47025" r="14995"/>
          <a:stretch>
            <a:fillRect/>
          </a:stretch>
        </p:blipFill>
        <p:spPr bwMode="auto">
          <a:xfrm>
            <a:off x="0" y="0"/>
            <a:ext cx="160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81315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4919-1.jpg"/>
          <p:cNvPicPr preferRelativeResize="0">
            <a:picLocks noChangeAspect="1"/>
          </p:cNvPicPr>
          <p:nvPr userDrawn="1"/>
        </p:nvPicPr>
        <p:blipFill>
          <a:blip r:embed="rId2" cstate="print"/>
          <a:srcRect l="36208" r="12070"/>
          <a:stretch>
            <a:fillRect/>
          </a:stretch>
        </p:blipFill>
        <p:spPr bwMode="auto">
          <a:xfrm>
            <a:off x="0" y="0"/>
            <a:ext cx="2325688" cy="672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3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38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5632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 r="59952"/>
          <a:stretch>
            <a:fillRect/>
          </a:stretch>
        </p:blipFill>
        <p:spPr bwMode="auto">
          <a:xfrm>
            <a:off x="0" y="11113"/>
            <a:ext cx="16002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038810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17" descr="Nordeste10-2"/>
          <p:cNvPicPr>
            <a:picLocks noChangeAspect="1" noChangeArrowheads="1"/>
          </p:cNvPicPr>
          <p:nvPr userDrawn="1"/>
        </p:nvPicPr>
        <p:blipFill>
          <a:blip r:embed="rId2" cstate="print"/>
          <a:srcRect l="26840" t="-195" r="56583"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744104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12" descr="2009_06010056"/>
          <p:cNvPicPr>
            <a:picLocks noChangeAspect="1" noChangeArrowheads="1"/>
          </p:cNvPicPr>
          <p:nvPr userDrawn="1"/>
        </p:nvPicPr>
        <p:blipFill>
          <a:blip r:embed="rId2" cstate="print"/>
          <a:srcRect l="28259" r="57613"/>
          <a:stretch>
            <a:fillRect/>
          </a:stretch>
        </p:blipFill>
        <p:spPr bwMode="auto">
          <a:xfrm>
            <a:off x="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321557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1 Imagen" descr="Patri_FOTOGRAMAS_005.jpg"/>
          <p:cNvPicPr>
            <a:picLocks noGrp="1" noChangeAspect="1"/>
          </p:cNvPicPr>
          <p:nvPr isPhoto="1" userDrawn="1"/>
        </p:nvPicPr>
        <p:blipFill>
          <a:blip r:embed="rId2" cstate="print"/>
          <a:srcRect l="33133" r="52834" b="18825"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234503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1 Imagen" descr="Patri_FOTOGRAMAS_026.jpg"/>
          <p:cNvPicPr>
            <a:picLocks noGrp="1" noChangeAspect="1"/>
          </p:cNvPicPr>
          <p:nvPr isPhoto="1" userDrawn="1"/>
        </p:nvPicPr>
        <p:blipFill>
          <a:blip r:embed="rId2" cstate="print"/>
          <a:srcRect l="44922" r="40207" b="17712"/>
          <a:stretch>
            <a:fillRect/>
          </a:stretch>
        </p:blipFill>
        <p:spPr bwMode="auto">
          <a:xfrm>
            <a:off x="-76200" y="0"/>
            <a:ext cx="175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421217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 l="6883" r="58694"/>
          <a:stretch>
            <a:fillRect/>
          </a:stretch>
        </p:blipFill>
        <p:spPr bwMode="auto">
          <a:xfrm>
            <a:off x="0" y="-26988"/>
            <a:ext cx="152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6304142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 l="33791" r="32419"/>
          <a:stretch>
            <a:fillRect/>
          </a:stretch>
        </p:blipFill>
        <p:spPr bwMode="auto">
          <a:xfrm>
            <a:off x="0" y="0"/>
            <a:ext cx="144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6813922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 l="28624" r="30228"/>
          <a:stretch>
            <a:fillRect/>
          </a:stretch>
        </p:blipFill>
        <p:spPr bwMode="auto">
          <a:xfrm>
            <a:off x="0" y="0"/>
            <a:ext cx="175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2197293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 l="30624" t="19000" r="61208" b="25000"/>
          <a:stretch>
            <a:fillRect/>
          </a:stretch>
        </p:blipFill>
        <p:spPr bwMode="auto">
          <a:xfrm>
            <a:off x="0" y="0"/>
            <a:ext cx="16002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0623510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 l="30000" t="28000" r="62334" b="24001"/>
          <a:stretch>
            <a:fillRect/>
          </a:stretch>
        </p:blipFill>
        <p:spPr bwMode="auto">
          <a:xfrm>
            <a:off x="0" y="0"/>
            <a:ext cx="17526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901874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2059-4.jpg"/>
          <p:cNvPicPr preferRelativeResize="0">
            <a:picLocks noChangeAspect="1"/>
          </p:cNvPicPr>
          <p:nvPr userDrawn="1"/>
        </p:nvPicPr>
        <p:blipFill>
          <a:blip r:embed="rId2" cstate="print"/>
          <a:srcRect l="25000" r="45192" b="-2563"/>
          <a:stretch>
            <a:fillRect/>
          </a:stretch>
        </p:blipFill>
        <p:spPr bwMode="auto">
          <a:xfrm>
            <a:off x="0" y="0"/>
            <a:ext cx="2362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3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84831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1 Imagen" descr="Patri_FOTOGRAMAS_033.jpg"/>
          <p:cNvPicPr>
            <a:picLocks noGrp="1" noChangeAspect="1"/>
          </p:cNvPicPr>
          <p:nvPr isPhoto="1" userDrawn="1"/>
        </p:nvPicPr>
        <p:blipFill>
          <a:blip r:embed="rId2" cstate="print"/>
          <a:srcRect l="46002" r="37988" b="19768"/>
          <a:stretch>
            <a:fillRect/>
          </a:stretch>
        </p:blipFill>
        <p:spPr bwMode="auto">
          <a:xfrm>
            <a:off x="0" y="0"/>
            <a:ext cx="1935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5341546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4" name="3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078177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4" name="3 Rectángulo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 l="47025" r="-1282"/>
          <a:stretch>
            <a:fillRect/>
          </a:stretch>
        </p:blipFill>
        <p:spPr bwMode="auto">
          <a:xfrm>
            <a:off x="0" y="0"/>
            <a:ext cx="228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5167710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4" name="3 Rectángulo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2294003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85786086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s-E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43558-2.jpg"/>
          <p:cNvPicPr preferRelativeResize="0"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52400"/>
            <a:ext cx="2325688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44280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43202-3.jpg"/>
          <p:cNvPicPr preferRelativeResize="0"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52400"/>
            <a:ext cx="2325688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0626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4919-6.jpg"/>
          <p:cNvPicPr preferRelativeResize="0">
            <a:picLocks noChangeAspect="1"/>
          </p:cNvPicPr>
          <p:nvPr userDrawn="1"/>
        </p:nvPicPr>
        <p:blipFill>
          <a:blip r:embed="rId2" cstate="print"/>
          <a:srcRect l="34427" t="4597" r="38892"/>
          <a:stretch>
            <a:fillRect/>
          </a:stretch>
        </p:blipFill>
        <p:spPr bwMode="auto">
          <a:xfrm>
            <a:off x="0" y="0"/>
            <a:ext cx="2362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3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941498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92D0_0-4.jpg"/>
          <p:cNvPicPr preferRelativeResize="0"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52400"/>
            <a:ext cx="232568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934156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91B0-1.jpg"/>
          <p:cNvPicPr preferRelativeResize="0"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52400"/>
            <a:ext cx="2325688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792352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8230-2.jpg"/>
          <p:cNvPicPr preferRelativeResize="0"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52400"/>
            <a:ext cx="232568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691375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43041-2.jpg"/>
          <p:cNvPicPr preferRelativeResize="0"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52400"/>
            <a:ext cx="2325688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863715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42166-2.JPG"/>
          <p:cNvPicPr preferRelativeResize="0"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52400"/>
            <a:ext cx="2325688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15304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3260-3.jpg"/>
          <p:cNvPicPr preferRelativeResize="0"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52400"/>
            <a:ext cx="2325688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349854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3260_A.jpg"/>
          <p:cNvPicPr preferRelativeResize="0"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52400"/>
            <a:ext cx="2325688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50564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104694-1.jpg"/>
          <p:cNvPicPr preferRelativeResize="0"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52400"/>
            <a:ext cx="2325688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214320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42506-1.jpg"/>
          <p:cNvPicPr preferRelativeResize="0"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3581400"/>
            <a:ext cx="2325688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05329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42256-1.jpg"/>
          <p:cNvPicPr preferRelativeResize="0"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362200"/>
            <a:ext cx="2325688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8089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4919-6.jpg"/>
          <p:cNvPicPr preferRelativeResize="0">
            <a:picLocks noChangeAspect="1"/>
          </p:cNvPicPr>
          <p:nvPr userDrawn="1"/>
        </p:nvPicPr>
        <p:blipFill>
          <a:blip r:embed="rId2" cstate="print"/>
          <a:srcRect l="25571" t="32198" r="53764"/>
          <a:stretch>
            <a:fillRect/>
          </a:stretch>
        </p:blipFill>
        <p:spPr bwMode="auto">
          <a:xfrm>
            <a:off x="0" y="0"/>
            <a:ext cx="2362200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3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332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130_0-5.jpg"/>
          <p:cNvPicPr preferRelativeResize="0">
            <a:picLocks noChangeAspect="1"/>
          </p:cNvPicPr>
          <p:nvPr userDrawn="1"/>
        </p:nvPicPr>
        <p:blipFill>
          <a:blip r:embed="rId2" cstate="print"/>
          <a:srcRect l="40588" r="35567" b="18974"/>
          <a:stretch>
            <a:fillRect/>
          </a:stretch>
        </p:blipFill>
        <p:spPr bwMode="auto">
          <a:xfrm>
            <a:off x="0" y="0"/>
            <a:ext cx="2325688" cy="592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3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38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708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IC.jpg"/>
          <p:cNvPicPr>
            <a:picLocks noChangeAspect="1"/>
          </p:cNvPicPr>
          <p:nvPr userDrawn="1"/>
        </p:nvPicPr>
        <p:blipFill>
          <a:blip r:embed="rId2" cstate="print"/>
          <a:srcRect t="1057" r="89432" b="21764"/>
          <a:stretch>
            <a:fillRect/>
          </a:stretch>
        </p:blipFill>
        <p:spPr bwMode="auto">
          <a:xfrm>
            <a:off x="0" y="0"/>
            <a:ext cx="1219200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7292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2965-3.jpg"/>
          <p:cNvPicPr preferRelativeResize="0">
            <a:picLocks noChangeAspect="1"/>
          </p:cNvPicPr>
          <p:nvPr userDrawn="1"/>
        </p:nvPicPr>
        <p:blipFill>
          <a:blip r:embed="rId2" cstate="print"/>
          <a:srcRect l="36667" r="10001"/>
          <a:stretch>
            <a:fillRect/>
          </a:stretch>
        </p:blipFill>
        <p:spPr bwMode="auto">
          <a:xfrm>
            <a:off x="0" y="-4763"/>
            <a:ext cx="2325688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3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38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0466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2208-2.jpg"/>
          <p:cNvPicPr preferRelativeResize="0">
            <a:picLocks noChangeAspect="1"/>
          </p:cNvPicPr>
          <p:nvPr userDrawn="1"/>
        </p:nvPicPr>
        <p:blipFill>
          <a:blip r:embed="rId2" cstate="print"/>
          <a:srcRect l="57407" t="3761" r="13889" b="-1575"/>
          <a:stretch>
            <a:fillRect/>
          </a:stretch>
        </p:blipFill>
        <p:spPr bwMode="auto">
          <a:xfrm>
            <a:off x="0" y="0"/>
            <a:ext cx="232568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3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38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8988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3202-2.jpg"/>
          <p:cNvPicPr preferRelativeResize="0">
            <a:picLocks noChangeAspect="1"/>
          </p:cNvPicPr>
          <p:nvPr userDrawn="1"/>
        </p:nvPicPr>
        <p:blipFill>
          <a:blip r:embed="rId2" cstate="print"/>
          <a:srcRect l="3877" r="70663"/>
          <a:stretch>
            <a:fillRect/>
          </a:stretch>
        </p:blipFill>
        <p:spPr bwMode="auto">
          <a:xfrm>
            <a:off x="0" y="0"/>
            <a:ext cx="2325688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3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38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9344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2770-2.JPG"/>
          <p:cNvPicPr preferRelativeResize="0">
            <a:picLocks noChangeAspect="1"/>
          </p:cNvPicPr>
          <p:nvPr userDrawn="1"/>
        </p:nvPicPr>
        <p:blipFill>
          <a:blip r:embed="rId2" cstate="print"/>
          <a:srcRect l="44330" r="25349"/>
          <a:stretch>
            <a:fillRect/>
          </a:stretch>
        </p:blipFill>
        <p:spPr bwMode="auto">
          <a:xfrm>
            <a:off x="0" y="0"/>
            <a:ext cx="2362200" cy="58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3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6025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42269-1.jpg"/>
          <p:cNvPicPr preferRelativeResize="0">
            <a:picLocks noChangeAspect="1"/>
          </p:cNvPicPr>
          <p:nvPr userDrawn="1"/>
        </p:nvPicPr>
        <p:blipFill rotWithShape="1">
          <a:blip r:embed="rId2" cstate="print"/>
          <a:srcRect l="17692" r="54275"/>
          <a:stretch/>
        </p:blipFill>
        <p:spPr bwMode="auto">
          <a:xfrm>
            <a:off x="0" y="0"/>
            <a:ext cx="2328864" cy="62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4378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6310-2.jpg"/>
          <p:cNvPicPr preferRelativeResize="0">
            <a:picLocks noChangeAspect="1"/>
          </p:cNvPicPr>
          <p:nvPr userDrawn="1"/>
        </p:nvPicPr>
        <p:blipFill rotWithShape="1">
          <a:blip r:embed="rId2" cstate="print"/>
          <a:srcRect r="71084"/>
          <a:stretch/>
        </p:blipFill>
        <p:spPr bwMode="auto">
          <a:xfrm>
            <a:off x="0" y="0"/>
            <a:ext cx="2328864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9510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42525-2.jpg"/>
          <p:cNvPicPr preferRelativeResize="0">
            <a:picLocks noChangeAspect="1"/>
          </p:cNvPicPr>
          <p:nvPr userDrawn="1"/>
        </p:nvPicPr>
        <p:blipFill rotWithShape="1">
          <a:blip r:embed="rId2" cstate="print"/>
          <a:srcRect l="63024" t="-2564" r="10899" b="2564"/>
          <a:stretch/>
        </p:blipFill>
        <p:spPr bwMode="auto">
          <a:xfrm>
            <a:off x="1" y="-152400"/>
            <a:ext cx="232886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5100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5330_2-1.jpg"/>
          <p:cNvPicPr preferRelativeResize="0">
            <a:picLocks noChangeAspect="1"/>
          </p:cNvPicPr>
          <p:nvPr userDrawn="1"/>
        </p:nvPicPr>
        <p:blipFill rotWithShape="1">
          <a:blip r:embed="rId2" cstate="print"/>
          <a:srcRect r="69402"/>
          <a:stretch/>
        </p:blipFill>
        <p:spPr bwMode="auto">
          <a:xfrm>
            <a:off x="-31557" y="0"/>
            <a:ext cx="239315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1906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5330_1-6.JPG"/>
          <p:cNvPicPr preferRelativeResize="0">
            <a:picLocks noChangeAspect="1"/>
          </p:cNvPicPr>
          <p:nvPr userDrawn="1"/>
        </p:nvPicPr>
        <p:blipFill rotWithShape="1">
          <a:blip r:embed="rId2" cstate="print"/>
          <a:srcRect l="46056" r="24164"/>
          <a:stretch/>
        </p:blipFill>
        <p:spPr bwMode="auto">
          <a:xfrm>
            <a:off x="0" y="0"/>
            <a:ext cx="2361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6755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43558-2.jpg"/>
          <p:cNvPicPr preferRelativeResize="0">
            <a:picLocks noChangeAspect="1"/>
          </p:cNvPicPr>
          <p:nvPr userDrawn="1"/>
        </p:nvPicPr>
        <p:blipFill rotWithShape="1">
          <a:blip r:embed="rId4" cstate="print"/>
          <a:srcRect l="20524" t="-161" r="62849" b="161"/>
          <a:stretch/>
        </p:blipFill>
        <p:spPr bwMode="auto">
          <a:xfrm>
            <a:off x="0" y="0"/>
            <a:ext cx="15200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4428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IC.jpg"/>
          <p:cNvPicPr>
            <a:picLocks noChangeAspect="1"/>
          </p:cNvPicPr>
          <p:nvPr userDrawn="1"/>
        </p:nvPicPr>
        <p:blipFill>
          <a:blip r:embed="rId2" cstate="print"/>
          <a:srcRect l="10568" t="1057" r="79449" b="21764"/>
          <a:stretch>
            <a:fillRect/>
          </a:stretch>
        </p:blipFill>
        <p:spPr bwMode="auto">
          <a:xfrm>
            <a:off x="0" y="0"/>
            <a:ext cx="1154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3649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43202-3.jpg"/>
          <p:cNvPicPr preferRelativeResize="0">
            <a:picLocks noChangeAspect="1"/>
          </p:cNvPicPr>
          <p:nvPr userDrawn="1"/>
        </p:nvPicPr>
        <p:blipFill rotWithShape="1">
          <a:blip r:embed="rId5" cstate="print"/>
          <a:srcRect l="41018" t="6656" r="28971" b="-6656"/>
          <a:stretch/>
        </p:blipFill>
        <p:spPr bwMode="auto">
          <a:xfrm>
            <a:off x="0" y="0"/>
            <a:ext cx="2926497" cy="74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0626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92D0_0-4.jpg"/>
          <p:cNvPicPr preferRelativeResize="0">
            <a:picLocks noChangeAspect="1"/>
          </p:cNvPicPr>
          <p:nvPr userDrawn="1"/>
        </p:nvPicPr>
        <p:blipFill rotWithShape="1">
          <a:blip r:embed="rId5" cstate="print"/>
          <a:srcRect l="62468" r="6753"/>
          <a:stretch/>
        </p:blipFill>
        <p:spPr bwMode="auto">
          <a:xfrm>
            <a:off x="0" y="4683"/>
            <a:ext cx="2814453" cy="685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9341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43041-1.jpg"/>
          <p:cNvPicPr preferRelativeResize="0"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52400"/>
            <a:ext cx="2325688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7201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91B0-1.jpg"/>
          <p:cNvPicPr preferRelativeResize="0">
            <a:picLocks noChangeAspect="1"/>
          </p:cNvPicPr>
          <p:nvPr userDrawn="1"/>
        </p:nvPicPr>
        <p:blipFill rotWithShape="1">
          <a:blip r:embed="rId5" cstate="print"/>
          <a:srcRect r="11899" b="71258"/>
          <a:stretch/>
        </p:blipFill>
        <p:spPr bwMode="auto">
          <a:xfrm>
            <a:off x="-90054" y="0"/>
            <a:ext cx="9234054" cy="200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7923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8230-2.jpg"/>
          <p:cNvPicPr preferRelativeResize="0">
            <a:picLocks noChangeAspect="1"/>
          </p:cNvPicPr>
          <p:nvPr userDrawn="1"/>
        </p:nvPicPr>
        <p:blipFill rotWithShape="1">
          <a:blip r:embed="rId5" cstate="print"/>
          <a:srcRect l="30109" r="39263"/>
          <a:stretch/>
        </p:blipFill>
        <p:spPr bwMode="auto">
          <a:xfrm>
            <a:off x="-1" y="0"/>
            <a:ext cx="28025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6913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5 Imagen" descr="43041-2.jpg"/>
          <p:cNvPicPr preferRelativeResize="0">
            <a:picLocks noChangeAspect="1"/>
          </p:cNvPicPr>
          <p:nvPr userDrawn="1"/>
        </p:nvPicPr>
        <p:blipFill rotWithShape="1">
          <a:blip r:embed="rId3" cstate="print"/>
          <a:srcRect l="-720" t="36150" r="720" b="44772"/>
          <a:stretch/>
        </p:blipFill>
        <p:spPr bwMode="auto">
          <a:xfrm>
            <a:off x="-66304" y="0"/>
            <a:ext cx="9210304" cy="131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8637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42166-2.JPG"/>
          <p:cNvPicPr preferRelativeResize="0">
            <a:picLocks noChangeAspect="1"/>
          </p:cNvPicPr>
          <p:nvPr userDrawn="1"/>
        </p:nvPicPr>
        <p:blipFill rotWithShape="1">
          <a:blip r:embed="rId5" cstate="print"/>
          <a:srcRect t="29523" b="46652"/>
          <a:stretch/>
        </p:blipFill>
        <p:spPr bwMode="auto">
          <a:xfrm>
            <a:off x="0" y="0"/>
            <a:ext cx="9144000" cy="163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153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9260-2.JPG"/>
          <p:cNvPicPr preferRelativeResize="0"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52400"/>
            <a:ext cx="232568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0423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3260-3.jpg"/>
          <p:cNvPicPr preferRelativeResize="0">
            <a:picLocks noChangeAspect="1"/>
          </p:cNvPicPr>
          <p:nvPr userDrawn="1"/>
        </p:nvPicPr>
        <p:blipFill rotWithShape="1">
          <a:blip r:embed="rId5" cstate="print"/>
          <a:srcRect t="41880" r="-1" b="35293"/>
          <a:stretch/>
        </p:blipFill>
        <p:spPr bwMode="auto">
          <a:xfrm>
            <a:off x="1" y="0"/>
            <a:ext cx="9144000" cy="1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3498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3260_A.jpg"/>
          <p:cNvPicPr preferRelativeResize="0">
            <a:picLocks noChangeAspect="1"/>
          </p:cNvPicPr>
          <p:nvPr userDrawn="1"/>
        </p:nvPicPr>
        <p:blipFill rotWithShape="1">
          <a:blip r:embed="rId5" cstate="print"/>
          <a:srcRect t="22457" b="47729"/>
          <a:stretch/>
        </p:blipFill>
        <p:spPr bwMode="auto">
          <a:xfrm>
            <a:off x="-54010" y="0"/>
            <a:ext cx="919801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505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IC.jpg"/>
          <p:cNvPicPr>
            <a:picLocks noChangeAspect="1"/>
          </p:cNvPicPr>
          <p:nvPr userDrawn="1"/>
        </p:nvPicPr>
        <p:blipFill>
          <a:blip r:embed="rId2" cstate="print"/>
          <a:srcRect l="21138" t="1057" r="68294" b="21764"/>
          <a:stretch>
            <a:fillRect/>
          </a:stretch>
        </p:blipFill>
        <p:spPr bwMode="auto">
          <a:xfrm>
            <a:off x="0" y="0"/>
            <a:ext cx="1219200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35056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3110_1.JPG"/>
          <p:cNvPicPr preferRelativeResize="0"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52400"/>
            <a:ext cx="232568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22653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104694-1.jpg"/>
          <p:cNvPicPr preferRelativeResize="0">
            <a:picLocks noChangeAspect="1"/>
          </p:cNvPicPr>
          <p:nvPr userDrawn="1"/>
        </p:nvPicPr>
        <p:blipFill rotWithShape="1">
          <a:blip r:embed="rId5" cstate="print"/>
          <a:srcRect l="22907" r="33193"/>
          <a:stretch/>
        </p:blipFill>
        <p:spPr bwMode="auto">
          <a:xfrm>
            <a:off x="0" y="0"/>
            <a:ext cx="22630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2143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5 Imagen" descr="42506-1.jpg"/>
          <p:cNvPicPr preferRelativeResize="0">
            <a:picLocks noChangeAspect="1"/>
          </p:cNvPicPr>
          <p:nvPr userDrawn="1"/>
        </p:nvPicPr>
        <p:blipFill rotWithShape="1">
          <a:blip r:embed="rId3" cstate="print"/>
          <a:srcRect t="38981" b="27902"/>
          <a:stretch/>
        </p:blipFill>
        <p:spPr bwMode="auto">
          <a:xfrm>
            <a:off x="0" y="0"/>
            <a:ext cx="9194498" cy="22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05329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0" y="5410200"/>
            <a:ext cx="236160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3" name="2 Imagen" descr="LOGO_REDIAM_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226175"/>
            <a:ext cx="1414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42248-1.jpg"/>
          <p:cNvPicPr preferRelativeResize="0"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04800"/>
            <a:ext cx="2325688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8104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05.jpg"/>
          <p:cNvPicPr>
            <a:picLocks noGrp="1" noChangeAspect="1"/>
          </p:cNvPicPr>
          <p:nvPr isPhoto="1" userDrawn="1"/>
        </p:nvPicPr>
        <p:blipFill>
          <a:blip r:embed="rId2" cstate="print"/>
          <a:srcRect l="33070" r="47952" b="18825"/>
          <a:stretch>
            <a:fillRect/>
          </a:stretch>
        </p:blipFill>
        <p:spPr bwMode="auto">
          <a:xfrm>
            <a:off x="-7938" y="0"/>
            <a:ext cx="22669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901073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 l="6883" r="41405"/>
          <a:stretch>
            <a:fillRect/>
          </a:stretch>
        </p:blipFill>
        <p:spPr bwMode="auto">
          <a:xfrm>
            <a:off x="0" y="-26988"/>
            <a:ext cx="22891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906674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33.jpg"/>
          <p:cNvPicPr>
            <a:picLocks noGrp="1" noChangeAspect="1"/>
          </p:cNvPicPr>
          <p:nvPr isPhoto="1" userDrawn="1"/>
        </p:nvPicPr>
        <p:blipFill>
          <a:blip r:embed="rId2" cstate="print"/>
          <a:srcRect l="6734" r="74408" b="19768"/>
          <a:stretch>
            <a:fillRect/>
          </a:stretch>
        </p:blipFill>
        <p:spPr bwMode="auto">
          <a:xfrm>
            <a:off x="0" y="0"/>
            <a:ext cx="2279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394645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33.jpg"/>
          <p:cNvPicPr>
            <a:picLocks noGrp="1" noChangeAspect="1"/>
          </p:cNvPicPr>
          <p:nvPr isPhoto="1" userDrawn="1"/>
        </p:nvPicPr>
        <p:blipFill>
          <a:blip r:embed="rId2" cstate="print"/>
          <a:srcRect l="46002" r="35184" b="19768"/>
          <a:stretch>
            <a:fillRect/>
          </a:stretch>
        </p:blipFill>
        <p:spPr bwMode="auto">
          <a:xfrm>
            <a:off x="0" y="0"/>
            <a:ext cx="2273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76330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17.jpg"/>
          <p:cNvPicPr>
            <a:picLocks noGrp="1" noChangeAspect="1"/>
          </p:cNvPicPr>
          <p:nvPr isPhoto="1" userDrawn="1"/>
        </p:nvPicPr>
        <p:blipFill>
          <a:blip r:embed="rId2" cstate="print"/>
          <a:srcRect l="26935" r="53635" b="17712"/>
          <a:stretch>
            <a:fillRect/>
          </a:stretch>
        </p:blipFill>
        <p:spPr bwMode="auto">
          <a:xfrm>
            <a:off x="0" y="0"/>
            <a:ext cx="2289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902" t="30609" r="4199" b="65855"/>
          <a:stretch>
            <a:fillRect/>
          </a:stretch>
        </p:blipFill>
        <p:spPr bwMode="auto">
          <a:xfrm>
            <a:off x="7543800" y="6465888"/>
            <a:ext cx="1371600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7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538749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17.jpg"/>
          <p:cNvPicPr>
            <a:picLocks noGrp="1" noChangeAspect="1"/>
          </p:cNvPicPr>
          <p:nvPr isPhoto="1" userDrawn="1"/>
        </p:nvPicPr>
        <p:blipFill>
          <a:blip r:embed="rId2" cstate="print"/>
          <a:srcRect l="5113" r="75418" b="17712"/>
          <a:stretch>
            <a:fillRect/>
          </a:stretch>
        </p:blipFill>
        <p:spPr bwMode="auto">
          <a:xfrm>
            <a:off x="0" y="0"/>
            <a:ext cx="2293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5516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150-PR.JPG"/>
          <p:cNvPicPr>
            <a:picLocks noChangeAspect="1"/>
          </p:cNvPicPr>
          <p:nvPr userDrawn="1"/>
        </p:nvPicPr>
        <p:blipFill>
          <a:blip r:embed="rId2" cstate="print"/>
          <a:srcRect r="71078"/>
          <a:stretch>
            <a:fillRect/>
          </a:stretch>
        </p:blipFill>
        <p:spPr bwMode="auto">
          <a:xfrm>
            <a:off x="-39688" y="0"/>
            <a:ext cx="2325688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42922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82.jpg"/>
          <p:cNvPicPr>
            <a:picLocks noGrp="1" noChangeAspect="1"/>
          </p:cNvPicPr>
          <p:nvPr isPhoto="1" userDrawn="1"/>
        </p:nvPicPr>
        <p:blipFill>
          <a:blip r:embed="rId2" cstate="print"/>
          <a:srcRect l="35432" r="39371" b="17813"/>
          <a:stretch>
            <a:fillRect/>
          </a:stretch>
        </p:blipFill>
        <p:spPr bwMode="auto">
          <a:xfrm>
            <a:off x="-17463" y="0"/>
            <a:ext cx="230346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186060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82.jpg"/>
          <p:cNvPicPr>
            <a:picLocks noGrp="1" noChangeAspect="1"/>
          </p:cNvPicPr>
          <p:nvPr isPhoto="1" userDrawn="1"/>
        </p:nvPicPr>
        <p:blipFill>
          <a:blip r:embed="rId2" cstate="print"/>
          <a:srcRect l="24800" r="55907" b="17915"/>
          <a:stretch>
            <a:fillRect/>
          </a:stretch>
        </p:blipFill>
        <p:spPr bwMode="auto">
          <a:xfrm>
            <a:off x="0" y="0"/>
            <a:ext cx="2279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330937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05.jpg"/>
          <p:cNvPicPr>
            <a:picLocks noGrp="1" noChangeAspect="1"/>
          </p:cNvPicPr>
          <p:nvPr isPhoto="1" userDrawn="1"/>
        </p:nvPicPr>
        <p:blipFill>
          <a:blip r:embed="rId2" cstate="print"/>
          <a:srcRect l="45276" r="35432" b="18825"/>
          <a:stretch>
            <a:fillRect/>
          </a:stretch>
        </p:blipFill>
        <p:spPr bwMode="auto">
          <a:xfrm>
            <a:off x="-39688" y="0"/>
            <a:ext cx="2303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880679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05.jpg"/>
          <p:cNvPicPr>
            <a:picLocks noGrp="1" noChangeAspect="1"/>
          </p:cNvPicPr>
          <p:nvPr isPhoto="1" userDrawn="1"/>
        </p:nvPicPr>
        <p:blipFill>
          <a:blip r:embed="rId2" cstate="print"/>
          <a:srcRect l="33133" r="47638" b="18825"/>
          <a:stretch>
            <a:fillRect/>
          </a:stretch>
        </p:blipFill>
        <p:spPr bwMode="auto">
          <a:xfrm>
            <a:off x="0" y="0"/>
            <a:ext cx="2297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337645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55 Imagen" descr="tabernas.png"/>
          <p:cNvPicPr>
            <a:picLocks noChangeAspect="1"/>
          </p:cNvPicPr>
          <p:nvPr userDrawn="1"/>
        </p:nvPicPr>
        <p:blipFill>
          <a:blip r:embed="rId2" cstate="print"/>
          <a:srcRect t="6290" r="77461" b="523"/>
          <a:stretch>
            <a:fillRect/>
          </a:stretch>
        </p:blipFill>
        <p:spPr bwMode="auto">
          <a:xfrm>
            <a:off x="-36513" y="0"/>
            <a:ext cx="2322513" cy="68484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516962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70400.jpg"/>
          <p:cNvPicPr>
            <a:picLocks noChangeAspect="1"/>
          </p:cNvPicPr>
          <p:nvPr userDrawn="1"/>
        </p:nvPicPr>
        <p:blipFill>
          <a:blip r:embed="rId2" cstate="print"/>
          <a:srcRect r="77856"/>
          <a:stretch>
            <a:fillRect/>
          </a:stretch>
        </p:blipFill>
        <p:spPr bwMode="auto">
          <a:xfrm>
            <a:off x="0" y="0"/>
            <a:ext cx="2276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819000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70399.jpg"/>
          <p:cNvPicPr>
            <a:picLocks noChangeAspect="1"/>
          </p:cNvPicPr>
          <p:nvPr userDrawn="1"/>
        </p:nvPicPr>
        <p:blipFill>
          <a:blip r:embed="rId2" cstate="print"/>
          <a:srcRect l="71887" r="5882"/>
          <a:stretch>
            <a:fillRect/>
          </a:stretch>
        </p:blipFill>
        <p:spPr bwMode="auto">
          <a:xfrm>
            <a:off x="0" y="0"/>
            <a:ext cx="228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524828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 l="16534" t="28000" r="73228" b="24001"/>
          <a:stretch>
            <a:fillRect/>
          </a:stretch>
        </p:blipFill>
        <p:spPr bwMode="auto">
          <a:xfrm>
            <a:off x="-53975" y="0"/>
            <a:ext cx="2339975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565646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70323.jpg"/>
          <p:cNvPicPr>
            <a:picLocks noChangeAspect="1"/>
          </p:cNvPicPr>
          <p:nvPr userDrawn="1"/>
        </p:nvPicPr>
        <p:blipFill>
          <a:blip r:embed="rId2" cstate="print"/>
          <a:srcRect l="19269" r="58594"/>
          <a:stretch>
            <a:fillRect/>
          </a:stretch>
        </p:blipFill>
        <p:spPr bwMode="auto">
          <a:xfrm>
            <a:off x="0" y="0"/>
            <a:ext cx="2276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858690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70122.jpg"/>
          <p:cNvPicPr>
            <a:picLocks noChangeAspect="1"/>
          </p:cNvPicPr>
          <p:nvPr userDrawn="1"/>
        </p:nvPicPr>
        <p:blipFill>
          <a:blip r:embed="rId2" cstate="print"/>
          <a:srcRect r="77856"/>
          <a:stretch>
            <a:fillRect/>
          </a:stretch>
        </p:blipFill>
        <p:spPr bwMode="auto">
          <a:xfrm>
            <a:off x="0" y="0"/>
            <a:ext cx="2276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96141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420-C.JPG"/>
          <p:cNvPicPr>
            <a:picLocks noChangeAspect="1"/>
          </p:cNvPicPr>
          <p:nvPr userDrawn="1"/>
        </p:nvPicPr>
        <p:blipFill>
          <a:blip r:embed="rId2" cstate="print"/>
          <a:srcRect l="17731" r="53343"/>
          <a:stretch>
            <a:fillRect/>
          </a:stretch>
        </p:blipFill>
        <p:spPr bwMode="auto">
          <a:xfrm>
            <a:off x="-39688" y="0"/>
            <a:ext cx="2325688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62029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70122.jpg"/>
          <p:cNvPicPr>
            <a:picLocks noChangeAspect="1"/>
          </p:cNvPicPr>
          <p:nvPr userDrawn="1"/>
        </p:nvPicPr>
        <p:blipFill>
          <a:blip r:embed="rId2" cstate="print"/>
          <a:srcRect l="61511" r="16148"/>
          <a:stretch>
            <a:fillRect/>
          </a:stretch>
        </p:blipFill>
        <p:spPr bwMode="auto">
          <a:xfrm>
            <a:off x="-11113" y="0"/>
            <a:ext cx="2297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359877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70093.jpg"/>
          <p:cNvPicPr>
            <a:picLocks noChangeAspect="1"/>
          </p:cNvPicPr>
          <p:nvPr userDrawn="1"/>
        </p:nvPicPr>
        <p:blipFill>
          <a:blip r:embed="rId2" cstate="print"/>
          <a:srcRect l="51877" r="25952"/>
          <a:stretch>
            <a:fillRect/>
          </a:stretch>
        </p:blipFill>
        <p:spPr bwMode="auto">
          <a:xfrm>
            <a:off x="0" y="0"/>
            <a:ext cx="2279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857816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 l="41423"/>
          <a:stretch>
            <a:fillRect/>
          </a:stretch>
        </p:blipFill>
        <p:spPr bwMode="auto">
          <a:xfrm>
            <a:off x="-53975" y="0"/>
            <a:ext cx="2339975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663950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53174.jpg"/>
          <p:cNvPicPr>
            <a:picLocks noChangeAspect="1"/>
          </p:cNvPicPr>
          <p:nvPr userDrawn="1"/>
        </p:nvPicPr>
        <p:blipFill>
          <a:blip r:embed="rId2" cstate="print"/>
          <a:srcRect l="57063" r="20763"/>
          <a:stretch>
            <a:fillRect/>
          </a:stretch>
        </p:blipFill>
        <p:spPr bwMode="auto">
          <a:xfrm>
            <a:off x="0" y="0"/>
            <a:ext cx="2279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366875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53013.jpg"/>
          <p:cNvPicPr>
            <a:picLocks noChangeAspect="1"/>
          </p:cNvPicPr>
          <p:nvPr userDrawn="1"/>
        </p:nvPicPr>
        <p:blipFill>
          <a:blip r:embed="rId2" cstate="print"/>
          <a:srcRect l="59288" r="18456"/>
          <a:stretch>
            <a:fillRect/>
          </a:stretch>
        </p:blipFill>
        <p:spPr bwMode="auto">
          <a:xfrm>
            <a:off x="0" y="0"/>
            <a:ext cx="2289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795407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01381.jpg"/>
          <p:cNvPicPr>
            <a:picLocks noChangeAspect="1"/>
          </p:cNvPicPr>
          <p:nvPr userDrawn="1"/>
        </p:nvPicPr>
        <p:blipFill>
          <a:blip r:embed="rId2" cstate="print"/>
          <a:srcRect l="77971"/>
          <a:stretch>
            <a:fillRect/>
          </a:stretch>
        </p:blipFill>
        <p:spPr bwMode="auto">
          <a:xfrm>
            <a:off x="0" y="0"/>
            <a:ext cx="2265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334175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88377.jpg"/>
          <p:cNvPicPr>
            <a:picLocks noChangeAspect="1"/>
          </p:cNvPicPr>
          <p:nvPr userDrawn="1"/>
        </p:nvPicPr>
        <p:blipFill>
          <a:blip r:embed="rId2" cstate="print"/>
          <a:srcRect l="42984" r="34949"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117527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49" descr="C:\Fotos\061028CastañoDelRobledo\DSC_1106.JPG"/>
          <p:cNvPicPr>
            <a:picLocks noChangeAspect="1" noChangeArrowheads="1"/>
          </p:cNvPicPr>
          <p:nvPr userDrawn="1"/>
        </p:nvPicPr>
        <p:blipFill>
          <a:blip r:embed="rId2" cstate="print"/>
          <a:srcRect t="26074" r="75311" b="26074"/>
          <a:stretch>
            <a:fillRect/>
          </a:stretch>
        </p:blipFill>
        <p:spPr bwMode="auto">
          <a:xfrm>
            <a:off x="0" y="0"/>
            <a:ext cx="2257425" cy="659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618769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 l="59647" t="18898" r="27756" b="23622"/>
          <a:stretch>
            <a:fillRect/>
          </a:stretch>
        </p:blipFill>
        <p:spPr bwMode="auto">
          <a:xfrm>
            <a:off x="-30163" y="0"/>
            <a:ext cx="2303463" cy="6570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302656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24 Imagen" descr="ImagenDuna.png"/>
          <p:cNvPicPr>
            <a:picLocks noChangeAspect="1"/>
          </p:cNvPicPr>
          <p:nvPr userDrawn="1"/>
        </p:nvPicPr>
        <p:blipFill>
          <a:blip r:embed="rId2" cstate="print"/>
          <a:srcRect l="27344" r="47655"/>
          <a:stretch>
            <a:fillRect/>
          </a:stretch>
        </p:blipFill>
        <p:spPr bwMode="auto">
          <a:xfrm>
            <a:off x="0" y="0"/>
            <a:ext cx="2286000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658632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3609-2.jpg"/>
          <p:cNvPicPr>
            <a:picLocks noChangeAspect="1"/>
          </p:cNvPicPr>
          <p:nvPr userDrawn="1"/>
        </p:nvPicPr>
        <p:blipFill>
          <a:blip r:embed="rId2" cstate="print"/>
          <a:srcRect l="23328" t="1692" r="18761"/>
          <a:stretch>
            <a:fillRect/>
          </a:stretch>
        </p:blipFill>
        <p:spPr bwMode="auto">
          <a:xfrm>
            <a:off x="-39688" y="0"/>
            <a:ext cx="2325688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81407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01381.jpg"/>
          <p:cNvPicPr>
            <a:picLocks noChangeAspect="1"/>
          </p:cNvPicPr>
          <p:nvPr userDrawn="1"/>
        </p:nvPicPr>
        <p:blipFill>
          <a:blip r:embed="rId2" cstate="print"/>
          <a:srcRect r="77971"/>
          <a:stretch>
            <a:fillRect/>
          </a:stretch>
        </p:blipFill>
        <p:spPr bwMode="auto">
          <a:xfrm>
            <a:off x="0" y="0"/>
            <a:ext cx="2265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1373156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49" descr="C:\Fotos\061028CastañoDelRobledo\DSC_1106.JPG"/>
          <p:cNvPicPr>
            <a:picLocks noChangeAspect="1" noChangeArrowheads="1"/>
          </p:cNvPicPr>
          <p:nvPr userDrawn="1"/>
        </p:nvPicPr>
        <p:blipFill>
          <a:blip r:embed="rId2" cstate="print"/>
          <a:srcRect l="74944" t="26074" r="124" b="26074"/>
          <a:stretch>
            <a:fillRect/>
          </a:stretch>
        </p:blipFill>
        <p:spPr bwMode="auto">
          <a:xfrm>
            <a:off x="0" y="0"/>
            <a:ext cx="2279650" cy="659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98160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 l="44292" t="23622" r="44498" b="23622"/>
          <a:stretch>
            <a:fillRect/>
          </a:stretch>
        </p:blipFill>
        <p:spPr bwMode="auto">
          <a:xfrm>
            <a:off x="0" y="6350"/>
            <a:ext cx="2278063" cy="6699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31120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92.jpg"/>
          <p:cNvPicPr>
            <a:picLocks noGrp="1" noChangeAspect="1"/>
          </p:cNvPicPr>
          <p:nvPr isPhoto="1" userDrawn="1"/>
        </p:nvPicPr>
        <p:blipFill>
          <a:blip r:embed="rId2" cstate="print"/>
          <a:srcRect l="34251" r="46063" b="27832"/>
          <a:stretch>
            <a:fillRect/>
          </a:stretch>
        </p:blipFill>
        <p:spPr bwMode="auto">
          <a:xfrm>
            <a:off x="-36513" y="0"/>
            <a:ext cx="2319338" cy="601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1318807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15.jpg"/>
          <p:cNvPicPr>
            <a:picLocks noGrp="1" noChangeAspect="1"/>
          </p:cNvPicPr>
          <p:nvPr isPhoto="1" userDrawn="1"/>
        </p:nvPicPr>
        <p:blipFill>
          <a:blip r:embed="rId2" cstate="print"/>
          <a:srcRect l="29340" r="51514" b="18825"/>
          <a:stretch>
            <a:fillRect/>
          </a:stretch>
        </p:blipFill>
        <p:spPr bwMode="auto">
          <a:xfrm>
            <a:off x="0" y="0"/>
            <a:ext cx="2287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869068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15.jpg"/>
          <p:cNvPicPr>
            <a:picLocks noGrp="1" noChangeAspect="1"/>
          </p:cNvPicPr>
          <p:nvPr isPhoto="1" userDrawn="1"/>
        </p:nvPicPr>
        <p:blipFill>
          <a:blip r:embed="rId2" cstate="print"/>
          <a:srcRect l="50504" r="30571" b="19041"/>
          <a:stretch>
            <a:fillRect/>
          </a:stretch>
        </p:blipFill>
        <p:spPr bwMode="auto">
          <a:xfrm>
            <a:off x="0" y="0"/>
            <a:ext cx="22606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993398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55 Imagen" descr="tabernas.png"/>
          <p:cNvPicPr>
            <a:picLocks noChangeAspect="1"/>
          </p:cNvPicPr>
          <p:nvPr userDrawn="1"/>
        </p:nvPicPr>
        <p:blipFill>
          <a:blip r:embed="rId2" cstate="print"/>
          <a:srcRect l="23328" t="14613" r="56622" b="-589"/>
          <a:stretch>
            <a:fillRect/>
          </a:stretch>
        </p:blipFill>
        <p:spPr bwMode="auto">
          <a:xfrm>
            <a:off x="0" y="0"/>
            <a:ext cx="2268538" cy="69342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93511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17.jpg"/>
          <p:cNvPicPr>
            <a:picLocks noGrp="1" noChangeAspect="1"/>
          </p:cNvPicPr>
          <p:nvPr isPhoto="1" userDrawn="1"/>
        </p:nvPicPr>
        <p:blipFill>
          <a:blip r:embed="rId2" cstate="print"/>
          <a:srcRect l="5113" r="75587" b="17712"/>
          <a:stretch>
            <a:fillRect/>
          </a:stretch>
        </p:blipFill>
        <p:spPr bwMode="auto">
          <a:xfrm>
            <a:off x="0" y="0"/>
            <a:ext cx="227488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283242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 r="47949"/>
          <a:stretch>
            <a:fillRect/>
          </a:stretch>
        </p:blipFill>
        <p:spPr bwMode="auto">
          <a:xfrm>
            <a:off x="0" y="0"/>
            <a:ext cx="2262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933908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30"/>
          <p:cNvPicPr>
            <a:picLocks noChangeAspect="1" noChangeArrowheads="1"/>
          </p:cNvPicPr>
          <p:nvPr userDrawn="1"/>
        </p:nvPicPr>
        <p:blipFill>
          <a:blip r:embed="rId2" cstate="print"/>
          <a:srcRect l="66241" t="19000" r="20670" b="21356"/>
          <a:stretch>
            <a:fillRect/>
          </a:stretch>
        </p:blipFill>
        <p:spPr bwMode="auto">
          <a:xfrm>
            <a:off x="-122238" y="0"/>
            <a:ext cx="2408238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001826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3298-2.jpg"/>
          <p:cNvPicPr>
            <a:picLocks noChangeAspect="1"/>
          </p:cNvPicPr>
          <p:nvPr userDrawn="1"/>
        </p:nvPicPr>
        <p:blipFill>
          <a:blip r:embed="rId2" cstate="print"/>
          <a:srcRect l="39815" r="31480"/>
          <a:stretch>
            <a:fillRect/>
          </a:stretch>
        </p:blipFill>
        <p:spPr bwMode="auto">
          <a:xfrm>
            <a:off x="0" y="0"/>
            <a:ext cx="2325688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3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7738" y="59213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59213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25055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7"/>
          <p:cNvPicPr>
            <a:picLocks noChangeArrowheads="1"/>
          </p:cNvPicPr>
          <p:nvPr userDrawn="1"/>
        </p:nvPicPr>
        <p:blipFill>
          <a:blip r:embed="rId2" cstate="print"/>
          <a:srcRect l="3404" r="45927"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726860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 r="43053"/>
          <a:stretch>
            <a:fillRect/>
          </a:stretch>
        </p:blipFill>
        <p:spPr bwMode="auto">
          <a:xfrm>
            <a:off x="0" y="11113"/>
            <a:ext cx="2274888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7258510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12" descr="2009_06010056"/>
          <p:cNvPicPr>
            <a:picLocks noChangeAspect="1" noChangeArrowheads="1"/>
          </p:cNvPicPr>
          <p:nvPr userDrawn="1"/>
        </p:nvPicPr>
        <p:blipFill>
          <a:blip r:embed="rId2" cstate="print"/>
          <a:srcRect l="28259" r="46968"/>
          <a:stretch>
            <a:fillRect/>
          </a:stretch>
        </p:blipFill>
        <p:spPr bwMode="auto">
          <a:xfrm>
            <a:off x="0" y="0"/>
            <a:ext cx="2271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579078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12" descr="2009_06010056"/>
          <p:cNvPicPr>
            <a:picLocks noChangeAspect="1" noChangeArrowheads="1"/>
          </p:cNvPicPr>
          <p:nvPr userDrawn="1"/>
        </p:nvPicPr>
        <p:blipFill>
          <a:blip r:embed="rId2" cstate="print"/>
          <a:srcRect l="46432" r="28752"/>
          <a:stretch>
            <a:fillRect/>
          </a:stretch>
        </p:blipFill>
        <p:spPr bwMode="auto">
          <a:xfrm>
            <a:off x="0" y="0"/>
            <a:ext cx="2274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970982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05.jpg"/>
          <p:cNvPicPr>
            <a:picLocks noGrp="1" noChangeAspect="1"/>
          </p:cNvPicPr>
          <p:nvPr isPhoto="1" userDrawn="1"/>
        </p:nvPicPr>
        <p:blipFill>
          <a:blip r:embed="rId2" cstate="print"/>
          <a:srcRect l="33133" r="47835" b="18825"/>
          <a:stretch>
            <a:fillRect/>
          </a:stretch>
        </p:blipFill>
        <p:spPr bwMode="auto">
          <a:xfrm>
            <a:off x="0" y="0"/>
            <a:ext cx="2273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483989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26.jpg"/>
          <p:cNvPicPr>
            <a:picLocks noGrp="1" noChangeAspect="1"/>
          </p:cNvPicPr>
          <p:nvPr isPhoto="1" userDrawn="1"/>
        </p:nvPicPr>
        <p:blipFill>
          <a:blip r:embed="rId2" cstate="print"/>
          <a:srcRect l="44922" r="35016" b="17712"/>
          <a:stretch>
            <a:fillRect/>
          </a:stretch>
        </p:blipFill>
        <p:spPr bwMode="auto">
          <a:xfrm>
            <a:off x="-76200" y="0"/>
            <a:ext cx="2363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349367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26.jpg"/>
          <p:cNvPicPr>
            <a:picLocks noGrp="1" noChangeAspect="1"/>
          </p:cNvPicPr>
          <p:nvPr isPhoto="1" userDrawn="1"/>
        </p:nvPicPr>
        <p:blipFill>
          <a:blip r:embed="rId2" cstate="print"/>
          <a:srcRect l="62286" r="18181" b="17615"/>
          <a:stretch>
            <a:fillRect/>
          </a:stretch>
        </p:blipFill>
        <p:spPr bwMode="auto">
          <a:xfrm>
            <a:off x="-14288" y="0"/>
            <a:ext cx="2301876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933539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01381.jpg"/>
          <p:cNvPicPr>
            <a:picLocks noChangeAspect="1"/>
          </p:cNvPicPr>
          <p:nvPr userDrawn="1"/>
        </p:nvPicPr>
        <p:blipFill>
          <a:blip r:embed="rId2" cstate="print"/>
          <a:srcRect l="49654" r="28259"/>
          <a:stretch>
            <a:fillRect/>
          </a:stretch>
        </p:blipFill>
        <p:spPr bwMode="auto">
          <a:xfrm>
            <a:off x="0" y="0"/>
            <a:ext cx="2271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1019106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 l="33791" r="13266"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601838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 l="28624" r="17958"/>
          <a:stretch>
            <a:fillRect/>
          </a:stretch>
        </p:blipFill>
        <p:spPr bwMode="auto">
          <a:xfrm>
            <a:off x="0" y="0"/>
            <a:ext cx="2274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60172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4694-2.jpg"/>
          <p:cNvPicPr>
            <a:picLocks noChangeAspect="1"/>
          </p:cNvPicPr>
          <p:nvPr userDrawn="1"/>
        </p:nvPicPr>
        <p:blipFill>
          <a:blip r:embed="rId2" cstate="print"/>
          <a:srcRect l="35091" r="34692" b="-255"/>
          <a:stretch>
            <a:fillRect/>
          </a:stretch>
        </p:blipFill>
        <p:spPr bwMode="auto">
          <a:xfrm>
            <a:off x="0" y="0"/>
            <a:ext cx="232568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 userDrawn="1"/>
        </p:nvSpPr>
        <p:spPr>
          <a:xfrm>
            <a:off x="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3 Imagen" descr="LOGO_REDIAM_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38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unta de Andalucí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4192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 l="30624" t="19000" r="57726" b="25000"/>
          <a:stretch>
            <a:fillRect/>
          </a:stretch>
        </p:blipFill>
        <p:spPr bwMode="auto">
          <a:xfrm>
            <a:off x="0" y="0"/>
            <a:ext cx="2282825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5375591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 l="29823" t="28000" r="60089" b="24001"/>
          <a:stretch>
            <a:fillRect/>
          </a:stretch>
        </p:blipFill>
        <p:spPr bwMode="auto">
          <a:xfrm>
            <a:off x="-41275" y="0"/>
            <a:ext cx="2308225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141276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7 Imagen" descr="cma_53174.jpg"/>
          <p:cNvPicPr>
            <a:picLocks noChangeAspect="1"/>
          </p:cNvPicPr>
          <p:nvPr userDrawn="1"/>
        </p:nvPicPr>
        <p:blipFill>
          <a:blip r:embed="rId2" cstate="print"/>
          <a:srcRect l="34602" r="43253" b="14444"/>
          <a:stretch>
            <a:fillRect/>
          </a:stretch>
        </p:blipFill>
        <p:spPr bwMode="auto">
          <a:xfrm>
            <a:off x="-19050" y="0"/>
            <a:ext cx="227806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4831071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1 Imagen" descr="Patri_FOTOGRAMAS_033.jpg"/>
          <p:cNvPicPr>
            <a:picLocks noGrp="1" noChangeAspect="1"/>
          </p:cNvPicPr>
          <p:nvPr isPhoto="1" userDrawn="1"/>
        </p:nvPicPr>
        <p:blipFill>
          <a:blip r:embed="rId2" cstate="print"/>
          <a:srcRect l="46002" r="35284" b="19768"/>
          <a:stretch>
            <a:fillRect/>
          </a:stretch>
        </p:blipFill>
        <p:spPr bwMode="auto">
          <a:xfrm>
            <a:off x="0" y="0"/>
            <a:ext cx="2262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996505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9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75"/>
            <a:ext cx="2268538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9 Grupo"/>
          <p:cNvGrpSpPr>
            <a:grpSpLocks/>
          </p:cNvGrpSpPr>
          <p:nvPr userDrawn="1"/>
        </p:nvGrpSpPr>
        <p:grpSpPr bwMode="auto">
          <a:xfrm>
            <a:off x="-76200" y="5410200"/>
            <a:ext cx="2362200" cy="1447800"/>
            <a:chOff x="-36512" y="4797152"/>
            <a:chExt cx="2304256" cy="1222648"/>
          </a:xfrm>
        </p:grpSpPr>
        <p:sp>
          <p:nvSpPr>
            <p:cNvPr id="6" name="5 Rectángulo"/>
            <p:cNvSpPr/>
            <p:nvPr/>
          </p:nvSpPr>
          <p:spPr>
            <a:xfrm>
              <a:off x="0" y="4797152"/>
              <a:ext cx="2267744" cy="1222648"/>
            </a:xfrm>
            <a:prstGeom prst="rect">
              <a:avLst/>
            </a:prstGeom>
            <a:gradFill>
              <a:gsLst>
                <a:gs pos="8000">
                  <a:schemeClr val="bg1">
                    <a:alpha val="0"/>
                  </a:schemeClr>
                </a:gs>
                <a:gs pos="89000">
                  <a:schemeClr val="bg1"/>
                </a:gs>
                <a:gs pos="35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 dirty="0"/>
            </a:p>
          </p:txBody>
        </p:sp>
        <p:grpSp>
          <p:nvGrpSpPr>
            <p:cNvPr id="7" name="8 Grupo"/>
            <p:cNvGrpSpPr>
              <a:grpSpLocks/>
            </p:cNvGrpSpPr>
            <p:nvPr/>
          </p:nvGrpSpPr>
          <p:grpSpPr bwMode="auto">
            <a:xfrm>
              <a:off x="-36512" y="5486399"/>
              <a:ext cx="2195735" cy="493359"/>
              <a:chOff x="3059832" y="3399567"/>
              <a:chExt cx="2713087" cy="609602"/>
            </a:xfrm>
          </p:grpSpPr>
          <p:pic>
            <p:nvPicPr>
              <p:cNvPr id="8" name="Picture 2" descr="Consejería de Medio Ambiente y Ordenación del Territorio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067945" y="3399567"/>
                <a:ext cx="1704974" cy="6095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4" descr="Junta de Andalucí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59832" y="3399569"/>
                <a:ext cx="1076325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0" name="9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7997888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7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12068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2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307833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8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503251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37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5937344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5"/>
          <p:cNvSpPr txBox="1">
            <a:spLocks noChangeArrowheads="1"/>
          </p:cNvSpPr>
          <p:nvPr userDrawn="1"/>
        </p:nvSpPr>
        <p:spPr bwMode="auto">
          <a:xfrm rot="16200000">
            <a:off x="-938212" y="1852612"/>
            <a:ext cx="3492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rgbClr val="FFFFFF"/>
                </a:solidFill>
                <a:latin typeface="Eras Md BT" pitchFamily="34" charset="0"/>
              </a:rPr>
              <a:t>CONSEJERÍA DE MEDIO AMBIENTE</a:t>
            </a:r>
          </a:p>
          <a:p>
            <a:pPr>
              <a:defRPr/>
            </a:pPr>
            <a:r>
              <a:rPr lang="es-ES_tradnl" dirty="0">
                <a:solidFill>
                  <a:srgbClr val="FFFFFF"/>
                </a:solidFill>
                <a:latin typeface="Eras Md BT" pitchFamily="34" charset="0"/>
              </a:rPr>
              <a:t>Red de Información Ambiental de Andalucía</a:t>
            </a:r>
          </a:p>
        </p:txBody>
      </p:sp>
      <p:sp>
        <p:nvSpPr>
          <p:cNvPr id="3" name="2 Rectángulo"/>
          <p:cNvSpPr/>
          <p:nvPr userDrawn="1"/>
        </p:nvSpPr>
        <p:spPr>
          <a:xfrm>
            <a:off x="0" y="0"/>
            <a:ext cx="182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4" name="6 Imagen" descr="nuevo-6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8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 userDrawn="1"/>
        </p:nvSpPr>
        <p:spPr>
          <a:xfrm>
            <a:off x="-38770" y="5410200"/>
            <a:ext cx="2324770" cy="1447800"/>
          </a:xfrm>
          <a:prstGeom prst="rect">
            <a:avLst/>
          </a:prstGeom>
          <a:gradFill>
            <a:gsLst>
              <a:gs pos="8000">
                <a:schemeClr val="bg1">
                  <a:alpha val="0"/>
                </a:schemeClr>
              </a:gs>
              <a:gs pos="89000">
                <a:schemeClr val="bg1"/>
              </a:gs>
              <a:gs pos="35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2" descr="Consejería de Medio Ambiente y Ordenación del Territori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6226175"/>
            <a:ext cx="1414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unta de Andalucía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6226175"/>
            <a:ext cx="893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_REDIAM_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6400800"/>
            <a:ext cx="1295400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3253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59" Type="http://schemas.openxmlformats.org/officeDocument/2006/relationships/slideLayout" Target="../slideLayouts/slideLayout159.xml"/><Relationship Id="rId175" Type="http://schemas.openxmlformats.org/officeDocument/2006/relationships/slideLayout" Target="../slideLayouts/slideLayout175.xml"/><Relationship Id="rId170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77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72" Type="http://schemas.openxmlformats.org/officeDocument/2006/relationships/slideLayout" Target="../slideLayouts/slideLayout172.xml"/><Relationship Id="rId180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46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  <p:sldLayoutId id="2147484039" r:id="rId19"/>
    <p:sldLayoutId id="2147484040" r:id="rId20"/>
    <p:sldLayoutId id="2147484041" r:id="rId21"/>
    <p:sldLayoutId id="2147484042" r:id="rId22"/>
    <p:sldLayoutId id="2147484043" r:id="rId23"/>
    <p:sldLayoutId id="2147484044" r:id="rId24"/>
    <p:sldLayoutId id="2147484045" r:id="rId25"/>
    <p:sldLayoutId id="2147484046" r:id="rId26"/>
    <p:sldLayoutId id="2147484047" r:id="rId27"/>
    <p:sldLayoutId id="2147484048" r:id="rId28"/>
    <p:sldLayoutId id="2147484049" r:id="rId29"/>
    <p:sldLayoutId id="2147484050" r:id="rId30"/>
    <p:sldLayoutId id="2147484051" r:id="rId31"/>
    <p:sldLayoutId id="2147484052" r:id="rId32"/>
    <p:sldLayoutId id="2147484053" r:id="rId33"/>
    <p:sldLayoutId id="2147484054" r:id="rId34"/>
    <p:sldLayoutId id="2147484055" r:id="rId35"/>
    <p:sldLayoutId id="2147484056" r:id="rId36"/>
    <p:sldLayoutId id="2147484057" r:id="rId37"/>
    <p:sldLayoutId id="2147484058" r:id="rId38"/>
    <p:sldLayoutId id="2147484059" r:id="rId39"/>
    <p:sldLayoutId id="2147484060" r:id="rId40"/>
    <p:sldLayoutId id="2147484061" r:id="rId41"/>
    <p:sldLayoutId id="2147484062" r:id="rId42"/>
    <p:sldLayoutId id="2147484063" r:id="rId43"/>
    <p:sldLayoutId id="2147484066" r:id="rId44"/>
    <p:sldLayoutId id="2147484067" r:id="rId45"/>
    <p:sldLayoutId id="2147484068" r:id="rId46"/>
    <p:sldLayoutId id="2147484069" r:id="rId47"/>
    <p:sldLayoutId id="2147484070" r:id="rId48"/>
    <p:sldLayoutId id="2147484071" r:id="rId49"/>
    <p:sldLayoutId id="2147484072" r:id="rId50"/>
    <p:sldLayoutId id="2147484073" r:id="rId51"/>
    <p:sldLayoutId id="2147484074" r:id="rId52"/>
    <p:sldLayoutId id="2147484075" r:id="rId53"/>
    <p:sldLayoutId id="2147484076" r:id="rId54"/>
    <p:sldLayoutId id="2147484077" r:id="rId55"/>
    <p:sldLayoutId id="2147484078" r:id="rId56"/>
    <p:sldLayoutId id="2147484079" r:id="rId57"/>
    <p:sldLayoutId id="2147484080" r:id="rId58"/>
    <p:sldLayoutId id="2147484081" r:id="rId59"/>
    <p:sldLayoutId id="2147484082" r:id="rId60"/>
    <p:sldLayoutId id="2147484083" r:id="rId61"/>
    <p:sldLayoutId id="2147484084" r:id="rId62"/>
    <p:sldLayoutId id="2147484085" r:id="rId63"/>
    <p:sldLayoutId id="2147484086" r:id="rId64"/>
    <p:sldLayoutId id="2147484087" r:id="rId65"/>
    <p:sldLayoutId id="2147484088" r:id="rId66"/>
    <p:sldLayoutId id="2147484089" r:id="rId67"/>
    <p:sldLayoutId id="2147484090" r:id="rId68"/>
    <p:sldLayoutId id="2147484091" r:id="rId69"/>
    <p:sldLayoutId id="2147484092" r:id="rId70"/>
    <p:sldLayoutId id="2147484093" r:id="rId71"/>
    <p:sldLayoutId id="2147484094" r:id="rId72"/>
    <p:sldLayoutId id="2147484095" r:id="rId73"/>
    <p:sldLayoutId id="2147484096" r:id="rId74"/>
    <p:sldLayoutId id="2147484097" r:id="rId75"/>
    <p:sldLayoutId id="2147484098" r:id="rId76"/>
    <p:sldLayoutId id="2147484099" r:id="rId77"/>
    <p:sldLayoutId id="2147484101" r:id="rId78"/>
    <p:sldLayoutId id="2147484102" r:id="rId79"/>
    <p:sldLayoutId id="2147484103" r:id="rId80"/>
    <p:sldLayoutId id="2147484104" r:id="rId81"/>
    <p:sldLayoutId id="2147484105" r:id="rId82"/>
    <p:sldLayoutId id="2147484106" r:id="rId83"/>
    <p:sldLayoutId id="2147484107" r:id="rId84"/>
    <p:sldLayoutId id="2147484108" r:id="rId85"/>
    <p:sldLayoutId id="2147484109" r:id="rId86"/>
    <p:sldLayoutId id="2147484110" r:id="rId87"/>
    <p:sldLayoutId id="2147484112" r:id="rId88"/>
    <p:sldLayoutId id="2147484113" r:id="rId89"/>
    <p:sldLayoutId id="2147484114" r:id="rId90"/>
    <p:sldLayoutId id="2147484115" r:id="rId91"/>
    <p:sldLayoutId id="2147484116" r:id="rId92"/>
    <p:sldLayoutId id="2147484117" r:id="rId93"/>
    <p:sldLayoutId id="2147484118" r:id="rId94"/>
    <p:sldLayoutId id="2147484119" r:id="rId95"/>
    <p:sldLayoutId id="2147484120" r:id="rId96"/>
    <p:sldLayoutId id="2147484121" r:id="rId97"/>
    <p:sldLayoutId id="2147484122" r:id="rId98"/>
    <p:sldLayoutId id="2147484123" r:id="rId99"/>
    <p:sldLayoutId id="2147484124" r:id="rId100"/>
    <p:sldLayoutId id="2147484125" r:id="rId101"/>
    <p:sldLayoutId id="2147484126" r:id="rId102"/>
    <p:sldLayoutId id="2147484127" r:id="rId103"/>
    <p:sldLayoutId id="2147484128" r:id="rId104"/>
    <p:sldLayoutId id="2147484129" r:id="rId105"/>
    <p:sldLayoutId id="2147484130" r:id="rId106"/>
    <p:sldLayoutId id="2147484131" r:id="rId107"/>
    <p:sldLayoutId id="2147484132" r:id="rId108"/>
    <p:sldLayoutId id="2147484133" r:id="rId109"/>
    <p:sldLayoutId id="2147484134" r:id="rId110"/>
    <p:sldLayoutId id="2147484135" r:id="rId111"/>
    <p:sldLayoutId id="2147484136" r:id="rId112"/>
    <p:sldLayoutId id="2147484137" r:id="rId113"/>
    <p:sldLayoutId id="2147484138" r:id="rId114"/>
    <p:sldLayoutId id="2147484139" r:id="rId115"/>
    <p:sldLayoutId id="2147484140" r:id="rId116"/>
    <p:sldLayoutId id="2147484141" r:id="rId117"/>
    <p:sldLayoutId id="2147484142" r:id="rId118"/>
    <p:sldLayoutId id="2147484143" r:id="rId119"/>
    <p:sldLayoutId id="2147484144" r:id="rId120"/>
    <p:sldLayoutId id="2147484145" r:id="rId121"/>
    <p:sldLayoutId id="2147484146" r:id="rId122"/>
    <p:sldLayoutId id="2147484147" r:id="rId123"/>
    <p:sldLayoutId id="2147484148" r:id="rId124"/>
    <p:sldLayoutId id="2147484149" r:id="rId125"/>
    <p:sldLayoutId id="2147484150" r:id="rId126"/>
    <p:sldLayoutId id="2147484151" r:id="rId127"/>
    <p:sldLayoutId id="2147484152" r:id="rId128"/>
    <p:sldLayoutId id="2147484153" r:id="rId129"/>
    <p:sldLayoutId id="2147484154" r:id="rId130"/>
    <p:sldLayoutId id="2147484156" r:id="rId131"/>
    <p:sldLayoutId id="2147484157" r:id="rId132"/>
    <p:sldLayoutId id="2147484158" r:id="rId133"/>
    <p:sldLayoutId id="2147484159" r:id="rId134"/>
    <p:sldLayoutId id="2147484160" r:id="rId135"/>
    <p:sldLayoutId id="2147484161" r:id="rId136"/>
    <p:sldLayoutId id="2147484162" r:id="rId137"/>
    <p:sldLayoutId id="2147484163" r:id="rId138"/>
    <p:sldLayoutId id="2147484164" r:id="rId139"/>
    <p:sldLayoutId id="2147484165" r:id="rId140"/>
    <p:sldLayoutId id="2147484166" r:id="rId141"/>
    <p:sldLayoutId id="2147484167" r:id="rId142"/>
    <p:sldLayoutId id="2147484168" r:id="rId143"/>
    <p:sldLayoutId id="2147484169" r:id="rId144"/>
    <p:sldLayoutId id="2147484170" r:id="rId145"/>
    <p:sldLayoutId id="2147484171" r:id="rId146"/>
    <p:sldLayoutId id="2147484172" r:id="rId147"/>
    <p:sldLayoutId id="2147484173" r:id="rId148"/>
    <p:sldLayoutId id="2147484174" r:id="rId149"/>
    <p:sldLayoutId id="2147484175" r:id="rId150"/>
    <p:sldLayoutId id="2147484176" r:id="rId151"/>
    <p:sldLayoutId id="2147484177" r:id="rId152"/>
    <p:sldLayoutId id="2147484178" r:id="rId153"/>
    <p:sldLayoutId id="2147484179" r:id="rId154"/>
    <p:sldLayoutId id="2147484180" r:id="rId155"/>
    <p:sldLayoutId id="2147484181" r:id="rId156"/>
    <p:sldLayoutId id="2147484182" r:id="rId157"/>
    <p:sldLayoutId id="2147484183" r:id="rId158"/>
    <p:sldLayoutId id="2147484184" r:id="rId159"/>
    <p:sldLayoutId id="2147484185" r:id="rId160"/>
    <p:sldLayoutId id="2147484186" r:id="rId161"/>
    <p:sldLayoutId id="2147484187" r:id="rId162"/>
    <p:sldLayoutId id="2147484188" r:id="rId163"/>
    <p:sldLayoutId id="2147484189" r:id="rId164"/>
    <p:sldLayoutId id="2147484193" r:id="rId165"/>
    <p:sldLayoutId id="2147484194" r:id="rId166"/>
    <p:sldLayoutId id="2147484195" r:id="rId167"/>
    <p:sldLayoutId id="2147483912" r:id="rId168"/>
    <p:sldLayoutId id="2147483913" r:id="rId169"/>
    <p:sldLayoutId id="2147483914" r:id="rId170"/>
    <p:sldLayoutId id="2147483916" r:id="rId171"/>
    <p:sldLayoutId id="2147483917" r:id="rId172"/>
    <p:sldLayoutId id="2147483918" r:id="rId173"/>
    <p:sldLayoutId id="2147483919" r:id="rId174"/>
    <p:sldLayoutId id="2147483921" r:id="rId175"/>
    <p:sldLayoutId id="2147483922" r:id="rId176"/>
    <p:sldLayoutId id="2147483924" r:id="rId177"/>
    <p:sldLayoutId id="2147483925" r:id="rId178"/>
    <p:sldLayoutId id="2147483927" r:id="rId17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laboratoriorediam.cica.es/recursosVisor/pdfs/aplicacionVegetacion/HICA/Metodologia_cartografia_HICs.pdf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4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juntadeandalucia.es/medioambiente/site/redia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laboratoriorediam.cica.es/AplicacionVegetacion/GetInfo.do?section=habitats&amp;tabSelected=InvHIC" TargetMode="Externa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pnadonana.rquertys.es/" TargetMode="Externa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3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63.wmf"/><Relationship Id="rId5" Type="http://schemas.openxmlformats.org/officeDocument/2006/relationships/image" Target="../media/image162.wmf"/><Relationship Id="rId4" Type="http://schemas.openxmlformats.org/officeDocument/2006/relationships/image" Target="../media/image161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54.xml"/><Relationship Id="rId4" Type="http://schemas.openxmlformats.org/officeDocument/2006/relationships/hyperlink" Target="http://laboratoriorediam.cica.es/AplicacionVegetacion/GetInfo.do?section=vegetacion&amp;tabSelected=VegNat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3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laboratoriorediam.cica.es/recursosVisor/pdfs/aplicacionVegetacion/HICA/Comenta_interpreta_2013.pdf" TargetMode="External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hyperlink" Target="http://www.juntadeandalucia.es/medioambiente/site/rediam/menuitem.04dc44281e5d53cf8ca78ca731525ea0/?vgnextoid=37f60687572c5510VgnVCM2000000624e50aRCRD&amp;vgnextchannel=5db803d78270f210VgnVCM2000000624e50aRCRD&amp;vgnextfmt=rediam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Picture 7"/>
          <p:cNvPicPr/>
          <p:nvPr/>
        </p:nvPicPr>
        <p:blipFill>
          <a:blip r:embed="rId3"/>
          <a:stretch/>
        </p:blipFill>
        <p:spPr>
          <a:xfrm>
            <a:off x="360" y="0"/>
            <a:ext cx="9141840" cy="6093720"/>
          </a:xfrm>
          <a:prstGeom prst="rect">
            <a:avLst/>
          </a:prstGeom>
          <a:ln w="9360">
            <a:noFill/>
          </a:ln>
        </p:spPr>
      </p:pic>
      <p:sp>
        <p:nvSpPr>
          <p:cNvPr id="877" name="CustomShape 1"/>
          <p:cNvSpPr/>
          <p:nvPr/>
        </p:nvSpPr>
        <p:spPr>
          <a:xfrm>
            <a:off x="2405520" y="5951520"/>
            <a:ext cx="4399200" cy="91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800" b="1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SEMINARIO</a:t>
            </a:r>
            <a:endParaRPr lang="es-ES" sz="1800" b="0" strike="noStrike" spc="-1" dirty="0">
              <a:solidFill>
                <a:srgbClr val="666666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CARTOGRAFÍA DE  LOS HÁBITATS ESPAÑOLES</a:t>
            </a:r>
            <a:endParaRPr lang="es-ES" sz="1800" b="0" strike="noStrike" spc="-1" dirty="0">
              <a:solidFill>
                <a:srgbClr val="666666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800" b="1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16-17 de octubre de 2017</a:t>
            </a:r>
            <a:endParaRPr lang="es-ES" sz="1800" b="0" strike="noStrike" spc="-1" dirty="0">
              <a:solidFill>
                <a:srgbClr val="666666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8" name="1170 Imagen"/>
          <p:cNvPicPr/>
          <p:nvPr/>
        </p:nvPicPr>
        <p:blipFill>
          <a:blip r:embed="rId4"/>
          <a:stretch/>
        </p:blipFill>
        <p:spPr>
          <a:xfrm>
            <a:off x="7456320" y="6387840"/>
            <a:ext cx="1580040" cy="425880"/>
          </a:xfrm>
          <a:prstGeom prst="rect">
            <a:avLst/>
          </a:prstGeom>
          <a:ln>
            <a:noFill/>
          </a:ln>
        </p:spPr>
      </p:pic>
      <p:pic>
        <p:nvPicPr>
          <p:cNvPr id="879" name="1171 Imagen"/>
          <p:cNvPicPr/>
          <p:nvPr/>
        </p:nvPicPr>
        <p:blipFill>
          <a:blip r:embed="rId5"/>
          <a:stretch/>
        </p:blipFill>
        <p:spPr>
          <a:xfrm>
            <a:off x="36360" y="5943960"/>
            <a:ext cx="2267640" cy="91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CustomShape 1"/>
          <p:cNvSpPr/>
          <p:nvPr/>
        </p:nvSpPr>
        <p:spPr>
          <a:xfrm>
            <a:off x="792000" y="780746"/>
            <a:ext cx="8096760" cy="428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s-E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En aras de una mejor comprensión y gestión de los HIC se ha propuesto la creación de subgrupos en aquellos que recogen mucha diversidad o se ha ampliado la interpretación original.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s-E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Al igual que se ha analizado la consideración como prioritario del Hábitat en Andalucía clasificándolos con la siguiente tipología: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s-E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HIC prioritarios (*), aquellos que están amenazados de desaparición en el territorio de la Unión Europea.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s-E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HIC propuestos de gestionar como prioritarios (+), aquellos que están amenazados de desaparición en el territorio de Andalucía (siendo </a:t>
            </a:r>
            <a:r>
              <a:rPr lang="es-ES" sz="1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aveces</a:t>
            </a:r>
            <a:r>
              <a:rPr lang="es-E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exclusivos de Andalucía).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s-E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HIC propuestos de gestionar como NO prioritarios (-*), aquellos que NO están amenazados de desaparición en el territorio de Andalucía, pero amenazados de desaparición en el territorio de la Unión Europea.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s-ES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HIC No prioritarios (), aquellos que no están amenazados de desaparición en el territorio de la Unión Europea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F451B863-3857-43CD-BC2F-F41FC10E7BD8}"/>
              </a:ext>
            </a:extLst>
          </p:cNvPr>
          <p:cNvSpPr/>
          <p:nvPr/>
        </p:nvSpPr>
        <p:spPr>
          <a:xfrm>
            <a:off x="1440" y="-95766"/>
            <a:ext cx="9142560" cy="623800"/>
          </a:xfrm>
          <a:prstGeom prst="roundRect">
            <a:avLst>
              <a:gd name="adj" fmla="val 10000"/>
            </a:avLst>
          </a:prstGeom>
          <a:solidFill>
            <a:srgbClr val="0045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7240" tIns="57240" rIns="57240" bIns="57240" anchor="ctr"/>
          <a:lstStyle/>
          <a:p>
            <a:pPr algn="ctr">
              <a:lnSpc>
                <a:spcPct val="90000"/>
              </a:lnSpc>
            </a:pPr>
            <a:r>
              <a:rPr lang="es-ES" sz="1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Interpretación</a:t>
            </a:r>
            <a:endParaRPr lang="es-ES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11 Imagen"/>
          <p:cNvPicPr/>
          <p:nvPr/>
        </p:nvPicPr>
        <p:blipFill>
          <a:blip r:embed="rId2"/>
          <a:srcRect l="31494" t="21599" r="11244" b="16195"/>
          <a:stretch/>
        </p:blipFill>
        <p:spPr>
          <a:xfrm>
            <a:off x="160560" y="2016000"/>
            <a:ext cx="3005640" cy="20142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60" name="Line 1"/>
          <p:cNvSpPr/>
          <p:nvPr/>
        </p:nvSpPr>
        <p:spPr>
          <a:xfrm>
            <a:off x="3132000" y="3060000"/>
            <a:ext cx="576000" cy="3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1" name="CustomShape 2"/>
          <p:cNvSpPr/>
          <p:nvPr/>
        </p:nvSpPr>
        <p:spPr>
          <a:xfrm>
            <a:off x="84600" y="6241320"/>
            <a:ext cx="1713600" cy="45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2" name="CustomShape 3"/>
          <p:cNvSpPr/>
          <p:nvPr/>
        </p:nvSpPr>
        <p:spPr>
          <a:xfrm>
            <a:off x="576000" y="4649040"/>
            <a:ext cx="2817360" cy="1001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200" b="1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PARTICIPACIÓN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200" b="1" strike="noStrike" spc="-1">
                <a:solidFill>
                  <a:srgbClr val="5A8E3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6 Universidades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200" b="1" strike="noStrike" spc="-1">
                <a:solidFill>
                  <a:srgbClr val="5A8E3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+ 2 Empresas expertas en vegetación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200" b="1" strike="noStrike" spc="-1">
                <a:solidFill>
                  <a:srgbClr val="5A8E3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= 30 Científicos expertos en Fitosociología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3" name="CustomShape 4"/>
          <p:cNvSpPr/>
          <p:nvPr/>
        </p:nvSpPr>
        <p:spPr>
          <a:xfrm>
            <a:off x="3924000" y="2633760"/>
            <a:ext cx="1713600" cy="1000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Se genera una capa por cada uno de los 71 Hábitats y se trabaja en cada uno de ellos por independiente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4" name="CustomShape 5"/>
          <p:cNvSpPr/>
          <p:nvPr/>
        </p:nvSpPr>
        <p:spPr>
          <a:xfrm>
            <a:off x="6060600" y="2628000"/>
            <a:ext cx="1713600" cy="100692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31 fuentes de información  complementaria existentes en la REDIAM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5" name="CustomShape 6"/>
          <p:cNvSpPr/>
          <p:nvPr/>
        </p:nvSpPr>
        <p:spPr>
          <a:xfrm>
            <a:off x="3888000" y="2196000"/>
            <a:ext cx="3958920" cy="2710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Criterios de interpretación revisados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6" name="CustomShape 7"/>
          <p:cNvSpPr/>
          <p:nvPr/>
        </p:nvSpPr>
        <p:spPr>
          <a:xfrm>
            <a:off x="3901320" y="3791520"/>
            <a:ext cx="1713600" cy="9234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Revisiones específicas de la distribución de algunos HIC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7" name="CustomShape 8"/>
          <p:cNvSpPr/>
          <p:nvPr/>
        </p:nvSpPr>
        <p:spPr>
          <a:xfrm>
            <a:off x="6120000" y="3924000"/>
            <a:ext cx="1713600" cy="79092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Operaciones espaciales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8" name="CustomShape 9"/>
          <p:cNvSpPr/>
          <p:nvPr/>
        </p:nvSpPr>
        <p:spPr>
          <a:xfrm>
            <a:off x="4320000" y="5544000"/>
            <a:ext cx="2950920" cy="47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500" b="0" u="sng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hlinkClick r:id="rId3"/>
              </a:rPr>
              <a:t>Metodología Cartografía HIC 2013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9" name="CustomShape 10"/>
          <p:cNvSpPr/>
          <p:nvPr/>
        </p:nvSpPr>
        <p:spPr>
          <a:xfrm>
            <a:off x="0" y="1188000"/>
            <a:ext cx="9142920" cy="358920"/>
          </a:xfrm>
          <a:prstGeom prst="roundRect">
            <a:avLst>
              <a:gd name="adj" fmla="val 10000"/>
            </a:avLst>
          </a:prstGeom>
          <a:solidFill>
            <a:srgbClr val="0045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7240" tIns="57240" rIns="57240" bIns="57240" anchor="ctr"/>
          <a:lstStyle/>
          <a:p>
            <a:pPr algn="ctr">
              <a:lnSpc>
                <a:spcPct val="90000"/>
              </a:lnSpc>
            </a:pPr>
            <a:r>
              <a:rPr lang="es-ES" sz="1400" b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Cartografía</a:t>
            </a:r>
          </a:p>
        </p:txBody>
      </p:sp>
      <p:sp>
        <p:nvSpPr>
          <p:cNvPr id="970" name="CustomShape 11"/>
          <p:cNvSpPr/>
          <p:nvPr/>
        </p:nvSpPr>
        <p:spPr>
          <a:xfrm>
            <a:off x="5724000" y="2988000"/>
            <a:ext cx="31392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s-E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+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1" name="CustomShape 12"/>
          <p:cNvSpPr/>
          <p:nvPr/>
        </p:nvSpPr>
        <p:spPr>
          <a:xfrm>
            <a:off x="5733000" y="4176000"/>
            <a:ext cx="31392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s-E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+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2" name="CustomShape 13"/>
          <p:cNvSpPr/>
          <p:nvPr/>
        </p:nvSpPr>
        <p:spPr>
          <a:xfrm>
            <a:off x="3888000" y="5076000"/>
            <a:ext cx="3958920" cy="2710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= Cartografía Informe Sexenal 2013</a:t>
            </a:r>
            <a:endParaRPr lang="es-ES" sz="14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CustomShape 1"/>
          <p:cNvSpPr/>
          <p:nvPr/>
        </p:nvSpPr>
        <p:spPr>
          <a:xfrm>
            <a:off x="3494880" y="137060"/>
            <a:ext cx="3655440" cy="480240"/>
          </a:xfrm>
          <a:prstGeom prst="roundRect">
            <a:avLst>
              <a:gd name="adj" fmla="val 16667"/>
            </a:avLst>
          </a:prstGeom>
          <a:solidFill>
            <a:schemeClr val="bg2">
              <a:lumMod val="25000"/>
            </a:schemeClr>
          </a:solidFill>
          <a:ln w="1260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4" name="CustomShape 2"/>
          <p:cNvSpPr/>
          <p:nvPr/>
        </p:nvSpPr>
        <p:spPr>
          <a:xfrm>
            <a:off x="3443400" y="142920"/>
            <a:ext cx="3731760" cy="661320"/>
          </a:xfrm>
          <a:custGeom>
            <a:avLst/>
            <a:gdLst/>
            <a:ahLst/>
            <a:cxnLst/>
            <a:rect l="l" t="t" r="r" b="b"/>
            <a:pathLst>
              <a:path w="3124200" h="803275">
                <a:moveTo>
                  <a:pt x="133882" y="0"/>
                </a:moveTo>
                <a:lnTo>
                  <a:pt x="2990318" y="0"/>
                </a:lnTo>
                <a:lnTo>
                  <a:pt x="3124200" y="133882"/>
                </a:lnTo>
                <a:lnTo>
                  <a:pt x="3124200" y="803275"/>
                </a:lnTo>
                <a:lnTo>
                  <a:pt x="0" y="803275"/>
                </a:lnTo>
                <a:lnTo>
                  <a:pt x="0" y="133882"/>
                </a:lnTo>
                <a:close/>
              </a:path>
            </a:pathLst>
          </a:cu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Informe Sexenal (71 Tipos)</a:t>
            </a:r>
          </a:p>
          <a:p>
            <a:pPr algn="ctr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5" name="CustomShape 3"/>
          <p:cNvSpPr/>
          <p:nvPr/>
        </p:nvSpPr>
        <p:spPr>
          <a:xfrm>
            <a:off x="2335320" y="5054376"/>
            <a:ext cx="6246360" cy="940024"/>
          </a:xfrm>
          <a:prstGeom prst="snip2SameRect">
            <a:avLst>
              <a:gd name="adj1" fmla="val 50000"/>
              <a:gd name="adj2" fmla="val 50000"/>
            </a:avLst>
          </a:prstGeom>
          <a:solidFill>
            <a:schemeClr val="bg2">
              <a:lumMod val="25000"/>
            </a:schemeClr>
          </a:solidFill>
          <a:ln w="1908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8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INTEGRACIÓN EN SIPNA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7" name="CustomShape 5"/>
          <p:cNvSpPr/>
          <p:nvPr/>
        </p:nvSpPr>
        <p:spPr>
          <a:xfrm>
            <a:off x="3504240" y="807480"/>
            <a:ext cx="3646080" cy="45288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5">
              <a:lumMod val="75000"/>
            </a:schemeClr>
          </a:solidFill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8" name="CustomShape 6"/>
          <p:cNvSpPr/>
          <p:nvPr/>
        </p:nvSpPr>
        <p:spPr>
          <a:xfrm>
            <a:off x="3348000" y="792000"/>
            <a:ext cx="3886920" cy="30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Revisión parcial de las cartografías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9" name="CustomShape 7"/>
          <p:cNvSpPr/>
          <p:nvPr/>
        </p:nvSpPr>
        <p:spPr>
          <a:xfrm>
            <a:off x="3472632" y="1827360"/>
            <a:ext cx="3655440" cy="518080"/>
          </a:xfrm>
          <a:prstGeom prst="roundRect">
            <a:avLst>
              <a:gd name="adj" fmla="val 16667"/>
            </a:avLst>
          </a:prstGeom>
          <a:solidFill>
            <a:schemeClr val="bg2">
              <a:lumMod val="25000"/>
            </a:schemeClr>
          </a:solidFill>
          <a:ln w="1260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0" name="CustomShape 8"/>
          <p:cNvSpPr/>
          <p:nvPr/>
        </p:nvSpPr>
        <p:spPr>
          <a:xfrm>
            <a:off x="3498268" y="1845720"/>
            <a:ext cx="3731760" cy="661320"/>
          </a:xfrm>
          <a:custGeom>
            <a:avLst/>
            <a:gdLst/>
            <a:ahLst/>
            <a:cxnLst/>
            <a:rect l="l" t="t" r="r" b="b"/>
            <a:pathLst>
              <a:path w="3124200" h="803275">
                <a:moveTo>
                  <a:pt x="133882" y="0"/>
                </a:moveTo>
                <a:lnTo>
                  <a:pt x="2990318" y="0"/>
                </a:lnTo>
                <a:lnTo>
                  <a:pt x="3124200" y="133882"/>
                </a:lnTo>
                <a:lnTo>
                  <a:pt x="3124200" y="803275"/>
                </a:lnTo>
                <a:lnTo>
                  <a:pt x="0" y="803275"/>
                </a:lnTo>
                <a:lnTo>
                  <a:pt x="0" y="133882"/>
                </a:lnTo>
                <a:close/>
              </a:path>
            </a:pathLst>
          </a:cu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Publicación 2015 (99 subtipos)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1" name="CustomShape 9"/>
          <p:cNvSpPr/>
          <p:nvPr/>
        </p:nvSpPr>
        <p:spPr>
          <a:xfrm>
            <a:off x="5194080" y="1284840"/>
            <a:ext cx="2436120" cy="51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Revisión parcial de las cartografías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2" name="CustomShape 10"/>
          <p:cNvSpPr/>
          <p:nvPr/>
        </p:nvSpPr>
        <p:spPr>
          <a:xfrm>
            <a:off x="3492000" y="1261440"/>
            <a:ext cx="3670200" cy="46548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5">
              <a:lumMod val="75000"/>
            </a:schemeClr>
          </a:solidFill>
          <a:ln w="12600">
            <a:solidFill>
              <a:srgbClr val="5A8E3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3" name="CustomShape 11"/>
          <p:cNvSpPr/>
          <p:nvPr/>
        </p:nvSpPr>
        <p:spPr>
          <a:xfrm>
            <a:off x="3564000" y="1261800"/>
            <a:ext cx="3598200" cy="32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Integración armonizada de las diferentes capas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5" name="CustomShape 13"/>
          <p:cNvSpPr/>
          <p:nvPr/>
        </p:nvSpPr>
        <p:spPr>
          <a:xfrm>
            <a:off x="3096000" y="2698920"/>
            <a:ext cx="1978920" cy="75996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5">
              <a:lumMod val="75000"/>
            </a:schemeClr>
          </a:solidFill>
          <a:ln w="12600">
            <a:solidFill>
              <a:srgbClr val="5A8E3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6" name="CustomShape 14"/>
          <p:cNvSpPr/>
          <p:nvPr/>
        </p:nvSpPr>
        <p:spPr>
          <a:xfrm>
            <a:off x="2854080" y="2673000"/>
            <a:ext cx="2436120" cy="51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Revisión parcial de las cartografías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7" name="CustomShape 15"/>
          <p:cNvSpPr/>
          <p:nvPr/>
        </p:nvSpPr>
        <p:spPr>
          <a:xfrm>
            <a:off x="5194080" y="2688120"/>
            <a:ext cx="2436120" cy="51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Revisión parcial de las cartografías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0" name="CustomShape 18"/>
          <p:cNvSpPr/>
          <p:nvPr/>
        </p:nvSpPr>
        <p:spPr>
          <a:xfrm>
            <a:off x="3366360" y="3636006"/>
            <a:ext cx="3655440" cy="520593"/>
          </a:xfrm>
          <a:prstGeom prst="roundRect">
            <a:avLst>
              <a:gd name="adj" fmla="val 16667"/>
            </a:avLst>
          </a:prstGeom>
          <a:solidFill>
            <a:schemeClr val="bg2">
              <a:lumMod val="25000"/>
            </a:schemeClr>
          </a:solidFill>
          <a:ln w="1260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1" name="CustomShape 19"/>
          <p:cNvSpPr/>
          <p:nvPr/>
        </p:nvSpPr>
        <p:spPr>
          <a:xfrm>
            <a:off x="3209040" y="3676128"/>
            <a:ext cx="3731760" cy="669780"/>
          </a:xfrm>
          <a:custGeom>
            <a:avLst/>
            <a:gdLst/>
            <a:ahLst/>
            <a:cxnLst/>
            <a:rect l="l" t="t" r="r" b="b"/>
            <a:pathLst>
              <a:path w="3124200" h="803275">
                <a:moveTo>
                  <a:pt x="133882" y="0"/>
                </a:moveTo>
                <a:lnTo>
                  <a:pt x="2990318" y="0"/>
                </a:lnTo>
                <a:lnTo>
                  <a:pt x="3124200" y="133882"/>
                </a:lnTo>
                <a:lnTo>
                  <a:pt x="3124200" y="803275"/>
                </a:lnTo>
                <a:lnTo>
                  <a:pt x="0" y="803275"/>
                </a:lnTo>
                <a:lnTo>
                  <a:pt x="0" y="133882"/>
                </a:lnTo>
                <a:close/>
              </a:path>
            </a:pathLst>
          </a:cu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Publicación 2016 (111 subtipos)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CustomShape 13">
            <a:extLst>
              <a:ext uri="{FF2B5EF4-FFF2-40B4-BE49-F238E27FC236}">
                <a16:creationId xmlns:a16="http://schemas.microsoft.com/office/drawing/2014/main" id="{FF2267DE-4ABB-40D0-BA4E-03C4BDDDF6AF}"/>
              </a:ext>
            </a:extLst>
          </p:cNvPr>
          <p:cNvSpPr/>
          <p:nvPr/>
        </p:nvSpPr>
        <p:spPr>
          <a:xfrm>
            <a:off x="5363100" y="2660567"/>
            <a:ext cx="1978920" cy="75996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5">
              <a:lumMod val="75000"/>
            </a:schemeClr>
          </a:solidFill>
          <a:ln w="12600">
            <a:solidFill>
              <a:srgbClr val="5A8E3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/>
            <a:r>
              <a:rPr lang="es-E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Revisión de la interpretación</a:t>
            </a:r>
            <a:endParaRPr lang="es-E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CustomShape 1"/>
          <p:cNvSpPr/>
          <p:nvPr/>
        </p:nvSpPr>
        <p:spPr>
          <a:xfrm>
            <a:off x="2949480" y="1559160"/>
            <a:ext cx="1653840" cy="502920"/>
          </a:xfrm>
          <a:prstGeom prst="roundRect">
            <a:avLst>
              <a:gd name="adj" fmla="val 16667"/>
            </a:avLst>
          </a:prstGeom>
          <a:solidFill>
            <a:srgbClr val="DBA6A5"/>
          </a:solidFill>
          <a:ln w="38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51120" rIns="96120" bIns="51120" anchor="ctr"/>
          <a:lstStyle/>
          <a:p>
            <a:pPr algn="ctr">
              <a:lnSpc>
                <a:spcPct val="100000"/>
              </a:lnSpc>
            </a:pPr>
            <a:r>
              <a:rPr lang="es-ES" sz="11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SIOSE _A_2013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4" name="CustomShape 2"/>
          <p:cNvSpPr/>
          <p:nvPr/>
        </p:nvSpPr>
        <p:spPr>
          <a:xfrm>
            <a:off x="2957400" y="2232000"/>
            <a:ext cx="1653840" cy="501480"/>
          </a:xfrm>
          <a:prstGeom prst="roundRect">
            <a:avLst>
              <a:gd name="adj" fmla="val 16667"/>
            </a:avLst>
          </a:prstGeom>
          <a:solidFill>
            <a:srgbClr val="EBF1DE"/>
          </a:solidFill>
          <a:ln w="38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51120" rIns="96120" bIns="51120" anchor="ctr"/>
          <a:lstStyle/>
          <a:p>
            <a:pPr algn="ctr">
              <a:lnSpc>
                <a:spcPct val="100000"/>
              </a:lnSpc>
            </a:pPr>
            <a:r>
              <a:rPr lang="es-ES" sz="11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Datos Inventario Forestal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5" name="CustomShape 3"/>
          <p:cNvSpPr/>
          <p:nvPr/>
        </p:nvSpPr>
        <p:spPr>
          <a:xfrm>
            <a:off x="2952000" y="3456000"/>
            <a:ext cx="1653840" cy="502920"/>
          </a:xfrm>
          <a:prstGeom prst="roundRect">
            <a:avLst>
              <a:gd name="adj" fmla="val 16667"/>
            </a:avLst>
          </a:prstGeom>
          <a:solidFill>
            <a:srgbClr val="EBF1DE"/>
          </a:solidFill>
          <a:ln w="38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51120" rIns="96120" bIns="51120" anchor="ctr"/>
          <a:lstStyle/>
          <a:p>
            <a:pPr algn="ctr">
              <a:lnSpc>
                <a:spcPct val="100000"/>
              </a:lnSpc>
            </a:pPr>
            <a:r>
              <a:rPr lang="es-ES" sz="11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Comunidades VEGE10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6" name="CustomShape 4"/>
          <p:cNvSpPr/>
          <p:nvPr/>
        </p:nvSpPr>
        <p:spPr>
          <a:xfrm>
            <a:off x="3005280" y="4104000"/>
            <a:ext cx="1674720" cy="501480"/>
          </a:xfrm>
          <a:prstGeom prst="roundRect">
            <a:avLst>
              <a:gd name="adj" fmla="val 16667"/>
            </a:avLst>
          </a:prstGeom>
          <a:solidFill>
            <a:srgbClr val="DBA6A5"/>
          </a:solidFill>
          <a:ln w="38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51120" rIns="96120" bIns="51120" anchor="ctr"/>
          <a:lstStyle/>
          <a:p>
            <a:pPr algn="ctr">
              <a:lnSpc>
                <a:spcPct val="100000"/>
              </a:lnSpc>
            </a:pPr>
            <a:r>
              <a:rPr lang="es-ES" sz="11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Biogeografía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7" name="CustomShape 5"/>
          <p:cNvSpPr/>
          <p:nvPr/>
        </p:nvSpPr>
        <p:spPr>
          <a:xfrm>
            <a:off x="2968560" y="2810520"/>
            <a:ext cx="1653840" cy="501480"/>
          </a:xfrm>
          <a:prstGeom prst="roundRect">
            <a:avLst>
              <a:gd name="adj" fmla="val 16667"/>
            </a:avLst>
          </a:prstGeom>
          <a:solidFill>
            <a:srgbClr val="DBA6A5"/>
          </a:solidFill>
          <a:ln w="38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51120" rIns="96120" bIns="51120" anchor="ctr"/>
          <a:lstStyle/>
          <a:p>
            <a:pPr algn="ctr">
              <a:lnSpc>
                <a:spcPct val="100000"/>
              </a:lnSpc>
            </a:pPr>
            <a:r>
              <a:rPr lang="es-ES" sz="11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Formaciones Adehesadas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8" name="CustomShape 6"/>
          <p:cNvSpPr/>
          <p:nvPr/>
        </p:nvSpPr>
        <p:spPr>
          <a:xfrm>
            <a:off x="3024000" y="5473080"/>
            <a:ext cx="1653840" cy="502920"/>
          </a:xfrm>
          <a:prstGeom prst="roundRect">
            <a:avLst>
              <a:gd name="adj" fmla="val 16667"/>
            </a:avLst>
          </a:prstGeom>
          <a:solidFill>
            <a:srgbClr val="DBA6A5"/>
          </a:solidFill>
          <a:ln w="38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51120" rIns="96120" bIns="51120" anchor="ctr"/>
          <a:lstStyle/>
          <a:p>
            <a:pPr algn="ctr">
              <a:lnSpc>
                <a:spcPct val="100000"/>
              </a:lnSpc>
            </a:pPr>
            <a:r>
              <a:rPr lang="es-ES" sz="11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Datos Ordenación- restauración Forestal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9" name="CustomShape 7"/>
          <p:cNvSpPr/>
          <p:nvPr/>
        </p:nvSpPr>
        <p:spPr>
          <a:xfrm>
            <a:off x="5484960" y="762120"/>
            <a:ext cx="1950840" cy="684000"/>
          </a:xfrm>
          <a:prstGeom prst="roundRect">
            <a:avLst>
              <a:gd name="adj" fmla="val 16667"/>
            </a:avLst>
          </a:prstGeom>
          <a:solidFill>
            <a:srgbClr val="A7D28A"/>
          </a:solidFill>
          <a:ln w="38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0" name="CustomShape 8"/>
          <p:cNvSpPr/>
          <p:nvPr/>
        </p:nvSpPr>
        <p:spPr>
          <a:xfrm>
            <a:off x="5857560" y="833400"/>
            <a:ext cx="1171800" cy="72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Armonización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Geométrica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1" name="CustomShape 9"/>
          <p:cNvSpPr/>
          <p:nvPr/>
        </p:nvSpPr>
        <p:spPr>
          <a:xfrm>
            <a:off x="4389480" y="682560"/>
            <a:ext cx="1064880" cy="5411520"/>
          </a:xfrm>
          <a:prstGeom prst="rightBrace">
            <a:avLst>
              <a:gd name="adj1" fmla="val 21099"/>
              <a:gd name="adj2" fmla="val 9065"/>
            </a:avLst>
          </a:prstGeom>
          <a:noFill/>
          <a:ln w="28440">
            <a:solidFill>
              <a:srgbClr val="7ABB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2" name="CustomShape 10"/>
          <p:cNvSpPr/>
          <p:nvPr/>
        </p:nvSpPr>
        <p:spPr>
          <a:xfrm>
            <a:off x="6400800" y="1600200"/>
            <a:ext cx="226800" cy="150480"/>
          </a:xfrm>
          <a:prstGeom prst="flowChartMerge">
            <a:avLst/>
          </a:prstGeom>
          <a:noFill/>
          <a:ln w="28440">
            <a:solidFill>
              <a:srgbClr val="E46C0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3" name="CustomShape 11"/>
          <p:cNvSpPr/>
          <p:nvPr/>
        </p:nvSpPr>
        <p:spPr>
          <a:xfrm>
            <a:off x="5562720" y="1905120"/>
            <a:ext cx="1979280" cy="1141200"/>
          </a:xfrm>
          <a:prstGeom prst="can">
            <a:avLst>
              <a:gd name="adj" fmla="val 25000"/>
            </a:avLst>
          </a:prstGeom>
          <a:gradFill>
            <a:gsLst>
              <a:gs pos="0">
                <a:srgbClr val="617F4E"/>
              </a:gs>
              <a:gs pos="100000">
                <a:srgbClr val="A5D684"/>
              </a:gs>
            </a:gsLst>
            <a:lin ang="0"/>
          </a:gradFill>
          <a:ln w="38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51120" rIns="96120" bIns="51120" anchor="ctr"/>
          <a:lstStyle/>
          <a:p>
            <a:pPr algn="ctr">
              <a:lnSpc>
                <a:spcPct val="100000"/>
              </a:lnSpc>
            </a:pPr>
            <a:r>
              <a:rPr lang="es-ES" sz="1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SISTEMA DE INFORMACION SOBRE PATRIMONIO NATURAL DE ANDALUCIA</a:t>
            </a:r>
            <a:endParaRPr lang="es-E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4" name="CustomShape 12"/>
          <p:cNvSpPr/>
          <p:nvPr/>
        </p:nvSpPr>
        <p:spPr>
          <a:xfrm>
            <a:off x="2952720" y="855360"/>
            <a:ext cx="1653840" cy="502920"/>
          </a:xfrm>
          <a:prstGeom prst="roundRect">
            <a:avLst>
              <a:gd name="adj" fmla="val 16667"/>
            </a:avLst>
          </a:prstGeom>
          <a:solidFill>
            <a:srgbClr val="EBF1DE"/>
          </a:solidFill>
          <a:ln w="38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51120" rIns="96120" bIns="51120" anchor="ctr"/>
          <a:lstStyle/>
          <a:p>
            <a:pPr algn="ctr">
              <a:lnSpc>
                <a:spcPct val="100000"/>
              </a:lnSpc>
            </a:pPr>
            <a:r>
              <a:rPr lang="es-ES" sz="11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Capa Única HIC 2016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5" name="CustomShape 13"/>
          <p:cNvSpPr/>
          <p:nvPr/>
        </p:nvSpPr>
        <p:spPr>
          <a:xfrm>
            <a:off x="3026160" y="4753080"/>
            <a:ext cx="1653840" cy="502920"/>
          </a:xfrm>
          <a:prstGeom prst="roundRect">
            <a:avLst>
              <a:gd name="adj" fmla="val 16667"/>
            </a:avLst>
          </a:prstGeom>
          <a:solidFill>
            <a:srgbClr val="EBF1DE"/>
          </a:solidFill>
          <a:ln w="381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51120" rIns="96120" bIns="51120" anchor="ctr"/>
          <a:lstStyle/>
          <a:p>
            <a:pPr algn="ctr">
              <a:lnSpc>
                <a:spcPct val="100000"/>
              </a:lnSpc>
            </a:pPr>
            <a:r>
              <a:rPr lang="es-ES" sz="11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Fiabilidad de la asignación de comunidades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6" name="CustomShape 14"/>
          <p:cNvSpPr/>
          <p:nvPr/>
        </p:nvSpPr>
        <p:spPr>
          <a:xfrm>
            <a:off x="6553080" y="3045960"/>
            <a:ext cx="360" cy="684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7" name="CustomShape 15"/>
          <p:cNvSpPr/>
          <p:nvPr/>
        </p:nvSpPr>
        <p:spPr>
          <a:xfrm>
            <a:off x="5105520" y="3731760"/>
            <a:ext cx="3808080" cy="2220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Ocupación de los coberturas (especies arbóreas, matorral, pastizal, tipo cultivo, suelo, construido)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Ocupación de las comunidades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Vegetación potencial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Bioclimatología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HIC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Atributos (regadio, abancalado)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Usos de las coberturas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Suprausos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8" name="CustomShape 16"/>
          <p:cNvSpPr/>
          <p:nvPr/>
        </p:nvSpPr>
        <p:spPr>
          <a:xfrm>
            <a:off x="6641640" y="3121920"/>
            <a:ext cx="2046600" cy="302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Para cada polígono/tesela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CustomShape 1"/>
          <p:cNvSpPr/>
          <p:nvPr/>
        </p:nvSpPr>
        <p:spPr>
          <a:xfrm>
            <a:off x="0" y="1569092"/>
            <a:ext cx="9144000" cy="271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Modelo de datos conceptual. SIPNA.</a:t>
            </a:r>
            <a:endParaRPr lang="es-ES" sz="20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11" name="1268 Imagen"/>
          <p:cNvPicPr/>
          <p:nvPr/>
        </p:nvPicPr>
        <p:blipFill>
          <a:blip r:embed="rId2"/>
          <a:stretch/>
        </p:blipFill>
        <p:spPr>
          <a:xfrm>
            <a:off x="380880" y="1905120"/>
            <a:ext cx="8291160" cy="4839840"/>
          </a:xfrm>
          <a:prstGeom prst="rect">
            <a:avLst/>
          </a:prstGeom>
          <a:ln>
            <a:noFill/>
          </a:ln>
        </p:spPr>
      </p:pic>
      <p:sp>
        <p:nvSpPr>
          <p:cNvPr id="1012" name="CustomShape 2"/>
          <p:cNvSpPr/>
          <p:nvPr/>
        </p:nvSpPr>
        <p:spPr>
          <a:xfrm>
            <a:off x="5791320" y="3200400"/>
            <a:ext cx="2665080" cy="1903320"/>
          </a:xfrm>
          <a:prstGeom prst="ellipse">
            <a:avLst/>
          </a:prstGeom>
          <a:noFill/>
          <a:ln>
            <a:solidFill>
              <a:srgbClr val="E46C0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A80D0C68-931B-4AEF-BAAB-972B7A9A2408}"/>
              </a:ext>
            </a:extLst>
          </p:cNvPr>
          <p:cNvSpPr/>
          <p:nvPr/>
        </p:nvSpPr>
        <p:spPr>
          <a:xfrm>
            <a:off x="23732" y="1167433"/>
            <a:ext cx="9120268" cy="337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s-E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C. Modelo de datos (criterios aplicados para los hábitat no cartografiables y a la superposición espacial)</a:t>
            </a:r>
          </a:p>
          <a:p>
            <a:pPr algn="ctr"/>
            <a:endParaRPr lang="es-ES" sz="16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1269 Imagen"/>
          <p:cNvPicPr/>
          <p:nvPr/>
        </p:nvPicPr>
        <p:blipFill>
          <a:blip r:embed="rId2"/>
          <a:stretch/>
        </p:blipFill>
        <p:spPr>
          <a:xfrm>
            <a:off x="2592000" y="1764000"/>
            <a:ext cx="5999400" cy="2703240"/>
          </a:xfrm>
          <a:prstGeom prst="rect">
            <a:avLst/>
          </a:prstGeom>
          <a:ln>
            <a:noFill/>
          </a:ln>
        </p:spPr>
      </p:pic>
      <p:sp>
        <p:nvSpPr>
          <p:cNvPr id="1014" name="CustomShape 1"/>
          <p:cNvSpPr/>
          <p:nvPr/>
        </p:nvSpPr>
        <p:spPr>
          <a:xfrm>
            <a:off x="2383200" y="3528000"/>
            <a:ext cx="4599000" cy="143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5" name="CustomShape 2"/>
          <p:cNvSpPr/>
          <p:nvPr/>
        </p:nvSpPr>
        <p:spPr>
          <a:xfrm>
            <a:off x="6984000" y="576000"/>
            <a:ext cx="1942200" cy="1438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C0F70482-DCB5-4F75-9086-C1C12752123D}"/>
              </a:ext>
            </a:extLst>
          </p:cNvPr>
          <p:cNvSpPr/>
          <p:nvPr/>
        </p:nvSpPr>
        <p:spPr>
          <a:xfrm>
            <a:off x="2299855" y="610920"/>
            <a:ext cx="6844145" cy="3219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Modelo de datos conceptual. SIPNA.</a:t>
            </a:r>
            <a:endParaRPr lang="es-ES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CustomShape 1"/>
          <p:cNvSpPr/>
          <p:nvPr/>
        </p:nvSpPr>
        <p:spPr>
          <a:xfrm>
            <a:off x="2272146" y="383312"/>
            <a:ext cx="6853382" cy="271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s-ES" sz="14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Modelo de datos de trabajo. SIPNA.</a:t>
            </a:r>
          </a:p>
        </p:txBody>
      </p:sp>
      <p:pic>
        <p:nvPicPr>
          <p:cNvPr id="1017" name="Picture 1016"/>
          <p:cNvPicPr/>
          <p:nvPr/>
        </p:nvPicPr>
        <p:blipFill>
          <a:blip r:embed="rId2"/>
          <a:stretch/>
        </p:blipFill>
        <p:spPr>
          <a:xfrm>
            <a:off x="3024000" y="1512000"/>
            <a:ext cx="4742640" cy="3504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1273 Imagen"/>
          <p:cNvPicPr/>
          <p:nvPr/>
        </p:nvPicPr>
        <p:blipFill>
          <a:blip r:embed="rId2"/>
          <a:stretch/>
        </p:blipFill>
        <p:spPr>
          <a:xfrm>
            <a:off x="3708720" y="648431"/>
            <a:ext cx="3098480" cy="3765783"/>
          </a:xfrm>
          <a:prstGeom prst="rect">
            <a:avLst/>
          </a:prstGeom>
          <a:ln>
            <a:noFill/>
          </a:ln>
        </p:spPr>
      </p:pic>
      <p:sp>
        <p:nvSpPr>
          <p:cNvPr id="1020" name="CustomShape 2"/>
          <p:cNvSpPr/>
          <p:nvPr/>
        </p:nvSpPr>
        <p:spPr>
          <a:xfrm>
            <a:off x="2628295" y="448465"/>
            <a:ext cx="5830200" cy="27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Capas de cada HIC con el mismo modelo requerido por el MAGRAMA para los informes sexenales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8" name="CustomShape 1"/>
          <p:cNvSpPr/>
          <p:nvPr/>
        </p:nvSpPr>
        <p:spPr>
          <a:xfrm>
            <a:off x="2253673" y="66108"/>
            <a:ext cx="6890327" cy="271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s-ES" sz="14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Modelo de datos de publicación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3B9EDC-2962-4303-A2C4-7C859155E470}"/>
              </a:ext>
            </a:extLst>
          </p:cNvPr>
          <p:cNvSpPr txBox="1"/>
          <p:nvPr/>
        </p:nvSpPr>
        <p:spPr>
          <a:xfrm>
            <a:off x="4014190" y="4590150"/>
            <a:ext cx="248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</a:rPr>
              <a:t>+ Capa única o Unificada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54538F-9867-4BC8-B17C-634E40EDB12C}"/>
              </a:ext>
            </a:extLst>
          </p:cNvPr>
          <p:cNvSpPr txBox="1"/>
          <p:nvPr/>
        </p:nvSpPr>
        <p:spPr>
          <a:xfrm>
            <a:off x="3791793" y="5181600"/>
            <a:ext cx="35240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Calibri" panose="020F0502020204030204" pitchFamily="34" charset="0"/>
              </a:rPr>
              <a:t>Literal con los HIC presentes en cada polígono</a:t>
            </a:r>
          </a:p>
          <a:p>
            <a:r>
              <a:rPr lang="es-ES" sz="1400" dirty="0">
                <a:latin typeface="Calibri" panose="020F0502020204030204" pitchFamily="34" charset="0"/>
              </a:rPr>
              <a:t>Etiqueta con código y %</a:t>
            </a:r>
          </a:p>
          <a:p>
            <a:r>
              <a:rPr lang="es-ES" sz="1400" dirty="0">
                <a:latin typeface="Calibri" panose="020F0502020204030204" pitchFamily="34" charset="0"/>
              </a:rPr>
              <a:t>Pe: 6310_100,53305_10,62205,90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CustomShape 1"/>
          <p:cNvSpPr/>
          <p:nvPr/>
        </p:nvSpPr>
        <p:spPr>
          <a:xfrm>
            <a:off x="2591280" y="596768"/>
            <a:ext cx="5752800" cy="3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Hábitats de Flora y propuesta de trabajo para hábitats de localización puntual</a:t>
            </a:r>
            <a:endParaRPr lang="es-ES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2" name="Picture 1021"/>
          <p:cNvPicPr/>
          <p:nvPr/>
        </p:nvPicPr>
        <p:blipFill>
          <a:blip r:embed="rId2"/>
          <a:srcRect b="5955"/>
          <a:stretch/>
        </p:blipFill>
        <p:spPr>
          <a:xfrm>
            <a:off x="2591280" y="950324"/>
            <a:ext cx="6119640" cy="4550760"/>
          </a:xfrm>
          <a:prstGeom prst="rect">
            <a:avLst/>
          </a:prstGeom>
          <a:ln>
            <a:noFill/>
          </a:ln>
        </p:spPr>
      </p:pic>
      <p:sp>
        <p:nvSpPr>
          <p:cNvPr id="4" name="CustomShape 1">
            <a:extLst>
              <a:ext uri="{FF2B5EF4-FFF2-40B4-BE49-F238E27FC236}">
                <a16:creationId xmlns:a16="http://schemas.microsoft.com/office/drawing/2014/main" id="{A47B591D-406E-4C1E-8E67-F82B874A1A90}"/>
              </a:ext>
            </a:extLst>
          </p:cNvPr>
          <p:cNvSpPr/>
          <p:nvPr/>
        </p:nvSpPr>
        <p:spPr>
          <a:xfrm>
            <a:off x="-77868" y="0"/>
            <a:ext cx="9221868" cy="337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s-E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criterios aplicados para los hábitat no cartografiables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3FBB91-CD3B-457F-B168-4CF99B266574}"/>
              </a:ext>
            </a:extLst>
          </p:cNvPr>
          <p:cNvSpPr txBox="1"/>
          <p:nvPr/>
        </p:nvSpPr>
        <p:spPr>
          <a:xfrm>
            <a:off x="2723172" y="5644457"/>
            <a:ext cx="58558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" panose="020F0502020204030204" pitchFamily="34" charset="0"/>
              </a:rPr>
              <a:t>Modelización a partir de datos de presencia puntual que nos indica la probabilidad de localizar el hábitat o la especie en función de las características ambientales y la fiabilidad de la cita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CustomShape 1"/>
          <p:cNvSpPr/>
          <p:nvPr/>
        </p:nvSpPr>
        <p:spPr>
          <a:xfrm>
            <a:off x="3048120" y="2209680"/>
            <a:ext cx="988920" cy="912600"/>
          </a:xfrm>
          <a:prstGeom prst="ellipse">
            <a:avLst/>
          </a:prstGeom>
          <a:solidFill>
            <a:srgbClr val="EC4A4A"/>
          </a:solidFill>
          <a:ln w="12600">
            <a:noFill/>
          </a:ln>
          <a:effectLst>
            <a:outerShdw dist="28080" dir="5400000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6" name="CustomShape 2"/>
          <p:cNvSpPr/>
          <p:nvPr/>
        </p:nvSpPr>
        <p:spPr>
          <a:xfrm>
            <a:off x="2582820" y="899460"/>
            <a:ext cx="6262920" cy="302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3C00B3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 72 HIC incluidos en el Anexo I de la </a:t>
            </a:r>
            <a:r>
              <a:rPr lang="es-ES" sz="1600" b="1" strike="noStrike" spc="-1" dirty="0">
                <a:solidFill>
                  <a:srgbClr val="3C00B3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Directiva Hábitats</a:t>
            </a:r>
            <a:r>
              <a:rPr lang="es-ES" sz="1400" b="0" strike="noStrike" spc="-1" dirty="0">
                <a:solidFill>
                  <a:srgbClr val="3C00B3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DejaVu Sans"/>
              </a:rPr>
              <a:t>. Son prioritarios 18.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7" name="CustomShape 3"/>
          <p:cNvSpPr/>
          <p:nvPr/>
        </p:nvSpPr>
        <p:spPr>
          <a:xfrm>
            <a:off x="2582820" y="1637640"/>
            <a:ext cx="6355118" cy="698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440" algn="ctr">
              <a:lnSpc>
                <a:spcPct val="100000"/>
              </a:lnSpc>
              <a:buClr>
                <a:srgbClr val="5A8E36"/>
              </a:buClr>
            </a:pPr>
            <a:r>
              <a:rPr lang="es-ES" sz="1600" b="1" spc="-1" dirty="0">
                <a:solidFill>
                  <a:srgbClr val="5A8E36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</a:t>
            </a:r>
            <a:r>
              <a:rPr lang="es-ES" sz="1600" b="1" strike="noStrike" spc="-1" dirty="0">
                <a:solidFill>
                  <a:srgbClr val="5A8E36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ara la </a:t>
            </a:r>
            <a:r>
              <a:rPr lang="es-ES" sz="2000" b="1" strike="noStrike" spc="-1" dirty="0">
                <a:solidFill>
                  <a:srgbClr val="5A8E36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gestión territorial </a:t>
            </a:r>
            <a:r>
              <a:rPr lang="es-ES" sz="1600" b="1" strike="noStrike" spc="-1" dirty="0">
                <a:solidFill>
                  <a:srgbClr val="5A8E36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 propone consideran 111 Tipos/subtipos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8" name="CustomShape 4"/>
          <p:cNvSpPr/>
          <p:nvPr/>
        </p:nvSpPr>
        <p:spPr>
          <a:xfrm>
            <a:off x="3204000" y="2286000"/>
            <a:ext cx="694800" cy="69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4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57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9" name="CustomShape 5"/>
          <p:cNvSpPr/>
          <p:nvPr/>
        </p:nvSpPr>
        <p:spPr>
          <a:xfrm>
            <a:off x="3048120" y="3200400"/>
            <a:ext cx="988920" cy="912600"/>
          </a:xfrm>
          <a:prstGeom prst="ellipse">
            <a:avLst/>
          </a:prstGeom>
          <a:solidFill>
            <a:srgbClr val="DE685C"/>
          </a:solidFill>
          <a:ln w="12600">
            <a:noFill/>
          </a:ln>
          <a:effectLst>
            <a:outerShdw dist="28080" dir="5400000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0" name="CustomShape 6"/>
          <p:cNvSpPr/>
          <p:nvPr/>
        </p:nvSpPr>
        <p:spPr>
          <a:xfrm>
            <a:off x="3349080" y="3286080"/>
            <a:ext cx="437040" cy="69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4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6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1" name="CustomShape 7"/>
          <p:cNvSpPr/>
          <p:nvPr/>
        </p:nvSpPr>
        <p:spPr>
          <a:xfrm>
            <a:off x="3048120" y="5181480"/>
            <a:ext cx="988920" cy="912600"/>
          </a:xfrm>
          <a:prstGeom prst="ellipse">
            <a:avLst/>
          </a:prstGeom>
          <a:solidFill>
            <a:srgbClr val="5A8E36"/>
          </a:solidFill>
          <a:ln w="12600">
            <a:noFill/>
          </a:ln>
          <a:effectLst>
            <a:outerShdw dist="28080" dir="5400000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2" name="CustomShape 8"/>
          <p:cNvSpPr/>
          <p:nvPr/>
        </p:nvSpPr>
        <p:spPr>
          <a:xfrm>
            <a:off x="3204000" y="5257800"/>
            <a:ext cx="694800" cy="69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4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28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3" name="CustomShape 9"/>
          <p:cNvSpPr/>
          <p:nvPr/>
        </p:nvSpPr>
        <p:spPr>
          <a:xfrm>
            <a:off x="3048120" y="4191120"/>
            <a:ext cx="988920" cy="912600"/>
          </a:xfrm>
          <a:prstGeom prst="ellipse">
            <a:avLst/>
          </a:prstGeom>
          <a:solidFill>
            <a:srgbClr val="92D050"/>
          </a:solidFill>
          <a:ln w="12600">
            <a:noFill/>
          </a:ln>
          <a:effectLst>
            <a:outerShdw dist="28080" dir="5400000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4" name="CustomShape 10"/>
          <p:cNvSpPr/>
          <p:nvPr/>
        </p:nvSpPr>
        <p:spPr>
          <a:xfrm>
            <a:off x="3204000" y="4267080"/>
            <a:ext cx="694800" cy="69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4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20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5" name="CustomShape 11"/>
          <p:cNvSpPr/>
          <p:nvPr/>
        </p:nvSpPr>
        <p:spPr>
          <a:xfrm>
            <a:off x="4381560" y="2450159"/>
            <a:ext cx="1656360" cy="3960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No prioritarios</a:t>
            </a:r>
            <a:endParaRPr lang="es-E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956" name="CustomShape 12"/>
          <p:cNvSpPr/>
          <p:nvPr/>
        </p:nvSpPr>
        <p:spPr>
          <a:xfrm>
            <a:off x="4369320" y="3440520"/>
            <a:ext cx="3293610" cy="4231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Se propones no deberían ser prioritarios</a:t>
            </a:r>
            <a:endParaRPr lang="es-E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957" name="CustomShape 13"/>
          <p:cNvSpPr/>
          <p:nvPr/>
        </p:nvSpPr>
        <p:spPr>
          <a:xfrm>
            <a:off x="4376160" y="4527720"/>
            <a:ext cx="2352960" cy="4377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Son claramente prioritarios</a:t>
            </a:r>
            <a:endParaRPr lang="es-E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958" name="CustomShape 14"/>
          <p:cNvSpPr/>
          <p:nvPr/>
        </p:nvSpPr>
        <p:spPr>
          <a:xfrm>
            <a:off x="4392000" y="5450400"/>
            <a:ext cx="3616560" cy="3966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Proponemos considerarlos como prioritarios</a:t>
            </a:r>
            <a:endParaRPr lang="es-E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16" name="CustomShape 6">
            <a:extLst>
              <a:ext uri="{FF2B5EF4-FFF2-40B4-BE49-F238E27FC236}">
                <a16:creationId xmlns:a16="http://schemas.microsoft.com/office/drawing/2014/main" id="{2B748AD9-4EC0-466B-85B3-ABB77E2C0023}"/>
              </a:ext>
            </a:extLst>
          </p:cNvPr>
          <p:cNvSpPr/>
          <p:nvPr/>
        </p:nvSpPr>
        <p:spPr>
          <a:xfrm>
            <a:off x="-83126" y="0"/>
            <a:ext cx="9227126" cy="7146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s-E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 Clasificaciones utilizadas reseñando la existencia de pasarelas: nacionales (lista patrón); europeas (EUNIS, Directiva Hábitat) y otras…</a:t>
            </a:r>
          </a:p>
        </p:txBody>
      </p:sp>
    </p:spTree>
    <p:extLst>
      <p:ext uri="{BB962C8B-B14F-4D97-AF65-F5344CB8AC3E}">
        <p14:creationId xmlns:p14="http://schemas.microsoft.com/office/powerpoint/2010/main" val="549866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CustomShape 1"/>
          <p:cNvSpPr/>
          <p:nvPr/>
        </p:nvSpPr>
        <p:spPr>
          <a:xfrm>
            <a:off x="1728000" y="3819960"/>
            <a:ext cx="6095520" cy="10026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000" b="1" i="1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Cartografía de Hábitats de Interés Comunitario, Integrada en el Sistema de Información del patrimonio Natural de Andalucía (SIPNA)</a:t>
            </a:r>
            <a:endParaRPr lang="es-ES" sz="1800" b="0" strike="noStrike" spc="-1">
              <a:solidFill>
                <a:srgbClr val="666666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3" name="Picture 1022"/>
          <p:cNvPicPr/>
          <p:nvPr/>
        </p:nvPicPr>
        <p:blipFill>
          <a:blip r:embed="rId2"/>
          <a:stretch/>
        </p:blipFill>
        <p:spPr>
          <a:xfrm>
            <a:off x="3197520" y="837515"/>
            <a:ext cx="4434120" cy="3852000"/>
          </a:xfrm>
          <a:prstGeom prst="rect">
            <a:avLst/>
          </a:prstGeom>
          <a:ln>
            <a:noFill/>
          </a:ln>
        </p:spPr>
      </p:pic>
      <p:sp>
        <p:nvSpPr>
          <p:cNvPr id="1024" name="CustomShape 1"/>
          <p:cNvSpPr/>
          <p:nvPr/>
        </p:nvSpPr>
        <p:spPr>
          <a:xfrm>
            <a:off x="2355273" y="214109"/>
            <a:ext cx="6788727" cy="515563"/>
          </a:xfrm>
          <a:prstGeom prst="roundRect">
            <a:avLst>
              <a:gd name="adj" fmla="val 16667"/>
            </a:avLst>
          </a:prstGeom>
          <a:solidFill>
            <a:srgbClr val="EBF1DE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13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Pasarela entre Comunidades y LPHTE/EUNIS/HIC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5" name="CustomShape 2"/>
          <p:cNvSpPr/>
          <p:nvPr/>
        </p:nvSpPr>
        <p:spPr>
          <a:xfrm>
            <a:off x="3340080" y="4498109"/>
            <a:ext cx="4291560" cy="6927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Pero esta pasarela no es suficiente, no es unívoca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7" name="CustomShape 4"/>
          <p:cNvSpPr/>
          <p:nvPr/>
        </p:nvSpPr>
        <p:spPr>
          <a:xfrm>
            <a:off x="2355272" y="5190836"/>
            <a:ext cx="6788727" cy="607843"/>
          </a:xfrm>
          <a:prstGeom prst="roundRect">
            <a:avLst>
              <a:gd name="adj" fmla="val 16667"/>
            </a:avLst>
          </a:prstGeom>
          <a:solidFill>
            <a:srgbClr val="EBF1DE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11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Pasarela entre Comunidades + OCUPACION+POTENCIALIDAD+BIOGEOGRAFIA+ datos expertos y LPHTE/EUNIS/HIC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8" name="CustomShape 5"/>
          <p:cNvSpPr/>
          <p:nvPr/>
        </p:nvSpPr>
        <p:spPr>
          <a:xfrm>
            <a:off x="4249890" y="5883563"/>
            <a:ext cx="1983960" cy="3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b="1" strike="noStrike" spc="-1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SIPNA en lenguaje LPHTE</a:t>
            </a:r>
            <a:endParaRPr lang="es-ES" b="1" strike="noStrike" spc="-1">
              <a:solidFill>
                <a:schemeClr val="accent4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CustomShape 1"/>
          <p:cNvSpPr/>
          <p:nvPr/>
        </p:nvSpPr>
        <p:spPr>
          <a:xfrm>
            <a:off x="2309092" y="737156"/>
            <a:ext cx="6854731" cy="5187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2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Dar respuesta a los informes sexenales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2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Revisión cartográfica de los HIC en Red Natura como apoyo a la planificación de los ZIC.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2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Revisión del HIC 6310 coincidente con  formaciones adehesadas (Censo de la Dehesa)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2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LIFE CONHABIT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2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LIFE BIODEHESA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2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LIFE BLUENATURA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2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Informes de afección a RED Natura expedidos por las delegaciones territoriales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2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Informes medioambientales de empresas privadas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2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Foto fija previa a los incendios como base para la restauración forestal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2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2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2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2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2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01E77D-6F73-4DAA-B022-70D869F10F7A}"/>
              </a:ext>
            </a:extLst>
          </p:cNvPr>
          <p:cNvSpPr/>
          <p:nvPr/>
        </p:nvSpPr>
        <p:spPr>
          <a:xfrm>
            <a:off x="2309092" y="1"/>
            <a:ext cx="6834908" cy="10621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s-E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    Utilidad de la cartografía</a:t>
            </a:r>
          </a:p>
          <a:p>
            <a:pPr algn="ctr"/>
            <a:endParaRPr lang="es-ES" sz="16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/>
            <a:r>
              <a:rPr lang="es-E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a.    Función principal para la que fue diseñada: resaltando la existencia de su marco normativo.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ustomShape 1"/>
          <p:cNvSpPr/>
          <p:nvPr/>
        </p:nvSpPr>
        <p:spPr>
          <a:xfrm>
            <a:off x="2292438" y="0"/>
            <a:ext cx="6851561" cy="6650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s-E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b.    Usos potenciales: Gestión de los hábitat en aplicación de la Directiva, seguimiento de los hábitat, otros…</a:t>
            </a:r>
          </a:p>
        </p:txBody>
      </p:sp>
      <p:sp>
        <p:nvSpPr>
          <p:cNvPr id="1032" name="CustomShape 2"/>
          <p:cNvSpPr/>
          <p:nvPr/>
        </p:nvSpPr>
        <p:spPr>
          <a:xfrm>
            <a:off x="2898982" y="1247064"/>
            <a:ext cx="5356440" cy="27799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48200" indent="-215280">
              <a:lnSpc>
                <a:spcPct val="2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Gestión y seguimiento de los HIC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2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Autorización de Cambios de Uso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2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Actuaciones forestales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2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Delimitación de cortafuegos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2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Reforestaciones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215280">
              <a:lnSpc>
                <a:spcPct val="2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Actuaciones de reintroducción de  Flora y Fauna amenazada 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2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CustomShape 1"/>
          <p:cNvSpPr/>
          <p:nvPr/>
        </p:nvSpPr>
        <p:spPr>
          <a:xfrm>
            <a:off x="6048000" y="1080000"/>
            <a:ext cx="2485800" cy="1941480"/>
          </a:xfrm>
          <a:prstGeom prst="roundRect">
            <a:avLst>
              <a:gd name="adj" fmla="val 16667"/>
            </a:avLst>
          </a:prstGeom>
          <a:solidFill>
            <a:srgbClr val="B7DEE8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4" name="CustomShape 2"/>
          <p:cNvSpPr/>
          <p:nvPr/>
        </p:nvSpPr>
        <p:spPr>
          <a:xfrm>
            <a:off x="2666880" y="1523880"/>
            <a:ext cx="1979280" cy="1141200"/>
          </a:xfrm>
          <a:prstGeom prst="can">
            <a:avLst>
              <a:gd name="adj" fmla="val 25000"/>
            </a:avLst>
          </a:prstGeom>
          <a:gradFill>
            <a:gsLst>
              <a:gs pos="0">
                <a:srgbClr val="617F4E"/>
              </a:gs>
              <a:gs pos="100000">
                <a:srgbClr val="A5D684"/>
              </a:gs>
            </a:gsLst>
            <a:lin ang="0"/>
          </a:gradFill>
          <a:ln w="25560">
            <a:solidFill>
              <a:srgbClr val="3A5F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1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SISTEMA DE INFORMACION SOBRE PATRIMONIO NATURAL DE ANDALUCIA</a:t>
            </a:r>
            <a:endParaRPr lang="es-E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35" name="Picture 2"/>
          <p:cNvPicPr/>
          <p:nvPr/>
        </p:nvPicPr>
        <p:blipFill>
          <a:blip r:embed="rId2"/>
          <a:stretch/>
        </p:blipFill>
        <p:spPr>
          <a:xfrm>
            <a:off x="6832440" y="3483000"/>
            <a:ext cx="1726920" cy="1425240"/>
          </a:xfrm>
          <a:prstGeom prst="rect">
            <a:avLst/>
          </a:prstGeom>
          <a:ln w="9360">
            <a:noFill/>
          </a:ln>
        </p:spPr>
      </p:pic>
      <p:sp>
        <p:nvSpPr>
          <p:cNvPr id="1036" name="CustomShape 3"/>
          <p:cNvSpPr/>
          <p:nvPr/>
        </p:nvSpPr>
        <p:spPr>
          <a:xfrm>
            <a:off x="3048120" y="3679920"/>
            <a:ext cx="1509480" cy="28404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7" name="CustomShape 4"/>
          <p:cNvSpPr/>
          <p:nvPr/>
        </p:nvSpPr>
        <p:spPr>
          <a:xfrm>
            <a:off x="3215880" y="3657600"/>
            <a:ext cx="1136520" cy="302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WFS/WMS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38" name="Picture 2"/>
          <p:cNvPicPr/>
          <p:nvPr/>
        </p:nvPicPr>
        <p:blipFill>
          <a:blip r:embed="rId3"/>
          <a:stretch/>
        </p:blipFill>
        <p:spPr>
          <a:xfrm>
            <a:off x="7264440" y="4876920"/>
            <a:ext cx="609480" cy="60768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1039" name="Picture 4"/>
          <p:cNvPicPr/>
          <p:nvPr/>
        </p:nvPicPr>
        <p:blipFill>
          <a:blip r:embed="rId4"/>
          <a:stretch/>
        </p:blipFill>
        <p:spPr>
          <a:xfrm>
            <a:off x="7956720" y="3919680"/>
            <a:ext cx="652320" cy="65232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1040" name="Picture 2"/>
          <p:cNvPicPr/>
          <p:nvPr/>
        </p:nvPicPr>
        <p:blipFill>
          <a:blip r:embed="rId3"/>
          <a:stretch/>
        </p:blipFill>
        <p:spPr>
          <a:xfrm>
            <a:off x="6499080" y="3768840"/>
            <a:ext cx="414000" cy="41400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1041" name="Picture 4"/>
          <p:cNvPicPr/>
          <p:nvPr/>
        </p:nvPicPr>
        <p:blipFill>
          <a:blip r:embed="rId5"/>
          <a:stretch/>
        </p:blipFill>
        <p:spPr>
          <a:xfrm>
            <a:off x="6616800" y="4202280"/>
            <a:ext cx="366480" cy="355320"/>
          </a:xfrm>
          <a:prstGeom prst="rect">
            <a:avLst/>
          </a:prstGeom>
          <a:ln w="9360">
            <a:noFill/>
          </a:ln>
        </p:spPr>
      </p:pic>
      <p:pic>
        <p:nvPicPr>
          <p:cNvPr id="1042" name="Picture 6"/>
          <p:cNvPicPr/>
          <p:nvPr/>
        </p:nvPicPr>
        <p:blipFill>
          <a:blip r:embed="rId6"/>
          <a:stretch/>
        </p:blipFill>
        <p:spPr>
          <a:xfrm>
            <a:off x="8021520" y="3552840"/>
            <a:ext cx="515880" cy="342720"/>
          </a:xfrm>
          <a:prstGeom prst="rect">
            <a:avLst/>
          </a:prstGeom>
          <a:ln w="9360">
            <a:noFill/>
          </a:ln>
        </p:spPr>
      </p:pic>
      <p:pic>
        <p:nvPicPr>
          <p:cNvPr id="1043" name="Picture 8"/>
          <p:cNvPicPr/>
          <p:nvPr/>
        </p:nvPicPr>
        <p:blipFill>
          <a:blip r:embed="rId7"/>
          <a:stretch/>
        </p:blipFill>
        <p:spPr>
          <a:xfrm>
            <a:off x="7913520" y="4923000"/>
            <a:ext cx="473040" cy="338040"/>
          </a:xfrm>
          <a:prstGeom prst="rect">
            <a:avLst/>
          </a:prstGeom>
          <a:ln w="9360">
            <a:noFill/>
          </a:ln>
        </p:spPr>
      </p:pic>
      <p:sp>
        <p:nvSpPr>
          <p:cNvPr id="1044" name="CustomShape 5"/>
          <p:cNvSpPr/>
          <p:nvPr/>
        </p:nvSpPr>
        <p:spPr>
          <a:xfrm rot="5400000" flipH="1" flipV="1">
            <a:off x="3970080" y="1812240"/>
            <a:ext cx="1963440" cy="2336040"/>
          </a:xfrm>
          <a:prstGeom prst="curvedConnector4">
            <a:avLst>
              <a:gd name="adj1" fmla="val -11632"/>
              <a:gd name="adj2" fmla="val 62173"/>
            </a:avLst>
          </a:prstGeom>
          <a:noFill/>
          <a:ln w="2844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5" name="CustomShape 6"/>
          <p:cNvSpPr/>
          <p:nvPr/>
        </p:nvSpPr>
        <p:spPr>
          <a:xfrm rot="16200000" flipH="1">
            <a:off x="2791080" y="3024360"/>
            <a:ext cx="988920" cy="27756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46" name="Picture 2"/>
          <p:cNvPicPr/>
          <p:nvPr/>
        </p:nvPicPr>
        <p:blipFill>
          <a:blip r:embed="rId8"/>
          <a:srcRect t="13223" b="14007"/>
          <a:stretch/>
        </p:blipFill>
        <p:spPr>
          <a:xfrm>
            <a:off x="6351480" y="1393920"/>
            <a:ext cx="2101680" cy="1303200"/>
          </a:xfrm>
          <a:prstGeom prst="rect">
            <a:avLst/>
          </a:prstGeom>
          <a:ln w="9360">
            <a:noFill/>
          </a:ln>
        </p:spPr>
      </p:pic>
      <p:sp>
        <p:nvSpPr>
          <p:cNvPr id="1047" name="CustomShape 7"/>
          <p:cNvSpPr/>
          <p:nvPr/>
        </p:nvSpPr>
        <p:spPr>
          <a:xfrm>
            <a:off x="7265880" y="2971800"/>
            <a:ext cx="482400" cy="5745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7DEE8"/>
          </a:solidFill>
          <a:ln w="25560">
            <a:solidFill>
              <a:srgbClr val="3A5F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8" name="CustomShape 8"/>
          <p:cNvSpPr/>
          <p:nvPr/>
        </p:nvSpPr>
        <p:spPr>
          <a:xfrm rot="16200000" flipH="1">
            <a:off x="2968200" y="3047400"/>
            <a:ext cx="988920" cy="23112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9" name="CustomShape 9"/>
          <p:cNvSpPr/>
          <p:nvPr/>
        </p:nvSpPr>
        <p:spPr>
          <a:xfrm rot="16200000" flipH="1">
            <a:off x="3171960" y="3024360"/>
            <a:ext cx="988920" cy="27756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0" name="CustomShape 10"/>
          <p:cNvSpPr/>
          <p:nvPr/>
        </p:nvSpPr>
        <p:spPr>
          <a:xfrm rot="16200000" flipH="1">
            <a:off x="3349080" y="3047400"/>
            <a:ext cx="988920" cy="23112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1" name="CustomShape 11"/>
          <p:cNvSpPr/>
          <p:nvPr/>
        </p:nvSpPr>
        <p:spPr>
          <a:xfrm rot="16200000" flipH="1">
            <a:off x="3553200" y="3024360"/>
            <a:ext cx="988920" cy="27756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2" name="CustomShape 12"/>
          <p:cNvSpPr/>
          <p:nvPr/>
        </p:nvSpPr>
        <p:spPr>
          <a:xfrm rot="16200000" flipH="1">
            <a:off x="3729960" y="3047400"/>
            <a:ext cx="988920" cy="23112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3" name="CustomShape 13"/>
          <p:cNvSpPr/>
          <p:nvPr/>
        </p:nvSpPr>
        <p:spPr>
          <a:xfrm>
            <a:off x="1869154" y="4254395"/>
            <a:ext cx="4629926" cy="5881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SIPNA asegura la interoperabilidad </a:t>
            </a:r>
          </a:p>
          <a:p>
            <a:pPr algn="ctr">
              <a:lnSpc>
                <a:spcPct val="100000"/>
              </a:lnSpc>
            </a:pPr>
            <a:r>
              <a:rPr lang="es-ES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 las siguientes Cartografías</a:t>
            </a:r>
            <a:endParaRPr lang="es-ES" sz="1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4" name="CustomShape 14"/>
          <p:cNvSpPr/>
          <p:nvPr/>
        </p:nvSpPr>
        <p:spPr>
          <a:xfrm>
            <a:off x="0" y="3935"/>
            <a:ext cx="9144000" cy="3808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s-E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    Interoperabilidad con otra cartografías relacionadas con el medio natural (real o potencial)</a:t>
            </a:r>
          </a:p>
        </p:txBody>
      </p:sp>
      <p:sp>
        <p:nvSpPr>
          <p:cNvPr id="1055" name="CustomShape 15"/>
          <p:cNvSpPr/>
          <p:nvPr/>
        </p:nvSpPr>
        <p:spPr>
          <a:xfrm>
            <a:off x="6553080" y="3043800"/>
            <a:ext cx="360" cy="684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6" name="CustomShape 16"/>
          <p:cNvSpPr/>
          <p:nvPr/>
        </p:nvSpPr>
        <p:spPr>
          <a:xfrm>
            <a:off x="2991960" y="5043322"/>
            <a:ext cx="3808080" cy="145766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Ocupación del suelo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Ocupación de comunidades vegetales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Vegetación potencial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Bioclimatología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HIC</a:t>
            </a:r>
            <a:endParaRPr lang="es-E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Distribución de Especies Forestales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CustomShape 1"/>
          <p:cNvSpPr/>
          <p:nvPr/>
        </p:nvSpPr>
        <p:spPr>
          <a:xfrm>
            <a:off x="5200200" y="2645280"/>
            <a:ext cx="1415160" cy="386640"/>
          </a:xfrm>
          <a:custGeom>
            <a:avLst/>
            <a:gdLst/>
            <a:ahLst/>
            <a:cxnLst/>
            <a:rect l="l" t="t" r="r" b="b"/>
            <a:pathLst>
              <a:path w="3934" h="1077">
                <a:moveTo>
                  <a:pt x="179" y="0"/>
                </a:moveTo>
                <a:cubicBezTo>
                  <a:pt x="89" y="0"/>
                  <a:pt x="0" y="89"/>
                  <a:pt x="0" y="179"/>
                </a:cubicBezTo>
                <a:lnTo>
                  <a:pt x="0" y="896"/>
                </a:lnTo>
                <a:cubicBezTo>
                  <a:pt x="0" y="986"/>
                  <a:pt x="89" y="1076"/>
                  <a:pt x="179" y="1076"/>
                </a:cubicBezTo>
                <a:lnTo>
                  <a:pt x="3753" y="1076"/>
                </a:lnTo>
                <a:cubicBezTo>
                  <a:pt x="3843" y="1076"/>
                  <a:pt x="3933" y="986"/>
                  <a:pt x="3933" y="896"/>
                </a:cubicBezTo>
                <a:lnTo>
                  <a:pt x="3933" y="179"/>
                </a:lnTo>
                <a:cubicBezTo>
                  <a:pt x="3933" y="89"/>
                  <a:pt x="3843" y="0"/>
                  <a:pt x="3753" y="0"/>
                </a:cubicBezTo>
                <a:lnTo>
                  <a:pt x="179" y="0"/>
                </a:lnTo>
              </a:path>
            </a:pathLst>
          </a:custGeom>
          <a:solidFill>
            <a:srgbClr val="1E1C11"/>
          </a:solidFill>
          <a:ln w="9360">
            <a:solidFill>
              <a:srgbClr val="7F7F7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>
                <a:solidFill>
                  <a:srgbClr val="F2F2F2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SIPNA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8" name="CustomShape 2"/>
          <p:cNvSpPr/>
          <p:nvPr/>
        </p:nvSpPr>
        <p:spPr>
          <a:xfrm>
            <a:off x="1476720" y="2664000"/>
            <a:ext cx="1402920" cy="360000"/>
          </a:xfrm>
          <a:custGeom>
            <a:avLst/>
            <a:gdLst/>
            <a:ahLst/>
            <a:cxnLst/>
            <a:rect l="l" t="t" r="r" b="b"/>
            <a:pathLst>
              <a:path w="3900" h="1003">
                <a:moveTo>
                  <a:pt x="167" y="0"/>
                </a:moveTo>
                <a:cubicBezTo>
                  <a:pt x="83" y="0"/>
                  <a:pt x="0" y="83"/>
                  <a:pt x="0" y="167"/>
                </a:cubicBezTo>
                <a:lnTo>
                  <a:pt x="0" y="835"/>
                </a:lnTo>
                <a:cubicBezTo>
                  <a:pt x="0" y="918"/>
                  <a:pt x="83" y="1002"/>
                  <a:pt x="167" y="1002"/>
                </a:cubicBezTo>
                <a:lnTo>
                  <a:pt x="3732" y="1002"/>
                </a:lnTo>
                <a:cubicBezTo>
                  <a:pt x="3815" y="1002"/>
                  <a:pt x="3899" y="918"/>
                  <a:pt x="3899" y="835"/>
                </a:cubicBezTo>
                <a:lnTo>
                  <a:pt x="3899" y="167"/>
                </a:lnTo>
                <a:cubicBezTo>
                  <a:pt x="3899" y="83"/>
                  <a:pt x="3815" y="0"/>
                  <a:pt x="3732" y="0"/>
                </a:cubicBezTo>
                <a:lnTo>
                  <a:pt x="167" y="0"/>
                </a:lnTo>
              </a:path>
            </a:pathLst>
          </a:custGeom>
          <a:solidFill>
            <a:srgbClr val="EEEEEE"/>
          </a:solidFill>
          <a:ln w="9360">
            <a:solidFill>
              <a:srgbClr val="9999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600" b="1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SIGPAC uso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1" name="CustomShape 5"/>
          <p:cNvSpPr/>
          <p:nvPr/>
        </p:nvSpPr>
        <p:spPr>
          <a:xfrm>
            <a:off x="6984000" y="3888000"/>
            <a:ext cx="1371240" cy="504720"/>
          </a:xfrm>
          <a:prstGeom prst="flowChartPunchedCard">
            <a:avLst/>
          </a:prstGeom>
          <a:solidFill>
            <a:srgbClr val="EEEEEE"/>
          </a:solidFill>
          <a:ln w="9360">
            <a:solidFill>
              <a:srgbClr val="7F7F7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800" b="1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Catastro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1" name="CustomShape 15"/>
          <p:cNvSpPr/>
          <p:nvPr/>
        </p:nvSpPr>
        <p:spPr>
          <a:xfrm>
            <a:off x="3384000" y="5410080"/>
            <a:ext cx="1727640" cy="43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 w="9360">
            <a:solidFill>
              <a:srgbClr val="7F7F7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Pasarela,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Análisis geométrico…..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2" name="CustomShape 16"/>
          <p:cNvSpPr/>
          <p:nvPr/>
        </p:nvSpPr>
        <p:spPr>
          <a:xfrm>
            <a:off x="5940000" y="5076000"/>
            <a:ext cx="360" cy="111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4" name="CustomShape 18"/>
          <p:cNvSpPr/>
          <p:nvPr/>
        </p:nvSpPr>
        <p:spPr>
          <a:xfrm>
            <a:off x="5454720" y="3884040"/>
            <a:ext cx="863280" cy="214920"/>
          </a:xfrm>
          <a:prstGeom prst="rect">
            <a:avLst/>
          </a:prstGeom>
          <a:solidFill>
            <a:srgbClr val="D9D9D9"/>
          </a:solidFill>
          <a:ln w="9360">
            <a:solidFill>
              <a:srgbClr val="7F7F7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800" b="1" strike="noStrike" spc="-1">
                <a:solidFill>
                  <a:srgbClr val="10253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Armonización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5" name="CustomShape 19"/>
          <p:cNvSpPr/>
          <p:nvPr/>
        </p:nvSpPr>
        <p:spPr>
          <a:xfrm>
            <a:off x="3384000" y="2448000"/>
            <a:ext cx="863280" cy="344160"/>
          </a:xfrm>
          <a:prstGeom prst="rect">
            <a:avLst/>
          </a:prstGeom>
          <a:solidFill>
            <a:srgbClr val="EEEEEE"/>
          </a:solidFill>
          <a:ln w="9360">
            <a:solidFill>
              <a:srgbClr val="7F7F7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800" b="1" strike="noStrike" spc="-1">
                <a:solidFill>
                  <a:srgbClr val="10253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Armonización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800" b="1" strike="noStrike" spc="-1">
                <a:solidFill>
                  <a:srgbClr val="10253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geométrica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4" name="CustomShape 28"/>
          <p:cNvSpPr/>
          <p:nvPr/>
        </p:nvSpPr>
        <p:spPr>
          <a:xfrm>
            <a:off x="5040360" y="6192360"/>
            <a:ext cx="1799640" cy="431640"/>
          </a:xfrm>
          <a:custGeom>
            <a:avLst/>
            <a:gdLst/>
            <a:ahLst/>
            <a:cxnLst/>
            <a:rect l="l" t="t" r="r" b="b"/>
            <a:pathLst>
              <a:path w="5002" h="1202">
                <a:moveTo>
                  <a:pt x="200" y="0"/>
                </a:moveTo>
                <a:cubicBezTo>
                  <a:pt x="100" y="0"/>
                  <a:pt x="0" y="100"/>
                  <a:pt x="0" y="200"/>
                </a:cubicBezTo>
                <a:lnTo>
                  <a:pt x="0" y="1000"/>
                </a:lnTo>
                <a:cubicBezTo>
                  <a:pt x="0" y="1100"/>
                  <a:pt x="100" y="1201"/>
                  <a:pt x="200" y="1201"/>
                </a:cubicBezTo>
                <a:lnTo>
                  <a:pt x="4800" y="1201"/>
                </a:lnTo>
                <a:cubicBezTo>
                  <a:pt x="4900" y="1201"/>
                  <a:pt x="5001" y="1100"/>
                  <a:pt x="5001" y="1000"/>
                </a:cubicBezTo>
                <a:lnTo>
                  <a:pt x="5001" y="200"/>
                </a:lnTo>
                <a:cubicBezTo>
                  <a:pt x="5001" y="100"/>
                  <a:pt x="4900" y="0"/>
                  <a:pt x="4800" y="0"/>
                </a:cubicBezTo>
                <a:lnTo>
                  <a:pt x="200" y="0"/>
                </a:lnTo>
              </a:path>
            </a:pathLst>
          </a:custGeom>
          <a:solidFill>
            <a:srgbClr val="1E1C11"/>
          </a:solidFill>
          <a:ln w="9360">
            <a:solidFill>
              <a:srgbClr val="7F7F7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2000" b="1" strike="noStrike" spc="-1">
                <a:solidFill>
                  <a:srgbClr val="F2F2F2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Capa Monte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5" name="CustomShape 29"/>
          <p:cNvSpPr/>
          <p:nvPr/>
        </p:nvSpPr>
        <p:spPr>
          <a:xfrm>
            <a:off x="4752360" y="4752000"/>
            <a:ext cx="2375640" cy="575640"/>
          </a:xfrm>
          <a:custGeom>
            <a:avLst/>
            <a:gdLst/>
            <a:ahLst/>
            <a:cxnLst/>
            <a:rect l="l" t="t" r="r" b="b"/>
            <a:pathLst>
              <a:path w="6602" h="1601">
                <a:moveTo>
                  <a:pt x="266" y="0"/>
                </a:moveTo>
                <a:cubicBezTo>
                  <a:pt x="133" y="0"/>
                  <a:pt x="0" y="133"/>
                  <a:pt x="0" y="266"/>
                </a:cubicBezTo>
                <a:lnTo>
                  <a:pt x="0" y="1334"/>
                </a:lnTo>
                <a:cubicBezTo>
                  <a:pt x="0" y="1467"/>
                  <a:pt x="133" y="1600"/>
                  <a:pt x="266" y="1600"/>
                </a:cubicBezTo>
                <a:lnTo>
                  <a:pt x="6334" y="1600"/>
                </a:lnTo>
                <a:cubicBezTo>
                  <a:pt x="6467" y="1600"/>
                  <a:pt x="6601" y="1467"/>
                  <a:pt x="6601" y="1334"/>
                </a:cubicBezTo>
                <a:lnTo>
                  <a:pt x="6601" y="266"/>
                </a:lnTo>
                <a:cubicBezTo>
                  <a:pt x="6601" y="133"/>
                  <a:pt x="6467" y="0"/>
                  <a:pt x="6334" y="0"/>
                </a:cubicBezTo>
                <a:lnTo>
                  <a:pt x="266" y="0"/>
                </a:lnTo>
              </a:path>
            </a:pathLst>
          </a:custGeom>
          <a:solidFill>
            <a:srgbClr val="7F7F7F"/>
          </a:solidFill>
          <a:ln w="9360">
            <a:solidFill>
              <a:srgbClr val="7F7F7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100" b="1" strike="noStrike" spc="-1">
                <a:solidFill>
                  <a:srgbClr val="F2F2F2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TABLERO COMUN (SIPNA+SIGPACUSO+Catastro)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6" name="CustomShape 30"/>
          <p:cNvSpPr/>
          <p:nvPr/>
        </p:nvSpPr>
        <p:spPr>
          <a:xfrm>
            <a:off x="3384360" y="5471280"/>
            <a:ext cx="1727640" cy="43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  <a:ln w="9360">
            <a:solidFill>
              <a:srgbClr val="7F7F7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Pasarela,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Análisis geométrico…..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7" name="CustomShape 31"/>
          <p:cNvSpPr/>
          <p:nvPr/>
        </p:nvSpPr>
        <p:spPr>
          <a:xfrm>
            <a:off x="5112360" y="5687640"/>
            <a:ext cx="798120" cy="26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0404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8" name="CustomShape 32"/>
          <p:cNvSpPr/>
          <p:nvPr/>
        </p:nvSpPr>
        <p:spPr>
          <a:xfrm>
            <a:off x="2520000" y="3960000"/>
            <a:ext cx="2375640" cy="359640"/>
          </a:xfrm>
          <a:custGeom>
            <a:avLst/>
            <a:gdLst/>
            <a:ahLst/>
            <a:cxnLst/>
            <a:rect l="l" t="t" r="r" b="b"/>
            <a:pathLst>
              <a:path w="6602" h="1002">
                <a:moveTo>
                  <a:pt x="166" y="0"/>
                </a:moveTo>
                <a:cubicBezTo>
                  <a:pt x="83" y="0"/>
                  <a:pt x="0" y="83"/>
                  <a:pt x="0" y="166"/>
                </a:cubicBezTo>
                <a:lnTo>
                  <a:pt x="0" y="834"/>
                </a:lnTo>
                <a:cubicBezTo>
                  <a:pt x="0" y="917"/>
                  <a:pt x="83" y="1001"/>
                  <a:pt x="166" y="1001"/>
                </a:cubicBezTo>
                <a:lnTo>
                  <a:pt x="6434" y="1001"/>
                </a:lnTo>
                <a:cubicBezTo>
                  <a:pt x="6517" y="1001"/>
                  <a:pt x="6601" y="917"/>
                  <a:pt x="6601" y="834"/>
                </a:cubicBezTo>
                <a:lnTo>
                  <a:pt x="6601" y="166"/>
                </a:lnTo>
                <a:cubicBezTo>
                  <a:pt x="6601" y="83"/>
                  <a:pt x="6517" y="0"/>
                  <a:pt x="6434" y="0"/>
                </a:cubicBezTo>
                <a:lnTo>
                  <a:pt x="166" y="0"/>
                </a:lnTo>
              </a:path>
            </a:pathLst>
          </a:custGeom>
          <a:solidFill>
            <a:srgbClr val="EEEEEE"/>
          </a:solidFill>
          <a:ln w="9360">
            <a:solidFill>
              <a:srgbClr val="7F7F7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100" b="1" strike="noStrike" spc="-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SIGPAC_USO+SIPNA)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9" name="CustomShape 33"/>
          <p:cNvSpPr/>
          <p:nvPr/>
        </p:nvSpPr>
        <p:spPr>
          <a:xfrm>
            <a:off x="2880000" y="2844000"/>
            <a:ext cx="828000" cy="1116000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0" name="CustomShape 34"/>
          <p:cNvSpPr/>
          <p:nvPr/>
        </p:nvSpPr>
        <p:spPr>
          <a:xfrm flipH="1">
            <a:off x="3707280" y="2838600"/>
            <a:ext cx="1492200" cy="5400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1" name="CustomShape 35"/>
          <p:cNvSpPr/>
          <p:nvPr/>
        </p:nvSpPr>
        <p:spPr>
          <a:xfrm>
            <a:off x="4896000" y="4140000"/>
            <a:ext cx="2088000" cy="720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2" name="Line 36"/>
          <p:cNvSpPr/>
          <p:nvPr/>
        </p:nvSpPr>
        <p:spPr>
          <a:xfrm>
            <a:off x="5904000" y="4140720"/>
            <a:ext cx="360" cy="53928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3" name="Line 37"/>
          <p:cNvSpPr/>
          <p:nvPr/>
        </p:nvSpPr>
        <p:spPr>
          <a:xfrm>
            <a:off x="3708000" y="2844720"/>
            <a:ext cx="360" cy="111528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14">
            <a:extLst>
              <a:ext uri="{FF2B5EF4-FFF2-40B4-BE49-F238E27FC236}">
                <a16:creationId xmlns:a16="http://schemas.microsoft.com/office/drawing/2014/main" id="{16CD94B4-7F30-4CBA-B589-4340B80CACD5}"/>
              </a:ext>
            </a:extLst>
          </p:cNvPr>
          <p:cNvSpPr/>
          <p:nvPr/>
        </p:nvSpPr>
        <p:spPr>
          <a:xfrm>
            <a:off x="0" y="1192680"/>
            <a:ext cx="9144000" cy="3808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s-E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    Interoperabilidad con otra cartografías relacionadas con el medio natural (real o potencial)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80C750-4872-43D4-A8FB-86D57A1EA455}"/>
              </a:ext>
            </a:extLst>
          </p:cNvPr>
          <p:cNvSpPr txBox="1"/>
          <p:nvPr/>
        </p:nvSpPr>
        <p:spPr>
          <a:xfrm>
            <a:off x="51373" y="1720504"/>
            <a:ext cx="16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C00000"/>
                </a:solidFill>
                <a:latin typeface="Calibri" panose="020F0502020204030204" pitchFamily="34" charset="0"/>
              </a:rPr>
              <a:t>En proceso </a:t>
            </a:r>
          </a:p>
        </p:txBody>
      </p:sp>
      <p:sp>
        <p:nvSpPr>
          <p:cNvPr id="46" name="CustomShape 2">
            <a:extLst>
              <a:ext uri="{FF2B5EF4-FFF2-40B4-BE49-F238E27FC236}">
                <a16:creationId xmlns:a16="http://schemas.microsoft.com/office/drawing/2014/main" id="{4865B000-C145-4418-B766-1EA5E20B3CFA}"/>
              </a:ext>
            </a:extLst>
          </p:cNvPr>
          <p:cNvSpPr/>
          <p:nvPr/>
        </p:nvSpPr>
        <p:spPr>
          <a:xfrm>
            <a:off x="11360" y="2156400"/>
            <a:ext cx="1665266" cy="45719"/>
          </a:xfrm>
          <a:custGeom>
            <a:avLst/>
            <a:gdLst/>
            <a:ahLst/>
            <a:cxnLst/>
            <a:rect l="l" t="t" r="r" b="b"/>
            <a:pathLst>
              <a:path w="3810000" h="47625">
                <a:moveTo>
                  <a:pt x="0" y="0"/>
                </a:moveTo>
                <a:lnTo>
                  <a:pt x="1457325" y="0"/>
                </a:lnTo>
                <a:lnTo>
                  <a:pt x="2762250" y="0"/>
                </a:lnTo>
                <a:cubicBezTo>
                  <a:pt x="3100387" y="3175"/>
                  <a:pt x="3311525" y="11113"/>
                  <a:pt x="3486150" y="19050"/>
                </a:cubicBezTo>
                <a:cubicBezTo>
                  <a:pt x="3660775" y="26988"/>
                  <a:pt x="3735387" y="37306"/>
                  <a:pt x="3810000" y="47625"/>
                </a:cubicBezTo>
              </a:path>
            </a:pathLst>
          </a:custGeom>
          <a:noFill/>
          <a:ln w="28440">
            <a:solidFill>
              <a:srgbClr val="4F622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CustomShape 1"/>
          <p:cNvSpPr/>
          <p:nvPr/>
        </p:nvSpPr>
        <p:spPr>
          <a:xfrm>
            <a:off x="3124080" y="685800"/>
            <a:ext cx="457020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7" name="CustomShape 2"/>
          <p:cNvSpPr/>
          <p:nvPr/>
        </p:nvSpPr>
        <p:spPr>
          <a:xfrm>
            <a:off x="0" y="0"/>
            <a:ext cx="9144000" cy="398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s-E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    Disponibilidad de la información (servicios geográficos WMS, WFS, descarga, gratuito ...)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173CF-EC95-44F1-97A7-0AF9C8F4B71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362320" y="1103040"/>
            <a:ext cx="3633840" cy="249084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54542-B352-41F1-8F15-ABD565036C4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031440" y="976680"/>
            <a:ext cx="2895840" cy="4710600"/>
          </a:xfrm>
          <a:prstGeom prst="rect">
            <a:avLst/>
          </a:prstGeom>
          <a:ln>
            <a:noFill/>
          </a:ln>
        </p:spPr>
      </p:pic>
      <p:sp>
        <p:nvSpPr>
          <p:cNvPr id="8" name="Sun 7">
            <a:hlinkClick r:id="rId4"/>
            <a:extLst>
              <a:ext uri="{FF2B5EF4-FFF2-40B4-BE49-F238E27FC236}">
                <a16:creationId xmlns:a16="http://schemas.microsoft.com/office/drawing/2014/main" id="{6FCEC4B1-80DF-41FF-90B8-3D549E7C229D}"/>
              </a:ext>
            </a:extLst>
          </p:cNvPr>
          <p:cNvSpPr/>
          <p:nvPr/>
        </p:nvSpPr>
        <p:spPr>
          <a:xfrm>
            <a:off x="3885033" y="4418917"/>
            <a:ext cx="461818" cy="461818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" name="Picture 2"/>
          <p:cNvPicPr/>
          <p:nvPr/>
        </p:nvPicPr>
        <p:blipFill>
          <a:blip r:embed="rId2"/>
          <a:srcRect l="3841" r="3185"/>
          <a:stretch/>
        </p:blipFill>
        <p:spPr>
          <a:xfrm>
            <a:off x="0" y="0"/>
            <a:ext cx="9294480" cy="6913440"/>
          </a:xfrm>
          <a:prstGeom prst="rect">
            <a:avLst/>
          </a:prstGeom>
          <a:ln w="9360">
            <a:noFill/>
          </a:ln>
        </p:spPr>
      </p:pic>
      <p:sp>
        <p:nvSpPr>
          <p:cNvPr id="1101" name="CustomShape 1"/>
          <p:cNvSpPr/>
          <p:nvPr/>
        </p:nvSpPr>
        <p:spPr>
          <a:xfrm>
            <a:off x="6172200" y="4038480"/>
            <a:ext cx="2970000" cy="2665080"/>
          </a:xfrm>
          <a:prstGeom prst="rect">
            <a:avLst/>
          </a:prstGeom>
          <a:noFill/>
          <a:ln w="25560">
            <a:solidFill>
              <a:srgbClr val="3A5F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Sun 3">
            <a:hlinkClick r:id="rId3"/>
            <a:extLst>
              <a:ext uri="{FF2B5EF4-FFF2-40B4-BE49-F238E27FC236}">
                <a16:creationId xmlns:a16="http://schemas.microsoft.com/office/drawing/2014/main" id="{5C496BFD-E3EF-4187-B250-C5512993E59E}"/>
              </a:ext>
            </a:extLst>
          </p:cNvPr>
          <p:cNvSpPr/>
          <p:nvPr/>
        </p:nvSpPr>
        <p:spPr>
          <a:xfrm>
            <a:off x="8515927" y="2460808"/>
            <a:ext cx="461818" cy="461818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" name="Picture 1101"/>
          <p:cNvPicPr/>
          <p:nvPr/>
        </p:nvPicPr>
        <p:blipFill>
          <a:blip r:embed="rId2"/>
          <a:stretch/>
        </p:blipFill>
        <p:spPr>
          <a:xfrm>
            <a:off x="-72000" y="1649520"/>
            <a:ext cx="9271440" cy="5208120"/>
          </a:xfrm>
          <a:prstGeom prst="rect">
            <a:avLst/>
          </a:prstGeom>
          <a:ln>
            <a:noFill/>
          </a:ln>
        </p:spPr>
      </p:pic>
      <p:sp>
        <p:nvSpPr>
          <p:cNvPr id="3" name="Sun 2">
            <a:hlinkClick r:id="rId3"/>
            <a:extLst>
              <a:ext uri="{FF2B5EF4-FFF2-40B4-BE49-F238E27FC236}">
                <a16:creationId xmlns:a16="http://schemas.microsoft.com/office/drawing/2014/main" id="{7012FCB7-0D3F-44CB-9166-0E0F556BFB4D}"/>
              </a:ext>
            </a:extLst>
          </p:cNvPr>
          <p:cNvSpPr/>
          <p:nvPr/>
        </p:nvSpPr>
        <p:spPr>
          <a:xfrm>
            <a:off x="8571345" y="1187702"/>
            <a:ext cx="461818" cy="461818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CustomShape 1"/>
          <p:cNvSpPr/>
          <p:nvPr/>
        </p:nvSpPr>
        <p:spPr>
          <a:xfrm>
            <a:off x="5522382" y="2137320"/>
            <a:ext cx="1741454" cy="836280"/>
          </a:xfrm>
          <a:prstGeom prst="rect">
            <a:avLst/>
          </a:prstGeom>
          <a:solidFill>
            <a:srgbClr val="FDEADA"/>
          </a:solidFill>
          <a:ln>
            <a:solidFill>
              <a:srgbClr val="E46C0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4" name="CustomShape 2"/>
          <p:cNvSpPr/>
          <p:nvPr/>
        </p:nvSpPr>
        <p:spPr>
          <a:xfrm>
            <a:off x="5595480" y="2289600"/>
            <a:ext cx="1629720" cy="515160"/>
          </a:xfrm>
          <a:prstGeom prst="rect">
            <a:avLst/>
          </a:prstGeom>
          <a:solidFill>
            <a:srgbClr val="FDEAD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Seguimiento de la Gestión (continuo)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5" name="CustomShape 3"/>
          <p:cNvSpPr/>
          <p:nvPr/>
        </p:nvSpPr>
        <p:spPr>
          <a:xfrm>
            <a:off x="5522382" y="2975400"/>
            <a:ext cx="1741454" cy="1979280"/>
          </a:xfrm>
          <a:prstGeom prst="rect">
            <a:avLst/>
          </a:prstGeom>
          <a:solidFill>
            <a:srgbClr val="FDEADA"/>
          </a:solidFill>
          <a:ln>
            <a:solidFill>
              <a:srgbClr val="E46C0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6" name="CustomShape 4"/>
          <p:cNvSpPr/>
          <p:nvPr/>
        </p:nvSpPr>
        <p:spPr>
          <a:xfrm>
            <a:off x="3361383" y="2135520"/>
            <a:ext cx="2148120" cy="836280"/>
          </a:xfrm>
          <a:prstGeom prst="rect">
            <a:avLst/>
          </a:prstGeom>
          <a:solidFill>
            <a:srgbClr val="EBF1DE"/>
          </a:solidFill>
          <a:ln w="57150">
            <a:solidFill>
              <a:srgbClr val="E46C0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7" name="CustomShape 5"/>
          <p:cNvSpPr/>
          <p:nvPr/>
        </p:nvSpPr>
        <p:spPr>
          <a:xfrm>
            <a:off x="3361383" y="2973600"/>
            <a:ext cx="2148120" cy="1979280"/>
          </a:xfrm>
          <a:prstGeom prst="rect">
            <a:avLst/>
          </a:prstGeom>
          <a:solidFill>
            <a:srgbClr val="EBF1DE"/>
          </a:solidFill>
          <a:ln w="38100">
            <a:solidFill>
              <a:srgbClr val="E46C0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8" name="CustomShape 6"/>
          <p:cNvSpPr/>
          <p:nvPr/>
        </p:nvSpPr>
        <p:spPr>
          <a:xfrm>
            <a:off x="20169" y="2133720"/>
            <a:ext cx="1628270" cy="836280"/>
          </a:xfrm>
          <a:prstGeom prst="rect">
            <a:avLst/>
          </a:prstGeom>
          <a:solidFill>
            <a:srgbClr val="E6E0EC"/>
          </a:solidFill>
          <a:ln>
            <a:solidFill>
              <a:srgbClr val="E46C0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9" name="CustomShape 7"/>
          <p:cNvSpPr/>
          <p:nvPr/>
        </p:nvSpPr>
        <p:spPr>
          <a:xfrm>
            <a:off x="20169" y="2971800"/>
            <a:ext cx="1628270" cy="1979280"/>
          </a:xfrm>
          <a:prstGeom prst="rect">
            <a:avLst/>
          </a:prstGeom>
          <a:solidFill>
            <a:srgbClr val="E6E0EC"/>
          </a:solidFill>
          <a:ln>
            <a:solidFill>
              <a:srgbClr val="E46C0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0" name="CustomShape 8"/>
          <p:cNvSpPr/>
          <p:nvPr/>
        </p:nvSpPr>
        <p:spPr>
          <a:xfrm>
            <a:off x="2514600" y="6095880"/>
            <a:ext cx="3960720" cy="363240"/>
          </a:xfrm>
          <a:prstGeom prst="rect">
            <a:avLst/>
          </a:prstGeom>
          <a:solidFill>
            <a:srgbClr val="D9969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Mantenimiento de SIPNA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1" name="CustomShape 9"/>
          <p:cNvSpPr/>
          <p:nvPr/>
        </p:nvSpPr>
        <p:spPr>
          <a:xfrm>
            <a:off x="55584" y="2275152"/>
            <a:ext cx="1591892" cy="515160"/>
          </a:xfrm>
          <a:prstGeom prst="rect">
            <a:avLst/>
          </a:prstGeom>
          <a:solidFill>
            <a:srgbClr val="E6E0E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Sincronización temática</a:t>
            </a:r>
            <a:r>
              <a:rPr lang="es-E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(2018-2020)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2" name="CustomShape 10"/>
          <p:cNvSpPr/>
          <p:nvPr/>
        </p:nvSpPr>
        <p:spPr>
          <a:xfrm>
            <a:off x="55584" y="3233160"/>
            <a:ext cx="1621782" cy="72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Detección  Automática de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Incoherencias SIPNA</a:t>
            </a:r>
            <a:endParaRPr lang="es-ES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3" name="CustomShape 11"/>
          <p:cNvSpPr/>
          <p:nvPr/>
        </p:nvSpPr>
        <p:spPr>
          <a:xfrm>
            <a:off x="0" y="4952880"/>
            <a:ext cx="9144000" cy="684000"/>
          </a:xfrm>
          <a:prstGeom prst="roundRect">
            <a:avLst>
              <a:gd name="adj" fmla="val 0"/>
            </a:avLst>
          </a:prstGeom>
          <a:solidFill>
            <a:srgbClr val="DDD9C3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4" name="CustomShape 12"/>
          <p:cNvSpPr/>
          <p:nvPr/>
        </p:nvSpPr>
        <p:spPr>
          <a:xfrm>
            <a:off x="3442500" y="5075280"/>
            <a:ext cx="1798200" cy="302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+ Fotointerpretación (2017-2020)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5" name="CustomShape 13"/>
          <p:cNvSpPr/>
          <p:nvPr/>
        </p:nvSpPr>
        <p:spPr>
          <a:xfrm>
            <a:off x="3361383" y="2177873"/>
            <a:ext cx="2160999" cy="72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Actualización temporal /Seguimiento de cambios del territorio (ritmo Orto)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6" name="CustomShape 14"/>
          <p:cNvSpPr/>
          <p:nvPr/>
        </p:nvSpPr>
        <p:spPr>
          <a:xfrm>
            <a:off x="5595480" y="3120591"/>
            <a:ext cx="1629720" cy="1428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protocolo</a:t>
            </a:r>
            <a:r>
              <a:rPr lang="es-E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para que todas las actuaciones de gestión y Autorizaciones que modifique el medio se canalice a la REDIAM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7" name="CustomShape 15"/>
          <p:cNvSpPr/>
          <p:nvPr/>
        </p:nvSpPr>
        <p:spPr>
          <a:xfrm>
            <a:off x="3564747" y="3096000"/>
            <a:ext cx="1929240" cy="72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Detección de cambios teledetección  + visu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Próxima detección de cambios Orto 2013-2016</a:t>
            </a:r>
            <a:endParaRPr lang="es-ES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8" name="CustomShape 16"/>
          <p:cNvSpPr/>
          <p:nvPr/>
        </p:nvSpPr>
        <p:spPr>
          <a:xfrm>
            <a:off x="1638729" y="2133720"/>
            <a:ext cx="1706895" cy="836280"/>
          </a:xfrm>
          <a:prstGeom prst="rect">
            <a:avLst/>
          </a:prstGeom>
          <a:solidFill>
            <a:srgbClr val="F2DCDB"/>
          </a:solidFill>
          <a:ln>
            <a:solidFill>
              <a:srgbClr val="E46C0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9" name="CustomShape 17"/>
          <p:cNvSpPr/>
          <p:nvPr/>
        </p:nvSpPr>
        <p:spPr>
          <a:xfrm>
            <a:off x="1638729" y="2971800"/>
            <a:ext cx="1706895" cy="1979280"/>
          </a:xfrm>
          <a:prstGeom prst="rect">
            <a:avLst/>
          </a:prstGeom>
          <a:solidFill>
            <a:srgbClr val="F2DCDB"/>
          </a:solidFill>
          <a:ln>
            <a:solidFill>
              <a:srgbClr val="E46C0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0" name="CustomShape 18"/>
          <p:cNvSpPr/>
          <p:nvPr/>
        </p:nvSpPr>
        <p:spPr>
          <a:xfrm>
            <a:off x="1715904" y="2390993"/>
            <a:ext cx="1629720" cy="3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Mejora temática (2017-2018) 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1" name="CustomShape 19"/>
          <p:cNvSpPr/>
          <p:nvPr/>
        </p:nvSpPr>
        <p:spPr>
          <a:xfrm>
            <a:off x="1677267" y="3060360"/>
            <a:ext cx="1668357" cy="1397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Teledetección</a:t>
            </a: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: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- Diferenciación de Coníferas y </a:t>
            </a:r>
            <a:r>
              <a:rPr lang="es-E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Quercíneas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- Revisión de % de ocupación estratos (LIDAR)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- Diferenciación de caducifolias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2" name="CustomShape 20"/>
          <p:cNvSpPr/>
          <p:nvPr/>
        </p:nvSpPr>
        <p:spPr>
          <a:xfrm>
            <a:off x="-46183" y="1310696"/>
            <a:ext cx="9208655" cy="387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    Actualización de los datos (periodicidad o frecuencia de actualización prevista).</a:t>
            </a:r>
            <a:endParaRPr lang="es-E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es-ES" sz="16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" name="CustomShape 4"/>
          <p:cNvSpPr/>
          <p:nvPr/>
        </p:nvSpPr>
        <p:spPr>
          <a:xfrm>
            <a:off x="7276715" y="2133372"/>
            <a:ext cx="1862517" cy="836280"/>
          </a:xfrm>
          <a:prstGeom prst="rect">
            <a:avLst/>
          </a:prstGeom>
          <a:solidFill>
            <a:srgbClr val="EBF1DE"/>
          </a:solidFill>
          <a:ln>
            <a:solidFill>
              <a:srgbClr val="E46C0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CustomShape 5"/>
          <p:cNvSpPr/>
          <p:nvPr/>
        </p:nvSpPr>
        <p:spPr>
          <a:xfrm>
            <a:off x="7276715" y="2984331"/>
            <a:ext cx="1862517" cy="1979280"/>
          </a:xfrm>
          <a:prstGeom prst="rect">
            <a:avLst/>
          </a:prstGeom>
          <a:solidFill>
            <a:srgbClr val="EBF1DE"/>
          </a:solidFill>
          <a:ln>
            <a:solidFill>
              <a:srgbClr val="E46C0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CustomShape 13"/>
          <p:cNvSpPr/>
          <p:nvPr/>
        </p:nvSpPr>
        <p:spPr>
          <a:xfrm>
            <a:off x="7263837" y="2188604"/>
            <a:ext cx="1901154" cy="72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Punto 0 para el seguimiento del Estado de conservación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CustomShape 15"/>
          <p:cNvSpPr/>
          <p:nvPr/>
        </p:nvSpPr>
        <p:spPr>
          <a:xfrm>
            <a:off x="7371604" y="3106731"/>
            <a:ext cx="1672738" cy="72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Implementación de </a:t>
            </a:r>
            <a:r>
              <a:rPr lang="es-ES" sz="16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metodologÍas</a:t>
            </a:r>
            <a:r>
              <a:rPr lang="es-ES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es-ES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 valoración de un estado de conservación de partida </a:t>
            </a:r>
            <a:endParaRPr lang="es-ES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Imagen2"/>
          <p:cNvPicPr/>
          <p:nvPr/>
        </p:nvPicPr>
        <p:blipFill>
          <a:blip r:embed="rId2"/>
          <a:stretch/>
        </p:blipFill>
        <p:spPr>
          <a:xfrm>
            <a:off x="2362320" y="990720"/>
            <a:ext cx="6613200" cy="4798800"/>
          </a:xfrm>
          <a:prstGeom prst="rect">
            <a:avLst/>
          </a:prstGeom>
          <a:ln w="9360">
            <a:noFill/>
          </a:ln>
        </p:spPr>
      </p:pic>
      <p:sp>
        <p:nvSpPr>
          <p:cNvPr id="3" name="CustomShape 20">
            <a:extLst>
              <a:ext uri="{FF2B5EF4-FFF2-40B4-BE49-F238E27FC236}">
                <a16:creationId xmlns:a16="http://schemas.microsoft.com/office/drawing/2014/main" id="{5C394A40-5559-49D5-9959-DD8A050B1B38}"/>
              </a:ext>
            </a:extLst>
          </p:cNvPr>
          <p:cNvSpPr/>
          <p:nvPr/>
        </p:nvSpPr>
        <p:spPr>
          <a:xfrm>
            <a:off x="-64655" y="0"/>
            <a:ext cx="9208655" cy="387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    Actualización de los datos (periodicidad o frecuencia de actualización prevista).</a:t>
            </a:r>
            <a:endParaRPr lang="es-E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es-ES" sz="16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CustomShape 1"/>
          <p:cNvSpPr/>
          <p:nvPr/>
        </p:nvSpPr>
        <p:spPr>
          <a:xfrm>
            <a:off x="594720" y="955999"/>
            <a:ext cx="8187480" cy="56018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s-E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1.    Metodología:</a:t>
            </a:r>
            <a:endParaRPr lang="es-E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a.    Ámbito de actuación y escala de elaboración           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b.    Fuentes que se utilizan en su elaboración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c.    Modelo de datos (criterios aplicados para los hábitat no </a:t>
            </a:r>
            <a:r>
              <a:rPr lang="es-E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cartografíables</a:t>
            </a: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y a la superposición espacial)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2.    Clasificaciones utilizadas reseñando la existencia de pasarelas: nacionales (lista patrón); europeas (EUNIS, Directiva Hábitat) y otras…</a:t>
            </a:r>
            <a:endParaRPr lang="es-E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3.    Utilidad de la cartografía</a:t>
            </a:r>
            <a:endParaRPr lang="es-E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a.    Función principal para la que fue diseñada: resaltando la existencia de su marco normativo.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b.    Usos potenciales: Gestión de los hábitat en aplicación de la Directiva, seguimiento de los hábitat, otros…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4.    Interoperabilidad con otra cartografías relacionadas con el medio natural (real o potencial)</a:t>
            </a:r>
            <a:endParaRPr lang="es-E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5.    Disponibilidad de la información (servicios geográficos WMS, WFS, descarga, gratuito ...)</a:t>
            </a:r>
            <a:endParaRPr lang="es-E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6.    Actualización de los datos (periodicidad o frecuencia de actualización prevista)</a:t>
            </a:r>
            <a:endParaRPr lang="es-E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7.    Coste de la producción cartográfica</a:t>
            </a:r>
            <a:endParaRPr lang="es-E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CustomShape 1"/>
          <p:cNvSpPr/>
          <p:nvPr/>
        </p:nvSpPr>
        <p:spPr>
          <a:xfrm>
            <a:off x="2438280" y="228600"/>
            <a:ext cx="6322680" cy="994680"/>
          </a:xfrm>
          <a:prstGeom prst="rect">
            <a:avLst/>
          </a:prstGeom>
          <a:solidFill>
            <a:srgbClr val="5A8E36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s-E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Trabajo de Campo y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Participación Ciudadana. APP </a:t>
            </a:r>
            <a:r>
              <a:rPr lang="es-ES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CUCA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78" name="Picture 2"/>
          <p:cNvPicPr/>
          <p:nvPr/>
        </p:nvPicPr>
        <p:blipFill>
          <a:blip r:embed="rId2"/>
          <a:stretch/>
        </p:blipFill>
        <p:spPr>
          <a:xfrm>
            <a:off x="2438280" y="1323000"/>
            <a:ext cx="2755800" cy="2385720"/>
          </a:xfrm>
          <a:prstGeom prst="rect">
            <a:avLst/>
          </a:prstGeom>
          <a:ln w="9360">
            <a:noFill/>
          </a:ln>
        </p:spPr>
      </p:pic>
      <p:pic>
        <p:nvPicPr>
          <p:cNvPr id="1179" name="Picture 3"/>
          <p:cNvPicPr/>
          <p:nvPr/>
        </p:nvPicPr>
        <p:blipFill>
          <a:blip r:embed="rId3"/>
          <a:stretch/>
        </p:blipFill>
        <p:spPr>
          <a:xfrm>
            <a:off x="5181480" y="1828800"/>
            <a:ext cx="1846080" cy="4017600"/>
          </a:xfrm>
          <a:prstGeom prst="rect">
            <a:avLst/>
          </a:prstGeom>
          <a:ln w="9360">
            <a:noFill/>
          </a:ln>
        </p:spPr>
      </p:pic>
      <p:pic>
        <p:nvPicPr>
          <p:cNvPr id="1180" name="Picture 4"/>
          <p:cNvPicPr/>
          <p:nvPr/>
        </p:nvPicPr>
        <p:blipFill>
          <a:blip r:embed="rId4"/>
          <a:stretch/>
        </p:blipFill>
        <p:spPr>
          <a:xfrm>
            <a:off x="7162920" y="3124080"/>
            <a:ext cx="1893600" cy="3151080"/>
          </a:xfrm>
          <a:prstGeom prst="rect">
            <a:avLst/>
          </a:prstGeom>
          <a:ln w="9360">
            <a:noFill/>
          </a:ln>
        </p:spPr>
      </p:pic>
      <p:sp>
        <p:nvSpPr>
          <p:cNvPr id="1181" name="CustomShape 2"/>
          <p:cNvSpPr/>
          <p:nvPr/>
        </p:nvSpPr>
        <p:spPr>
          <a:xfrm rot="19275600">
            <a:off x="1824480" y="3554280"/>
            <a:ext cx="6175080" cy="118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2" name="CustomShape 3"/>
          <p:cNvSpPr/>
          <p:nvPr/>
        </p:nvSpPr>
        <p:spPr>
          <a:xfrm>
            <a:off x="6852240" y="990720"/>
            <a:ext cx="1631880" cy="302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Cuaderno de campo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CustomShape 1"/>
          <p:cNvSpPr/>
          <p:nvPr/>
        </p:nvSpPr>
        <p:spPr>
          <a:xfrm>
            <a:off x="3962520" y="1071000"/>
            <a:ext cx="3809160" cy="3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4" name="CustomShape 2"/>
          <p:cNvSpPr/>
          <p:nvPr/>
        </p:nvSpPr>
        <p:spPr>
          <a:xfrm>
            <a:off x="2251800" y="2299217"/>
            <a:ext cx="1446840" cy="336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 w="93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SIOSE </a:t>
            </a: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2005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5" name="CustomShape 3"/>
          <p:cNvSpPr/>
          <p:nvPr/>
        </p:nvSpPr>
        <p:spPr>
          <a:xfrm>
            <a:off x="2251800" y="2775754"/>
            <a:ext cx="1446840" cy="299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 w="93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SIOSE </a:t>
            </a: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2009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86" name="Picture 1185"/>
          <p:cNvPicPr/>
          <p:nvPr/>
        </p:nvPicPr>
        <p:blipFill>
          <a:blip r:embed="rId4"/>
          <a:stretch/>
        </p:blipFill>
        <p:spPr>
          <a:xfrm>
            <a:off x="4419720" y="1271880"/>
            <a:ext cx="532440" cy="534240"/>
          </a:xfrm>
          <a:prstGeom prst="rect">
            <a:avLst/>
          </a:prstGeom>
          <a:ln>
            <a:noFill/>
          </a:ln>
        </p:spPr>
      </p:pic>
      <p:pic>
        <p:nvPicPr>
          <p:cNvPr id="1187" name="Picture 1186"/>
          <p:cNvPicPr/>
          <p:nvPr/>
        </p:nvPicPr>
        <p:blipFill>
          <a:blip r:embed="rId5"/>
          <a:stretch/>
        </p:blipFill>
        <p:spPr>
          <a:xfrm>
            <a:off x="6400800" y="1195920"/>
            <a:ext cx="612000" cy="581760"/>
          </a:xfrm>
          <a:prstGeom prst="rect">
            <a:avLst/>
          </a:prstGeom>
          <a:ln>
            <a:noFill/>
          </a:ln>
        </p:spPr>
      </p:pic>
      <p:sp>
        <p:nvSpPr>
          <p:cNvPr id="1188" name="Line 4"/>
          <p:cNvSpPr/>
          <p:nvPr/>
        </p:nvSpPr>
        <p:spPr>
          <a:xfrm flipV="1">
            <a:off x="2743200" y="2084760"/>
            <a:ext cx="6324480" cy="79560"/>
          </a:xfrm>
          <a:prstGeom prst="line">
            <a:avLst/>
          </a:prstGeom>
          <a:ln w="9360">
            <a:solidFill>
              <a:srgbClr val="FADD4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9" name="CustomShape 5"/>
          <p:cNvSpPr/>
          <p:nvPr/>
        </p:nvSpPr>
        <p:spPr>
          <a:xfrm>
            <a:off x="3741309" y="1901475"/>
            <a:ext cx="1370880" cy="3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r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6.000.000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0" name="CustomShape 6"/>
          <p:cNvSpPr/>
          <p:nvPr/>
        </p:nvSpPr>
        <p:spPr>
          <a:xfrm>
            <a:off x="2251800" y="1838520"/>
            <a:ext cx="1446840" cy="321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AE8DE"/>
          </a:solidFill>
          <a:ln w="93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VEGE10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1" name="Line 7"/>
          <p:cNvSpPr/>
          <p:nvPr/>
        </p:nvSpPr>
        <p:spPr>
          <a:xfrm flipV="1">
            <a:off x="3698640" y="2554560"/>
            <a:ext cx="5369040" cy="79560"/>
          </a:xfrm>
          <a:prstGeom prst="line">
            <a:avLst/>
          </a:prstGeom>
          <a:ln w="9360">
            <a:solidFill>
              <a:srgbClr val="FADD4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2" name="Line 8"/>
          <p:cNvSpPr/>
          <p:nvPr/>
        </p:nvSpPr>
        <p:spPr>
          <a:xfrm flipV="1">
            <a:off x="3676191" y="3461760"/>
            <a:ext cx="5369040" cy="79560"/>
          </a:xfrm>
          <a:prstGeom prst="line">
            <a:avLst/>
          </a:prstGeom>
          <a:ln w="9360">
            <a:solidFill>
              <a:srgbClr val="FADD4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3" name="Line 9"/>
          <p:cNvSpPr/>
          <p:nvPr/>
        </p:nvSpPr>
        <p:spPr>
          <a:xfrm flipV="1">
            <a:off x="2720751" y="3906177"/>
            <a:ext cx="6324480" cy="79560"/>
          </a:xfrm>
          <a:prstGeom prst="line">
            <a:avLst/>
          </a:prstGeom>
          <a:ln w="9360">
            <a:solidFill>
              <a:srgbClr val="FADD4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4" name="Line 10"/>
          <p:cNvSpPr/>
          <p:nvPr/>
        </p:nvSpPr>
        <p:spPr>
          <a:xfrm flipV="1">
            <a:off x="3676191" y="4366620"/>
            <a:ext cx="5369040" cy="63540"/>
          </a:xfrm>
          <a:prstGeom prst="line">
            <a:avLst/>
          </a:prstGeom>
          <a:ln w="9360">
            <a:solidFill>
              <a:srgbClr val="FADD4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5" name="CustomShape 11"/>
          <p:cNvSpPr/>
          <p:nvPr/>
        </p:nvSpPr>
        <p:spPr>
          <a:xfrm>
            <a:off x="3741309" y="2367720"/>
            <a:ext cx="1370880" cy="3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2.500.000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6" name="CustomShape 12"/>
          <p:cNvSpPr/>
          <p:nvPr/>
        </p:nvSpPr>
        <p:spPr>
          <a:xfrm>
            <a:off x="3741309" y="2781036"/>
            <a:ext cx="1370880" cy="3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r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700.000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8" name="CustomShape 14"/>
          <p:cNvSpPr/>
          <p:nvPr/>
        </p:nvSpPr>
        <p:spPr>
          <a:xfrm>
            <a:off x="6477120" y="1837080"/>
            <a:ext cx="761040" cy="3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100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9" name="CustomShape 15"/>
          <p:cNvSpPr/>
          <p:nvPr/>
        </p:nvSpPr>
        <p:spPr>
          <a:xfrm>
            <a:off x="6553080" y="2342880"/>
            <a:ext cx="532800" cy="3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50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0" name="CustomShape 16"/>
          <p:cNvSpPr/>
          <p:nvPr/>
        </p:nvSpPr>
        <p:spPr>
          <a:xfrm>
            <a:off x="6553080" y="2743317"/>
            <a:ext cx="532800" cy="3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01" name="Picture 1200"/>
          <p:cNvPicPr/>
          <p:nvPr/>
        </p:nvPicPr>
        <p:blipFill>
          <a:blip r:embed="rId6"/>
          <a:stretch/>
        </p:blipFill>
        <p:spPr>
          <a:xfrm>
            <a:off x="8038683" y="1195920"/>
            <a:ext cx="532440" cy="532440"/>
          </a:xfrm>
          <a:prstGeom prst="rect">
            <a:avLst/>
          </a:prstGeom>
          <a:ln>
            <a:noFill/>
          </a:ln>
        </p:spPr>
      </p:pic>
      <p:sp>
        <p:nvSpPr>
          <p:cNvPr id="1202" name="CustomShape 17"/>
          <p:cNvSpPr/>
          <p:nvPr/>
        </p:nvSpPr>
        <p:spPr>
          <a:xfrm>
            <a:off x="7627680" y="1821600"/>
            <a:ext cx="1031760" cy="30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1993-2009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3" name="CustomShape 18"/>
          <p:cNvSpPr/>
          <p:nvPr/>
        </p:nvSpPr>
        <p:spPr>
          <a:xfrm>
            <a:off x="7693911" y="2739916"/>
            <a:ext cx="1031760" cy="30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2009-2011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4" name="CustomShape 19"/>
          <p:cNvSpPr/>
          <p:nvPr/>
        </p:nvSpPr>
        <p:spPr>
          <a:xfrm>
            <a:off x="7619760" y="2302560"/>
            <a:ext cx="1031760" cy="30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2007-2009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5" name="CustomShape 20"/>
          <p:cNvSpPr/>
          <p:nvPr/>
        </p:nvSpPr>
        <p:spPr>
          <a:xfrm>
            <a:off x="2251800" y="3214491"/>
            <a:ext cx="1446840" cy="34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 w="93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SIOSE </a:t>
            </a: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2013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6" name="CustomShape 21"/>
          <p:cNvSpPr/>
          <p:nvPr/>
        </p:nvSpPr>
        <p:spPr>
          <a:xfrm>
            <a:off x="3741309" y="3279033"/>
            <a:ext cx="1370880" cy="3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r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200.000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7" name="CustomShape 22"/>
          <p:cNvSpPr/>
          <p:nvPr/>
        </p:nvSpPr>
        <p:spPr>
          <a:xfrm>
            <a:off x="6567273" y="3698867"/>
            <a:ext cx="532800" cy="3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</a:t>
            </a: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8" name="CustomShape 23"/>
          <p:cNvSpPr/>
          <p:nvPr/>
        </p:nvSpPr>
        <p:spPr>
          <a:xfrm>
            <a:off x="7666183" y="3235467"/>
            <a:ext cx="1031760" cy="30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2013-2015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9" name="CustomShape 24"/>
          <p:cNvSpPr/>
          <p:nvPr/>
        </p:nvSpPr>
        <p:spPr>
          <a:xfrm>
            <a:off x="3741309" y="3715596"/>
            <a:ext cx="1370880" cy="3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r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200.000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0" name="CustomShape 25"/>
          <p:cNvSpPr/>
          <p:nvPr/>
        </p:nvSpPr>
        <p:spPr>
          <a:xfrm>
            <a:off x="2251800" y="3697868"/>
            <a:ext cx="1446840" cy="29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AE8DE"/>
          </a:solidFill>
          <a:ln w="93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Mejora HIC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1" name="CustomShape 26"/>
          <p:cNvSpPr/>
          <p:nvPr/>
        </p:nvSpPr>
        <p:spPr>
          <a:xfrm>
            <a:off x="6742305" y="4772475"/>
            <a:ext cx="761040" cy="3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7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2" name="CustomShape 27"/>
          <p:cNvSpPr/>
          <p:nvPr/>
        </p:nvSpPr>
        <p:spPr>
          <a:xfrm>
            <a:off x="7691941" y="3679821"/>
            <a:ext cx="1031760" cy="30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2010-2012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3" name="Line 28"/>
          <p:cNvSpPr/>
          <p:nvPr/>
        </p:nvSpPr>
        <p:spPr>
          <a:xfrm flipV="1">
            <a:off x="2743560" y="5594040"/>
            <a:ext cx="6324480" cy="79560"/>
          </a:xfrm>
          <a:prstGeom prst="line">
            <a:avLst/>
          </a:prstGeom>
          <a:ln w="9360">
            <a:solidFill>
              <a:srgbClr val="FADD4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4" name="CustomShape 29"/>
          <p:cNvSpPr/>
          <p:nvPr/>
        </p:nvSpPr>
        <p:spPr>
          <a:xfrm>
            <a:off x="2251800" y="4131925"/>
            <a:ext cx="1446840" cy="29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AE8DE"/>
          </a:solidFill>
          <a:ln w="93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SIPNA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5" name="CustomShape 30"/>
          <p:cNvSpPr/>
          <p:nvPr/>
        </p:nvSpPr>
        <p:spPr>
          <a:xfrm>
            <a:off x="4287069" y="4780512"/>
            <a:ext cx="825120" cy="29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87.000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6" name="CustomShape 31"/>
          <p:cNvSpPr/>
          <p:nvPr/>
        </p:nvSpPr>
        <p:spPr>
          <a:xfrm>
            <a:off x="2251800" y="4567782"/>
            <a:ext cx="1446840" cy="504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AE8DE"/>
          </a:solidFill>
          <a:ln w="93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Estado Conservación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7" name="CustomShape 32"/>
          <p:cNvSpPr/>
          <p:nvPr/>
        </p:nvSpPr>
        <p:spPr>
          <a:xfrm>
            <a:off x="4287069" y="4140000"/>
            <a:ext cx="825120" cy="29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30.000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8" name="CustomShape 33"/>
          <p:cNvSpPr/>
          <p:nvPr/>
        </p:nvSpPr>
        <p:spPr>
          <a:xfrm>
            <a:off x="2251800" y="5211360"/>
            <a:ext cx="1446840" cy="692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AE8DE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Fiabilidad Fichas VMS pasarela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9" name="CustomShape 34"/>
          <p:cNvSpPr/>
          <p:nvPr/>
        </p:nvSpPr>
        <p:spPr>
          <a:xfrm>
            <a:off x="4287069" y="5388049"/>
            <a:ext cx="825120" cy="29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66.000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Line 8"/>
          <p:cNvSpPr/>
          <p:nvPr/>
        </p:nvSpPr>
        <p:spPr>
          <a:xfrm flipV="1">
            <a:off x="3696492" y="2956899"/>
            <a:ext cx="5369040" cy="79560"/>
          </a:xfrm>
          <a:prstGeom prst="line">
            <a:avLst/>
          </a:prstGeom>
          <a:ln w="9360">
            <a:solidFill>
              <a:srgbClr val="FADD4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Line 10"/>
          <p:cNvSpPr/>
          <p:nvPr/>
        </p:nvSpPr>
        <p:spPr>
          <a:xfrm flipV="1">
            <a:off x="3676191" y="4967640"/>
            <a:ext cx="5501139" cy="79560"/>
          </a:xfrm>
          <a:prstGeom prst="line">
            <a:avLst/>
          </a:prstGeom>
          <a:ln w="9360">
            <a:solidFill>
              <a:srgbClr val="FADD4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16"/>
          <p:cNvSpPr/>
          <p:nvPr/>
        </p:nvSpPr>
        <p:spPr>
          <a:xfrm>
            <a:off x="6572653" y="3292230"/>
            <a:ext cx="532800" cy="3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CustomShape 26"/>
          <p:cNvSpPr/>
          <p:nvPr/>
        </p:nvSpPr>
        <p:spPr>
          <a:xfrm>
            <a:off x="6709554" y="4150413"/>
            <a:ext cx="761040" cy="3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CustomShape 26"/>
          <p:cNvSpPr/>
          <p:nvPr/>
        </p:nvSpPr>
        <p:spPr>
          <a:xfrm>
            <a:off x="6722433" y="5356774"/>
            <a:ext cx="761040" cy="3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CustomShape 27"/>
          <p:cNvSpPr/>
          <p:nvPr/>
        </p:nvSpPr>
        <p:spPr>
          <a:xfrm>
            <a:off x="7789023" y="4142611"/>
            <a:ext cx="1031760" cy="30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2016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CustomShape 27"/>
          <p:cNvSpPr/>
          <p:nvPr/>
        </p:nvSpPr>
        <p:spPr>
          <a:xfrm>
            <a:off x="7727495" y="4701060"/>
            <a:ext cx="1031760" cy="30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2010-2016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CustomShape 27"/>
          <p:cNvSpPr/>
          <p:nvPr/>
        </p:nvSpPr>
        <p:spPr>
          <a:xfrm>
            <a:off x="7771680" y="5352166"/>
            <a:ext cx="1031760" cy="30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2010-2016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-13603" y="1175052"/>
            <a:ext cx="3509166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s-E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    Coste de la producción cartográfica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-13603" y="6207617"/>
            <a:ext cx="9157603" cy="650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 rot="16200000">
            <a:off x="-519516" y="363341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Equipo REDIAM</a:t>
            </a:r>
          </a:p>
        </p:txBody>
      </p:sp>
      <p:sp>
        <p:nvSpPr>
          <p:cNvPr id="50" name="49 CuadroTexto"/>
          <p:cNvSpPr txBox="1"/>
          <p:nvPr/>
        </p:nvSpPr>
        <p:spPr>
          <a:xfrm rot="16200000">
            <a:off x="609683" y="3574121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Contratos Externos</a:t>
            </a:r>
          </a:p>
        </p:txBody>
      </p:sp>
      <p:sp>
        <p:nvSpPr>
          <p:cNvPr id="51" name="50 CuadroTexto"/>
          <p:cNvSpPr txBox="1"/>
          <p:nvPr/>
        </p:nvSpPr>
        <p:spPr>
          <a:xfrm rot="16200000">
            <a:off x="869170" y="374432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CustomShape 1"/>
          <p:cNvSpPr/>
          <p:nvPr/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1" name="CustomShape 2"/>
          <p:cNvSpPr/>
          <p:nvPr/>
        </p:nvSpPr>
        <p:spPr>
          <a:xfrm>
            <a:off x="457200" y="1604520"/>
            <a:ext cx="4014720" cy="189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2" name="CustomShape 3"/>
          <p:cNvSpPr/>
          <p:nvPr/>
        </p:nvSpPr>
        <p:spPr>
          <a:xfrm>
            <a:off x="4674240" y="1604520"/>
            <a:ext cx="4014720" cy="189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3" name="CustomShape 4"/>
          <p:cNvSpPr/>
          <p:nvPr/>
        </p:nvSpPr>
        <p:spPr>
          <a:xfrm>
            <a:off x="4674240" y="3682080"/>
            <a:ext cx="4014720" cy="189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4" name="CustomShape 5"/>
          <p:cNvSpPr/>
          <p:nvPr/>
        </p:nvSpPr>
        <p:spPr>
          <a:xfrm>
            <a:off x="457200" y="3682080"/>
            <a:ext cx="4014720" cy="189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1225" name="Table 6"/>
          <p:cNvGraphicFramePr/>
          <p:nvPr>
            <p:extLst>
              <p:ext uri="{D42A27DB-BD31-4B8C-83A1-F6EECF244321}">
                <p14:modId xmlns:p14="http://schemas.microsoft.com/office/powerpoint/2010/main" val="2924458023"/>
              </p:ext>
            </p:extLst>
          </p:nvPr>
        </p:nvGraphicFramePr>
        <p:xfrm>
          <a:off x="827280" y="1360465"/>
          <a:ext cx="7488000" cy="5197668"/>
        </p:xfrm>
        <a:graphic>
          <a:graphicData uri="http://schemas.openxmlformats.org/drawingml/2006/table">
            <a:tbl>
              <a:tblPr/>
              <a:tblGrid>
                <a:gridCol w="5519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7345">
                <a:tc>
                  <a:txBody>
                    <a:bodyPr/>
                    <a:lstStyle/>
                    <a:p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MEJORA DE LA INFORMACIÓN SOBRE DISTRIBUCIÓN Y CARACTERIZACIÓN ESTRUCTURAL DE LAS FORMACIONES ADEHESADAS (ACCIÓN F2). LIFE 11 BIO/ES/00716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   31.823,00 €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En Marcha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69">
                <a:tc>
                  <a:txBody>
                    <a:bodyPr/>
                    <a:lstStyle/>
                    <a:p>
                      <a:r>
                        <a:rPr lang="es-ES" sz="105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INTEGRACIÓN ARMONIZADA DE MEJORAS EN SIPNA (Sistema de Información del Patrimonio Natural de Andalucía) 2013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    20.086,00 €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En Marcha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138">
                <a:tc>
                  <a:txBody>
                    <a:bodyPr/>
                    <a:lstStyle/>
                    <a:p>
                      <a:r>
                        <a:rPr lang="es-ES" sz="105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DISEÑO DE UN PROCEDIMIENTO DE MANTENIMIENTO Y ACTUALIZACIÓN DEL SISTEMA DE INFORMACIÓN SOBRE EL PATRIMONIO NATURAL DE ANDALUCÍA (SIPNA)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    20.570,00 €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En Marcha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007">
                <a:tc>
                  <a:txBody>
                    <a:bodyPr/>
                    <a:lstStyle/>
                    <a:p>
                      <a:r>
                        <a:rPr lang="es-ES" sz="105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REALIZACIÓN DE UNA SERIE DE EXPLOTACIONES RASTER A PARTIR DE SIPNA (Sistema de Información del Patrimonio Natural de Andalucía) 2013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    16.335,00 €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Finalizando tramitación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349">
                <a:tc>
                  <a:txBody>
                    <a:bodyPr/>
                    <a:lstStyle/>
                    <a:p>
                      <a:r>
                        <a:rPr lang="es-ES" sz="105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IMPLEMENTACIÓN DE LA LISTA PATRÓN ESPAÑOLA DE HÁBITATS TERRESTRES SOBRE LAS CARTOGRAFÍAS DE VEGETACIÓN FORESTAL Y HÁBITATS DE ANDALUCÍA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    21.000,00 €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Finalizando tramitación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181">
                <a:tc>
                  <a:txBody>
                    <a:bodyPr/>
                    <a:lstStyle/>
                    <a:p>
                      <a:r>
                        <a:rPr lang="es-ES" sz="105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METODOLOGÍA DE VALORACIÓN DEL ESTADO DE CONSERVACIÓN DE LOS HÁBITATS DE INTERÉS COMUNITARIO DEL GRUPO 6 (FORMACIONES HERBOSAS NATURALES Y SEMINATURALES) COMO APOYO A LA GESTIÓN DE LA RED NATURA 2000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    21.000,00 €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Finalizando tramitación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665">
                <a:tc>
                  <a:txBody>
                    <a:bodyPr/>
                    <a:lstStyle/>
                    <a:p>
                      <a:r>
                        <a:rPr lang="es-ES" sz="105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REALIZACIÓN DE UN MANUAL DE IDENTIFICACIÓN DE LOS HÁBITATS DE INTERÉS COMUNITARIO EN ANDALUCÍA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   21.000,00 €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Finalizando tramitación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770">
                <a:tc>
                  <a:txBody>
                    <a:bodyPr/>
                    <a:lstStyle/>
                    <a:p>
                      <a:pPr algn="just"/>
                      <a:r>
                        <a:rPr lang="es-ES" sz="105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Caracterización fitosociológica de las Formaciones Adehesadas” (ACCIÓN F2). LIFE 11/BIO/ES/000726 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   48.452,50 €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Finalizando tramitación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821">
                <a:tc>
                  <a:txBody>
                    <a:bodyPr/>
                    <a:lstStyle/>
                    <a:p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Revisión y evaluación de la coherencia de la información de los tipos de hábitats andaluces e integración armonizada con la Red de Información Ambiental de Andalucía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629.502,50 €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Finalizando tramitación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821">
                <a:tc>
                  <a:txBody>
                    <a:bodyPr/>
                    <a:lstStyle/>
                    <a:p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Revisión de Incoherencias</a:t>
                      </a:r>
                      <a:r>
                        <a:rPr lang="es-ES" sz="1050" b="0" strike="noStrike" spc="-1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 SIPNA/SIGPAC</a:t>
                      </a:r>
                      <a:endParaRPr lang="es-ES" sz="105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   21.000,00 €</a:t>
                      </a:r>
                    </a:p>
                    <a:p>
                      <a:pPr algn="just"/>
                      <a:endParaRPr lang="es-ES" sz="105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Iniciada tramitación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28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Armonización</a:t>
                      </a:r>
                      <a:r>
                        <a:rPr lang="es-ES" sz="1050" b="0" strike="noStrike" spc="-1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 </a:t>
                      </a:r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geométrica </a:t>
                      </a:r>
                      <a:r>
                        <a:rPr lang="es-ES" sz="1050" b="0" strike="noStrike" spc="-1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SIPNA/SIGPAC/CATASTRO. Generación de la Capa Monte.</a:t>
                      </a:r>
                      <a:endParaRPr lang="es-ES" sz="105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/>
                      </a:endParaRPr>
                    </a:p>
                    <a:p>
                      <a:endParaRPr lang="es-ES" sz="105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121.000,00 €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Iniciada tramitación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ACTUALIZACIÓN INFORMACIÓN HIC. Trabajo de campo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1.207.569,50 €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Pdt</a:t>
                      </a:r>
                      <a:r>
                        <a:rPr lang="es-ES" sz="105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 Comenzar la tramitación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Picture 2"/>
          <p:cNvPicPr/>
          <p:nvPr/>
        </p:nvPicPr>
        <p:blipFill>
          <a:blip r:embed="rId3"/>
          <a:srcRect l="2498" t="8593" r="4376" b="12501"/>
          <a:stretch/>
        </p:blipFill>
        <p:spPr>
          <a:xfrm>
            <a:off x="-76320" y="0"/>
            <a:ext cx="10132920" cy="6868800"/>
          </a:xfrm>
          <a:prstGeom prst="rect">
            <a:avLst/>
          </a:prstGeom>
          <a:ln w="9360">
            <a:noFill/>
          </a:ln>
        </p:spPr>
      </p:pic>
      <p:sp>
        <p:nvSpPr>
          <p:cNvPr id="1227" name="CustomShape 1"/>
          <p:cNvSpPr/>
          <p:nvPr/>
        </p:nvSpPr>
        <p:spPr>
          <a:xfrm>
            <a:off x="4876920" y="3200400"/>
            <a:ext cx="4417920" cy="1063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3200" b="1" i="1" strike="noStrike" spc="-1">
                <a:solidFill>
                  <a:srgbClr val="3366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Gracias por su atención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CustomShape 1"/>
          <p:cNvSpPr/>
          <p:nvPr/>
        </p:nvSpPr>
        <p:spPr>
          <a:xfrm>
            <a:off x="0" y="1728000"/>
            <a:ext cx="9144000" cy="4333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s-ES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a. Ámbito de actuación y escala de elaboración</a:t>
            </a:r>
          </a:p>
        </p:txBody>
      </p:sp>
      <p:sp>
        <p:nvSpPr>
          <p:cNvPr id="883" name="CustomShape 2"/>
          <p:cNvSpPr/>
          <p:nvPr/>
        </p:nvSpPr>
        <p:spPr>
          <a:xfrm>
            <a:off x="1404000" y="2709720"/>
            <a:ext cx="7198560" cy="232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i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Ámbito de actuación:</a:t>
            </a:r>
            <a:r>
              <a:rPr lang="es-ES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Todo el territorio, para HIC terrestres</a:t>
            </a:r>
            <a:endParaRPr lang="es-ES" sz="18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i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Escala (área mínima 50m2):</a:t>
            </a:r>
            <a:endParaRPr lang="es-ES" sz="18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8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>
              <a:lnSpc>
                <a:spcPct val="100000"/>
              </a:lnSpc>
            </a:pPr>
            <a:r>
              <a:rPr lang="es-ES" sz="14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1:10.000 (fotointerpretación a 1:5.000)</a:t>
            </a:r>
            <a:endParaRPr lang="es-ES" sz="18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>
              <a:lnSpc>
                <a:spcPct val="100000"/>
              </a:lnSpc>
            </a:pPr>
            <a:endParaRPr lang="es-ES" sz="18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>
              <a:lnSpc>
                <a:spcPct val="100000"/>
              </a:lnSpc>
            </a:pPr>
            <a:r>
              <a:rPr lang="es-ES" sz="14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1:  5.000 (fotointerpretación a 1:2.500) en zonas húmedas</a:t>
            </a:r>
            <a:endParaRPr lang="es-ES" sz="18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>
              <a:lnSpc>
                <a:spcPct val="100000"/>
              </a:lnSpc>
            </a:pPr>
            <a:endParaRPr lang="es-ES" sz="18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>
              <a:lnSpc>
                <a:spcPct val="100000"/>
              </a:lnSpc>
            </a:pPr>
            <a:r>
              <a:rPr lang="es-ES" sz="14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1:  2.500 (fotointerpretación a 1:1.250) en zonas revisadas específicamente para HIC</a:t>
            </a:r>
            <a:endParaRPr lang="es-ES" sz="18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4" name="TextShape 3"/>
          <p:cNvSpPr txBox="1"/>
          <p:nvPr/>
        </p:nvSpPr>
        <p:spPr>
          <a:xfrm>
            <a:off x="144000" y="1276920"/>
            <a:ext cx="1934182" cy="307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1.    Metodología:</a:t>
            </a:r>
            <a:endParaRPr lang="es-E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CustomShape 1"/>
          <p:cNvSpPr/>
          <p:nvPr/>
        </p:nvSpPr>
        <p:spPr>
          <a:xfrm>
            <a:off x="1570182" y="1369080"/>
            <a:ext cx="7573818" cy="4298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b. Fuentes que se utilizan en su elaboración</a:t>
            </a:r>
            <a:endParaRPr lang="es-ES" sz="1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6" name="CustomShape 2"/>
          <p:cNvSpPr/>
          <p:nvPr/>
        </p:nvSpPr>
        <p:spPr>
          <a:xfrm>
            <a:off x="2649240" y="2628360"/>
            <a:ext cx="5493600" cy="335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En Andalucía en ningún momento se ha levantado información específica sobre hábitat de Interés comunitario. Se ha partido de varias fuentes de información centradas en comunidades vegetales, distribución de especies y ocupación del suelo, que se han ido revisando, modificando y actualizando teniendo en cuenta la interpretación de los Hábitats de Interés Comunitario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7" name="CustomShape 3"/>
          <p:cNvSpPr/>
          <p:nvPr/>
        </p:nvSpPr>
        <p:spPr>
          <a:xfrm>
            <a:off x="2952000" y="4717080"/>
            <a:ext cx="5398200" cy="48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TextShape 3">
            <a:extLst>
              <a:ext uri="{FF2B5EF4-FFF2-40B4-BE49-F238E27FC236}">
                <a16:creationId xmlns:a16="http://schemas.microsoft.com/office/drawing/2014/main" id="{9933DADD-B44F-43F8-BF38-2C2462B0FBC4}"/>
              </a:ext>
            </a:extLst>
          </p:cNvPr>
          <p:cNvSpPr txBox="1"/>
          <p:nvPr/>
        </p:nvSpPr>
        <p:spPr>
          <a:xfrm>
            <a:off x="1570182" y="800820"/>
            <a:ext cx="1934182" cy="307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1.    Metodología:</a:t>
            </a:r>
            <a:endParaRPr lang="es-E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11 Imagen"/>
          <p:cNvPicPr/>
          <p:nvPr/>
        </p:nvPicPr>
        <p:blipFill>
          <a:blip r:embed="rId2"/>
          <a:srcRect l="31523" t="21619" r="11262" b="16220"/>
          <a:stretch/>
        </p:blipFill>
        <p:spPr>
          <a:xfrm>
            <a:off x="4299480" y="3691080"/>
            <a:ext cx="4811040" cy="3165120"/>
          </a:xfrm>
          <a:prstGeom prst="rect">
            <a:avLst/>
          </a:prstGeom>
          <a:ln w="9360">
            <a:noFill/>
          </a:ln>
        </p:spPr>
      </p:pic>
      <p:pic>
        <p:nvPicPr>
          <p:cNvPr id="889" name="2 Imagen"/>
          <p:cNvPicPr/>
          <p:nvPr/>
        </p:nvPicPr>
        <p:blipFill>
          <a:blip r:embed="rId3"/>
          <a:srcRect l="22723" t="16200" r="2252" b="10807"/>
          <a:stretch/>
        </p:blipFill>
        <p:spPr>
          <a:xfrm>
            <a:off x="1745640" y="254520"/>
            <a:ext cx="5733360" cy="3572640"/>
          </a:xfrm>
          <a:prstGeom prst="rect">
            <a:avLst/>
          </a:prstGeom>
          <a:ln w="9360">
            <a:noFill/>
          </a:ln>
        </p:spPr>
      </p:pic>
      <p:sp>
        <p:nvSpPr>
          <p:cNvPr id="890" name="CustomShape 1"/>
          <p:cNvSpPr/>
          <p:nvPr/>
        </p:nvSpPr>
        <p:spPr>
          <a:xfrm>
            <a:off x="5791680" y="76320"/>
            <a:ext cx="3350520" cy="63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Cartografía y evaluación de la vegetación de la masa forestal de Andalucía a escala de detalle 1:10.000, año 1996-2006,</a:t>
            </a:r>
            <a:r>
              <a:rPr lang="es-E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denominada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1" name="CustomShape 2"/>
          <p:cNvSpPr/>
          <p:nvPr/>
        </p:nvSpPr>
        <p:spPr>
          <a:xfrm>
            <a:off x="7920000" y="2080440"/>
            <a:ext cx="226440" cy="15012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CC00"/>
          </a:solidFill>
          <a:ln w="9360">
            <a:solidFill>
              <a:srgbClr val="99CC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2" name="CustomShape 3"/>
          <p:cNvSpPr/>
          <p:nvPr/>
        </p:nvSpPr>
        <p:spPr>
          <a:xfrm>
            <a:off x="5452560" y="3068640"/>
            <a:ext cx="3731760" cy="1001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Mapa de la distribución de Hábitats de InterésComunitario a escala 1:10.000 presentes en la masa forestal de Andalucía, proveniente de estudios de vegetación. Año 1996-2006. Consejería de Medio Ambiente, Junta de Andalucía</a:t>
            </a:r>
            <a:r>
              <a:rPr lang="es-ES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3" name="CustomShape 4"/>
          <p:cNvSpPr/>
          <p:nvPr/>
        </p:nvSpPr>
        <p:spPr>
          <a:xfrm>
            <a:off x="1848420" y="3977280"/>
            <a:ext cx="2055240" cy="27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200" b="1" u="sng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hlinkClick r:id="rId4"/>
              </a:rPr>
              <a:t>HIC_publicacion2010_Vege1</a:t>
            </a:r>
            <a:r>
              <a:rPr lang="es-ES" sz="12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0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4" name="CustomShape 5"/>
          <p:cNvSpPr/>
          <p:nvPr/>
        </p:nvSpPr>
        <p:spPr>
          <a:xfrm>
            <a:off x="1220045" y="123300"/>
            <a:ext cx="2055240" cy="27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2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Vege10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5" name="CustomShape 6"/>
          <p:cNvSpPr/>
          <p:nvPr/>
        </p:nvSpPr>
        <p:spPr>
          <a:xfrm>
            <a:off x="1681920" y="4482720"/>
            <a:ext cx="2348640" cy="1923840"/>
          </a:xfrm>
          <a:prstGeom prst="roundRect">
            <a:avLst>
              <a:gd name="adj" fmla="val 10000"/>
            </a:avLst>
          </a:prstGeom>
          <a:solidFill>
            <a:srgbClr val="0045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7240" tIns="57240" rIns="57240" bIns="57240" anchor="ctr"/>
          <a:lstStyle/>
          <a:p>
            <a:pPr algn="ctr">
              <a:lnSpc>
                <a:spcPct val="90000"/>
              </a:lnSpc>
            </a:pPr>
            <a:r>
              <a:rPr lang="es-ES" sz="15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 revisa por expertos universitarios la relación entre comunidad fitosociológica e HIC para Andalucía respecto a la publicada por RIVAS-MARTÍNEZ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11 Imagen"/>
          <p:cNvPicPr/>
          <p:nvPr/>
        </p:nvPicPr>
        <p:blipFill>
          <a:blip r:embed="rId2"/>
          <a:srcRect l="31494" t="21599" r="11244" b="16195"/>
          <a:stretch/>
        </p:blipFill>
        <p:spPr>
          <a:xfrm>
            <a:off x="2016000" y="1728000"/>
            <a:ext cx="5006160" cy="3355200"/>
          </a:xfrm>
          <a:prstGeom prst="rect">
            <a:avLst/>
          </a:prstGeom>
          <a:ln>
            <a:noFill/>
          </a:ln>
        </p:spPr>
      </p:pic>
      <p:sp>
        <p:nvSpPr>
          <p:cNvPr id="897" name="CustomShape 1"/>
          <p:cNvSpPr/>
          <p:nvPr/>
        </p:nvSpPr>
        <p:spPr>
          <a:xfrm>
            <a:off x="2048040" y="1430280"/>
            <a:ext cx="1108800" cy="240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VEGE 10/HABITAT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8" name="CustomShape 2"/>
          <p:cNvSpPr/>
          <p:nvPr/>
        </p:nvSpPr>
        <p:spPr>
          <a:xfrm>
            <a:off x="1152000" y="5562720"/>
            <a:ext cx="2950200" cy="1208520"/>
          </a:xfrm>
          <a:prstGeom prst="roundRect">
            <a:avLst>
              <a:gd name="adj" fmla="val 50000"/>
            </a:avLst>
          </a:prstGeom>
          <a:solidFill>
            <a:srgbClr val="0045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7240" tIns="57240" rIns="57240" bIns="57240" anchor="ctr"/>
          <a:lstStyle/>
          <a:p>
            <a:pPr algn="ctr">
              <a:lnSpc>
                <a:spcPct val="90000"/>
              </a:lnSpc>
            </a:pPr>
            <a:r>
              <a:rPr lang="es-E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*Interpretación: El carácter fisiográfico de algunos HIC no se tiene en cuenta, el concepto de comunidad no siempre es asimilable a hábitat…</a:t>
            </a:r>
            <a:endParaRPr lang="es-E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9" name="CustomShape 3"/>
          <p:cNvSpPr/>
          <p:nvPr/>
        </p:nvSpPr>
        <p:spPr>
          <a:xfrm>
            <a:off x="4321080" y="5558040"/>
            <a:ext cx="3165480" cy="1208520"/>
          </a:xfrm>
          <a:prstGeom prst="roundRect">
            <a:avLst>
              <a:gd name="adj" fmla="val 50000"/>
            </a:avLst>
          </a:prstGeom>
          <a:solidFill>
            <a:srgbClr val="0045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7240" tIns="57240" rIns="57240" bIns="57240" anchor="ctr"/>
          <a:lstStyle/>
          <a:p>
            <a:pPr algn="ctr">
              <a:lnSpc>
                <a:spcPct val="90000"/>
              </a:lnSpc>
            </a:pPr>
            <a:r>
              <a:rPr lang="es-E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*Cartografía: Alto grado de desactualización, los datos se levantaron entre 1996 y 2006, sólo recoge la superficie forestal</a:t>
            </a:r>
            <a:endParaRPr lang="es-E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0" name="CustomShape 4"/>
          <p:cNvSpPr/>
          <p:nvPr/>
        </p:nvSpPr>
        <p:spPr>
          <a:xfrm>
            <a:off x="7200000" y="1306080"/>
            <a:ext cx="1713600" cy="63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Con esta información se da respuesta el Informe Sexenal 2006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CustomShape 1"/>
          <p:cNvSpPr/>
          <p:nvPr/>
        </p:nvSpPr>
        <p:spPr>
          <a:xfrm>
            <a:off x="0" y="1199160"/>
            <a:ext cx="9142560" cy="455400"/>
          </a:xfrm>
          <a:prstGeom prst="roundRect">
            <a:avLst>
              <a:gd name="adj" fmla="val 10000"/>
            </a:avLst>
          </a:prstGeom>
          <a:solidFill>
            <a:srgbClr val="0045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7240" tIns="57240" rIns="57240" bIns="57240" anchor="ctr"/>
          <a:lstStyle/>
          <a:p>
            <a:pPr algn="ctr">
              <a:lnSpc>
                <a:spcPct val="90000"/>
              </a:lnSpc>
            </a:pPr>
            <a:r>
              <a:rPr lang="es-E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Interpretación, dos revisiones</a:t>
            </a:r>
            <a:endParaRPr lang="es-E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02" name="Picture 5"/>
          <p:cNvPicPr/>
          <p:nvPr/>
        </p:nvPicPr>
        <p:blipFill>
          <a:blip r:embed="rId2"/>
          <a:stretch/>
        </p:blipFill>
        <p:spPr>
          <a:xfrm>
            <a:off x="1368000" y="2058480"/>
            <a:ext cx="870840" cy="1293120"/>
          </a:xfrm>
          <a:prstGeom prst="rect">
            <a:avLst/>
          </a:prstGeom>
          <a:ln w="9360">
            <a:solidFill>
              <a:srgbClr val="EEECE1"/>
            </a:solidFill>
            <a:miter/>
          </a:ln>
        </p:spPr>
      </p:pic>
      <p:pic>
        <p:nvPicPr>
          <p:cNvPr id="903" name="Picture 6"/>
          <p:cNvPicPr/>
          <p:nvPr/>
        </p:nvPicPr>
        <p:blipFill>
          <a:blip r:embed="rId3"/>
          <a:srcRect l="23121" t="24213" r="31882" b="14054"/>
          <a:stretch/>
        </p:blipFill>
        <p:spPr>
          <a:xfrm>
            <a:off x="2806920" y="2705400"/>
            <a:ext cx="647280" cy="710640"/>
          </a:xfrm>
          <a:prstGeom prst="rect">
            <a:avLst/>
          </a:prstGeom>
          <a:ln w="9360">
            <a:noFill/>
          </a:ln>
        </p:spPr>
      </p:pic>
      <p:sp>
        <p:nvSpPr>
          <p:cNvPr id="904" name="CustomShape 2"/>
          <p:cNvSpPr/>
          <p:nvPr/>
        </p:nvSpPr>
        <p:spPr>
          <a:xfrm>
            <a:off x="2440440" y="2057400"/>
            <a:ext cx="1445760" cy="50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9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Publicación que interpreta los hábitats desde la fitosociología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05" name="Picture 4"/>
          <p:cNvPicPr/>
          <p:nvPr/>
        </p:nvPicPr>
        <p:blipFill>
          <a:blip r:embed="rId4"/>
          <a:srcRect l="43121" t="27334" r="21258" b="10156"/>
          <a:stretch/>
        </p:blipFill>
        <p:spPr>
          <a:xfrm>
            <a:off x="3888000" y="2129400"/>
            <a:ext cx="870120" cy="1222200"/>
          </a:xfrm>
          <a:prstGeom prst="rect">
            <a:avLst/>
          </a:prstGeom>
          <a:ln w="9360">
            <a:noFill/>
          </a:ln>
        </p:spPr>
      </p:pic>
      <p:pic>
        <p:nvPicPr>
          <p:cNvPr id="906" name="Picture 6"/>
          <p:cNvPicPr/>
          <p:nvPr/>
        </p:nvPicPr>
        <p:blipFill>
          <a:blip r:embed="rId5"/>
          <a:srcRect l="56875" t="32808" r="28750" b="47654"/>
          <a:stretch/>
        </p:blipFill>
        <p:spPr>
          <a:xfrm>
            <a:off x="4498560" y="2652480"/>
            <a:ext cx="622800" cy="677160"/>
          </a:xfrm>
          <a:prstGeom prst="rect">
            <a:avLst/>
          </a:prstGeom>
          <a:ln w="9360">
            <a:noFill/>
          </a:ln>
        </p:spPr>
      </p:pic>
      <p:pic>
        <p:nvPicPr>
          <p:cNvPr id="907" name="Picture 4"/>
          <p:cNvPicPr/>
          <p:nvPr/>
        </p:nvPicPr>
        <p:blipFill>
          <a:blip r:embed="rId6"/>
          <a:srcRect l="54996" t="34379" r="25628" b="36716"/>
          <a:stretch/>
        </p:blipFill>
        <p:spPr>
          <a:xfrm>
            <a:off x="5269680" y="2129400"/>
            <a:ext cx="1064520" cy="1272600"/>
          </a:xfrm>
          <a:prstGeom prst="rect">
            <a:avLst/>
          </a:prstGeom>
          <a:ln w="9360">
            <a:noFill/>
          </a:ln>
        </p:spPr>
      </p:pic>
      <p:pic>
        <p:nvPicPr>
          <p:cNvPr id="908" name="Picture 2"/>
          <p:cNvPicPr/>
          <p:nvPr/>
        </p:nvPicPr>
        <p:blipFill>
          <a:blip r:embed="rId7"/>
          <a:srcRect r="18687" b="29090"/>
          <a:stretch/>
        </p:blipFill>
        <p:spPr>
          <a:xfrm>
            <a:off x="6624000" y="2057400"/>
            <a:ext cx="1973160" cy="1366200"/>
          </a:xfrm>
          <a:prstGeom prst="rect">
            <a:avLst/>
          </a:prstGeom>
          <a:ln w="9360">
            <a:noFill/>
          </a:ln>
        </p:spPr>
      </p:pic>
      <p:sp>
        <p:nvSpPr>
          <p:cNvPr id="909" name="CustomShape 3"/>
          <p:cNvSpPr/>
          <p:nvPr/>
        </p:nvSpPr>
        <p:spPr>
          <a:xfrm>
            <a:off x="1559160" y="3505320"/>
            <a:ext cx="5830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Se analizan las diferentes bases de interpretación y se generan un elenco de dudas que se consultas con expertos universitarios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Las conclusiones consolidadas se resumen en este </a:t>
            </a:r>
            <a:r>
              <a:rPr lang="es-ES" sz="1200" b="0" u="sng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hlinkClick r:id="rId8"/>
              </a:rPr>
              <a:t>documento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0" name="CustomShape 4"/>
          <p:cNvSpPr/>
          <p:nvPr/>
        </p:nvSpPr>
        <p:spPr>
          <a:xfrm>
            <a:off x="1656000" y="4059000"/>
            <a:ext cx="5830200" cy="27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1" name="CustomShape 5"/>
          <p:cNvSpPr/>
          <p:nvPr/>
        </p:nvSpPr>
        <p:spPr>
          <a:xfrm>
            <a:off x="0" y="2129400"/>
            <a:ext cx="912600" cy="93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Para dar respuesta al Informe Sexenal 2012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2" name="CustomShape 6"/>
          <p:cNvSpPr/>
          <p:nvPr/>
        </p:nvSpPr>
        <p:spPr>
          <a:xfrm>
            <a:off x="70560" y="4793039"/>
            <a:ext cx="912600" cy="12660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Durante 2016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3" name="CustomShape 7"/>
          <p:cNvSpPr/>
          <p:nvPr/>
        </p:nvSpPr>
        <p:spPr>
          <a:xfrm>
            <a:off x="72000" y="6392520"/>
            <a:ext cx="7511760" cy="27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S" sz="1200" b="0" strike="noStrike" spc="-1" dirty="0">
                <a:solidFill>
                  <a:srgbClr val="CC33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QUEDAN AUN PENDIENTE UNA SERIE DE DUDAS  QUE CONSULTAREMOS EN UN CERCANO SEMINARIO TÉCNICO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4" name="CustomShape 8"/>
          <p:cNvSpPr/>
          <p:nvPr/>
        </p:nvSpPr>
        <p:spPr>
          <a:xfrm>
            <a:off x="1514160" y="4541040"/>
            <a:ext cx="5830200" cy="27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Se realizan varias consultas técnicas.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Reuniones específicas con la Estación Biológica de Doñana.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Revisión profunda del manual de interpretación EUR28. Abril 2013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Conversaciones con gestores.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es-E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Sugerencias de técnicos de campo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StarSymbol"/>
              <a:buAutoNum type="arabicParenR"/>
            </a:pPr>
            <a:r>
              <a:rPr lang="es-ES" sz="1200" b="0" u="sng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hlinkClick r:id="rId9"/>
              </a:rPr>
              <a:t>FICHAS de interpretación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5" name="CustomShape 9"/>
          <p:cNvSpPr/>
          <p:nvPr/>
        </p:nvSpPr>
        <p:spPr>
          <a:xfrm>
            <a:off x="3720600" y="5533200"/>
            <a:ext cx="1985760" cy="3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6" name="Line 10"/>
          <p:cNvSpPr/>
          <p:nvPr/>
        </p:nvSpPr>
        <p:spPr>
          <a:xfrm>
            <a:off x="0" y="4464000"/>
            <a:ext cx="9144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7" name="CustomShape 11"/>
          <p:cNvSpPr/>
          <p:nvPr/>
        </p:nvSpPr>
        <p:spPr>
          <a:xfrm>
            <a:off x="718560" y="6326640"/>
            <a:ext cx="395280" cy="27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8" name="Line 12"/>
          <p:cNvSpPr/>
          <p:nvPr/>
        </p:nvSpPr>
        <p:spPr>
          <a:xfrm>
            <a:off x="1008000" y="1656000"/>
            <a:ext cx="360" cy="4608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9" name="Line 13"/>
          <p:cNvSpPr/>
          <p:nvPr/>
        </p:nvSpPr>
        <p:spPr>
          <a:xfrm>
            <a:off x="0" y="6264000"/>
            <a:ext cx="9144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CustomShape 1"/>
          <p:cNvSpPr/>
          <p:nvPr/>
        </p:nvSpPr>
        <p:spPr>
          <a:xfrm>
            <a:off x="2514600" y="579600"/>
            <a:ext cx="6270840" cy="504720"/>
          </a:xfrm>
          <a:prstGeom prst="roundRect">
            <a:avLst>
              <a:gd name="adj" fmla="val 10000"/>
            </a:avLst>
          </a:prstGeom>
          <a:solidFill>
            <a:srgbClr val="EC4A4A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2840" tIns="33840" rIns="26640" bIns="33480" anchor="ctr"/>
          <a:lstStyle/>
          <a:p>
            <a:pPr algn="ctr">
              <a:lnSpc>
                <a:spcPct val="90000"/>
              </a:lnSpc>
            </a:pPr>
            <a:r>
              <a:rPr lang="es-E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Desestimación de algunos HIC, considerados en el Inventario Nacional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2" name="CustomShape 2"/>
          <p:cNvSpPr/>
          <p:nvPr/>
        </p:nvSpPr>
        <p:spPr>
          <a:xfrm>
            <a:off x="3141720" y="1086120"/>
            <a:ext cx="798480" cy="184320"/>
          </a:xfrm>
          <a:custGeom>
            <a:avLst/>
            <a:gdLst/>
            <a:ahLst/>
            <a:cxnLst/>
            <a:rect l="l" t="t" r="r" b="b"/>
            <a:pathLst>
              <a:path w="800263" h="186233">
                <a:moveTo>
                  <a:pt x="0" y="0"/>
                </a:moveTo>
                <a:lnTo>
                  <a:pt x="0" y="186233"/>
                </a:lnTo>
                <a:lnTo>
                  <a:pt x="800263" y="186233"/>
                </a:lnTo>
              </a:path>
            </a:pathLst>
          </a:custGeom>
          <a:noFill/>
          <a:ln w="25560">
            <a:solidFill>
              <a:srgbClr val="EC4A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3" name="CustomShape 3"/>
          <p:cNvSpPr/>
          <p:nvPr/>
        </p:nvSpPr>
        <p:spPr>
          <a:xfrm>
            <a:off x="3942000" y="1168920"/>
            <a:ext cx="5021280" cy="205560"/>
          </a:xfrm>
          <a:prstGeom prst="roundRect">
            <a:avLst>
              <a:gd name="adj" fmla="val 10000"/>
            </a:avLst>
          </a:prstGeom>
          <a:solidFill>
            <a:srgbClr val="FFFFFF">
              <a:alpha val="90000"/>
            </a:srgbClr>
          </a:solidFill>
          <a:ln w="50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9240" tIns="32400" rIns="33120" bIns="32400" anchor="ctr"/>
          <a:lstStyle/>
          <a:p>
            <a:pPr>
              <a:lnSpc>
                <a:spcPct val="90000"/>
              </a:lnSpc>
            </a:pPr>
            <a:r>
              <a:rPr lang="es-ES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2240 Dunas con céspedes del Brachypodietalia y de plantas anuales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4" name="CustomShape 4"/>
          <p:cNvSpPr/>
          <p:nvPr/>
        </p:nvSpPr>
        <p:spPr>
          <a:xfrm>
            <a:off x="3141720" y="1086120"/>
            <a:ext cx="798480" cy="507240"/>
          </a:xfrm>
          <a:custGeom>
            <a:avLst/>
            <a:gdLst/>
            <a:ahLst/>
            <a:cxnLst/>
            <a:rect l="l" t="t" r="r" b="b"/>
            <a:pathLst>
              <a:path w="800263" h="508980">
                <a:moveTo>
                  <a:pt x="0" y="0"/>
                </a:moveTo>
                <a:lnTo>
                  <a:pt x="0" y="508980"/>
                </a:lnTo>
                <a:lnTo>
                  <a:pt x="800263" y="508980"/>
                </a:lnTo>
              </a:path>
            </a:pathLst>
          </a:custGeom>
          <a:noFill/>
          <a:ln w="25560">
            <a:solidFill>
              <a:srgbClr val="EC4A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5" name="CustomShape 5"/>
          <p:cNvSpPr/>
          <p:nvPr/>
        </p:nvSpPr>
        <p:spPr>
          <a:xfrm>
            <a:off x="3942000" y="1491480"/>
            <a:ext cx="5027040" cy="205560"/>
          </a:xfrm>
          <a:prstGeom prst="roundRect">
            <a:avLst>
              <a:gd name="adj" fmla="val 10000"/>
            </a:avLst>
          </a:prstGeom>
          <a:solidFill>
            <a:srgbClr val="FFFFFF">
              <a:alpha val="90000"/>
            </a:srgbClr>
          </a:solidFill>
          <a:ln w="50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9240" tIns="32400" rIns="33120" bIns="32400" anchor="ctr"/>
          <a:lstStyle/>
          <a:p>
            <a:pPr>
              <a:lnSpc>
                <a:spcPct val="90000"/>
              </a:lnSpc>
            </a:pPr>
            <a:r>
              <a:rPr lang="es-ES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6110 Prados calcáreos kársticos o basófilos del (Alysso-Sedion albi).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6" name="CustomShape 6"/>
          <p:cNvSpPr/>
          <p:nvPr/>
        </p:nvSpPr>
        <p:spPr>
          <a:xfrm>
            <a:off x="3141720" y="1086120"/>
            <a:ext cx="798480" cy="829800"/>
          </a:xfrm>
          <a:custGeom>
            <a:avLst/>
            <a:gdLst/>
            <a:ahLst/>
            <a:cxnLst/>
            <a:rect l="l" t="t" r="r" b="b"/>
            <a:pathLst>
              <a:path w="800263" h="831727">
                <a:moveTo>
                  <a:pt x="0" y="0"/>
                </a:moveTo>
                <a:lnTo>
                  <a:pt x="0" y="831727"/>
                </a:lnTo>
                <a:lnTo>
                  <a:pt x="800263" y="831727"/>
                </a:lnTo>
              </a:path>
            </a:pathLst>
          </a:custGeom>
          <a:noFill/>
          <a:ln w="25560">
            <a:solidFill>
              <a:srgbClr val="EC4A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7" name="CustomShape 7"/>
          <p:cNvSpPr/>
          <p:nvPr/>
        </p:nvSpPr>
        <p:spPr>
          <a:xfrm>
            <a:off x="3942000" y="1814400"/>
            <a:ext cx="5027040" cy="205560"/>
          </a:xfrm>
          <a:prstGeom prst="roundRect">
            <a:avLst>
              <a:gd name="adj" fmla="val 10000"/>
            </a:avLst>
          </a:prstGeom>
          <a:solidFill>
            <a:srgbClr val="FFFFFF">
              <a:alpha val="90000"/>
            </a:srgbClr>
          </a:solidFill>
          <a:ln w="50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9240" tIns="32400" rIns="33120" bIns="32400" anchor="ctr"/>
          <a:lstStyle/>
          <a:p>
            <a:pPr>
              <a:lnSpc>
                <a:spcPct val="90000"/>
              </a:lnSpc>
            </a:pPr>
            <a:r>
              <a:rPr lang="es-ES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9380 Bosques de Ilex aquifolium.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8" name="CustomShape 8"/>
          <p:cNvSpPr/>
          <p:nvPr/>
        </p:nvSpPr>
        <p:spPr>
          <a:xfrm>
            <a:off x="3141720" y="1086120"/>
            <a:ext cx="798480" cy="1152720"/>
          </a:xfrm>
          <a:custGeom>
            <a:avLst/>
            <a:gdLst/>
            <a:ahLst/>
            <a:cxnLst/>
            <a:rect l="l" t="t" r="r" b="b"/>
            <a:pathLst>
              <a:path w="800263" h="1154473">
                <a:moveTo>
                  <a:pt x="0" y="0"/>
                </a:moveTo>
                <a:lnTo>
                  <a:pt x="0" y="1154473"/>
                </a:lnTo>
                <a:lnTo>
                  <a:pt x="800263" y="1154473"/>
                </a:lnTo>
              </a:path>
            </a:pathLst>
          </a:custGeom>
          <a:noFill/>
          <a:ln w="25560">
            <a:solidFill>
              <a:srgbClr val="EC4A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9" name="CustomShape 9"/>
          <p:cNvSpPr/>
          <p:nvPr/>
        </p:nvSpPr>
        <p:spPr>
          <a:xfrm>
            <a:off x="3942000" y="2136960"/>
            <a:ext cx="5027040" cy="205560"/>
          </a:xfrm>
          <a:prstGeom prst="roundRect">
            <a:avLst>
              <a:gd name="adj" fmla="val 10000"/>
            </a:avLst>
          </a:prstGeom>
          <a:solidFill>
            <a:srgbClr val="FFFFFF">
              <a:alpha val="90000"/>
            </a:srgbClr>
          </a:solidFill>
          <a:ln w="50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9240" tIns="32400" rIns="33120" bIns="32400" anchor="ctr"/>
          <a:lstStyle/>
          <a:p>
            <a:pPr>
              <a:lnSpc>
                <a:spcPct val="90000"/>
              </a:lnSpc>
            </a:pPr>
            <a:r>
              <a:rPr lang="es-ES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9560 Bosques endémicos de Juniperus spp.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0" name="CustomShape 10"/>
          <p:cNvSpPr/>
          <p:nvPr/>
        </p:nvSpPr>
        <p:spPr>
          <a:xfrm>
            <a:off x="3141720" y="1086120"/>
            <a:ext cx="798480" cy="1469880"/>
          </a:xfrm>
          <a:custGeom>
            <a:avLst/>
            <a:gdLst/>
            <a:ahLst/>
            <a:cxnLst/>
            <a:rect l="l" t="t" r="r" b="b"/>
            <a:pathLst>
              <a:path w="800263" h="1471659">
                <a:moveTo>
                  <a:pt x="0" y="0"/>
                </a:moveTo>
                <a:lnTo>
                  <a:pt x="0" y="1471659"/>
                </a:lnTo>
                <a:lnTo>
                  <a:pt x="800263" y="1471659"/>
                </a:lnTo>
              </a:path>
            </a:pathLst>
          </a:custGeom>
          <a:noFill/>
          <a:ln w="25560">
            <a:solidFill>
              <a:srgbClr val="EC4A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1" name="CustomShape 11"/>
          <p:cNvSpPr/>
          <p:nvPr/>
        </p:nvSpPr>
        <p:spPr>
          <a:xfrm>
            <a:off x="3942000" y="2459880"/>
            <a:ext cx="5027040" cy="194400"/>
          </a:xfrm>
          <a:prstGeom prst="roundRect">
            <a:avLst>
              <a:gd name="adj" fmla="val 10000"/>
            </a:avLst>
          </a:prstGeom>
          <a:solidFill>
            <a:srgbClr val="FFFFFF">
              <a:alpha val="90000"/>
            </a:srgbClr>
          </a:solidFill>
          <a:ln w="50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8880" tIns="32040" rIns="33120" bIns="32040" anchor="ctr"/>
          <a:lstStyle/>
          <a:p>
            <a:pPr>
              <a:lnSpc>
                <a:spcPct val="90000"/>
              </a:lnSpc>
            </a:pPr>
            <a:r>
              <a:rPr lang="es-ES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9580 Bosques mediterráneos de Taxus baccata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2" name="CustomShape 12"/>
          <p:cNvSpPr/>
          <p:nvPr/>
        </p:nvSpPr>
        <p:spPr>
          <a:xfrm>
            <a:off x="2509560" y="3300840"/>
            <a:ext cx="6226920" cy="399240"/>
          </a:xfrm>
          <a:prstGeom prst="roundRect">
            <a:avLst>
              <a:gd name="adj" fmla="val 10000"/>
            </a:avLst>
          </a:prstGeom>
          <a:solidFill>
            <a:srgbClr val="7ABB4D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8520" tIns="29520" rIns="26640" bIns="29160" anchor="ctr"/>
          <a:lstStyle/>
          <a:p>
            <a:pPr algn="ctr">
              <a:lnSpc>
                <a:spcPct val="90000"/>
              </a:lnSpc>
            </a:pPr>
            <a:r>
              <a:rPr lang="es-E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Puesta de manifiesto algunos nuevos HICs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3" name="CustomShape 13"/>
          <p:cNvSpPr/>
          <p:nvPr/>
        </p:nvSpPr>
        <p:spPr>
          <a:xfrm>
            <a:off x="3132360" y="3701880"/>
            <a:ext cx="475560" cy="227520"/>
          </a:xfrm>
          <a:custGeom>
            <a:avLst/>
            <a:gdLst/>
            <a:ahLst/>
            <a:cxnLst/>
            <a:rect l="l" t="t" r="r" b="b"/>
            <a:pathLst>
              <a:path w="477342" h="229235">
                <a:moveTo>
                  <a:pt x="0" y="0"/>
                </a:moveTo>
                <a:lnTo>
                  <a:pt x="0" y="229235"/>
                </a:lnTo>
                <a:lnTo>
                  <a:pt x="477342" y="229235"/>
                </a:lnTo>
              </a:path>
            </a:pathLst>
          </a:custGeom>
          <a:noFill/>
          <a:ln w="25560">
            <a:solidFill>
              <a:srgbClr val="7ABB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4" name="CustomShape 14"/>
          <p:cNvSpPr/>
          <p:nvPr/>
        </p:nvSpPr>
        <p:spPr>
          <a:xfrm>
            <a:off x="3609720" y="3828960"/>
            <a:ext cx="5372280" cy="201960"/>
          </a:xfrm>
          <a:prstGeom prst="roundRect">
            <a:avLst>
              <a:gd name="adj" fmla="val 10000"/>
            </a:avLst>
          </a:prstGeom>
          <a:solidFill>
            <a:srgbClr val="FFFFFF">
              <a:alpha val="90000"/>
            </a:srgbClr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200" tIns="18720" rIns="19080" bIns="18360" anchor="ctr"/>
          <a:lstStyle/>
          <a:p>
            <a:pPr>
              <a:lnSpc>
                <a:spcPct val="90000"/>
              </a:lnSpc>
            </a:pPr>
            <a:r>
              <a:rPr lang="es-E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1340 Pastizales salinos continentales (*).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5" name="CustomShape 15"/>
          <p:cNvSpPr/>
          <p:nvPr/>
        </p:nvSpPr>
        <p:spPr>
          <a:xfrm>
            <a:off x="3132360" y="3701880"/>
            <a:ext cx="475560" cy="531360"/>
          </a:xfrm>
          <a:custGeom>
            <a:avLst/>
            <a:gdLst/>
            <a:ahLst/>
            <a:cxnLst/>
            <a:rect l="l" t="t" r="r" b="b"/>
            <a:pathLst>
              <a:path w="477342" h="533261">
                <a:moveTo>
                  <a:pt x="0" y="0"/>
                </a:moveTo>
                <a:lnTo>
                  <a:pt x="0" y="533261"/>
                </a:lnTo>
                <a:lnTo>
                  <a:pt x="477342" y="533261"/>
                </a:lnTo>
              </a:path>
            </a:pathLst>
          </a:custGeom>
          <a:noFill/>
          <a:ln w="25560">
            <a:solidFill>
              <a:srgbClr val="7ABB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6" name="CustomShape 16"/>
          <p:cNvSpPr/>
          <p:nvPr/>
        </p:nvSpPr>
        <p:spPr>
          <a:xfrm>
            <a:off x="3609720" y="4493160"/>
            <a:ext cx="5378400" cy="201960"/>
          </a:xfrm>
          <a:prstGeom prst="roundRect">
            <a:avLst>
              <a:gd name="adj" fmla="val 10000"/>
            </a:avLst>
          </a:prstGeom>
          <a:solidFill>
            <a:srgbClr val="FFFFFF">
              <a:alpha val="90000"/>
            </a:srgbClr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200" tIns="18720" rIns="19080" bIns="18360" anchor="ctr"/>
          <a:lstStyle/>
          <a:p>
            <a:pPr>
              <a:lnSpc>
                <a:spcPct val="90000"/>
              </a:lnSpc>
            </a:pPr>
            <a:r>
              <a:rPr lang="es-E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3190 Lagos de karst en yeso.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7" name="CustomShape 17"/>
          <p:cNvSpPr/>
          <p:nvPr/>
        </p:nvSpPr>
        <p:spPr>
          <a:xfrm>
            <a:off x="3132360" y="3701880"/>
            <a:ext cx="475560" cy="835560"/>
          </a:xfrm>
          <a:custGeom>
            <a:avLst/>
            <a:gdLst/>
            <a:ahLst/>
            <a:cxnLst/>
            <a:rect l="l" t="t" r="r" b="b"/>
            <a:pathLst>
              <a:path w="477342" h="837288">
                <a:moveTo>
                  <a:pt x="0" y="0"/>
                </a:moveTo>
                <a:lnTo>
                  <a:pt x="0" y="837288"/>
                </a:lnTo>
                <a:lnTo>
                  <a:pt x="477342" y="837288"/>
                </a:lnTo>
              </a:path>
            </a:pathLst>
          </a:custGeom>
          <a:noFill/>
          <a:ln w="25560">
            <a:solidFill>
              <a:srgbClr val="7ABB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8" name="CustomShape 18"/>
          <p:cNvSpPr/>
          <p:nvPr/>
        </p:nvSpPr>
        <p:spPr>
          <a:xfrm>
            <a:off x="3609720" y="4797000"/>
            <a:ext cx="5378400" cy="201960"/>
          </a:xfrm>
          <a:prstGeom prst="roundRect">
            <a:avLst>
              <a:gd name="adj" fmla="val 10000"/>
            </a:avLst>
          </a:prstGeom>
          <a:solidFill>
            <a:srgbClr val="FFFFFF">
              <a:alpha val="90000"/>
            </a:srgbClr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200" tIns="18720" rIns="19080" bIns="18360" anchor="ctr"/>
          <a:lstStyle/>
          <a:p>
            <a:pPr>
              <a:lnSpc>
                <a:spcPct val="90000"/>
              </a:lnSpc>
            </a:pPr>
            <a:r>
              <a:rPr lang="es-E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3290 Ríos mediterráneos de caudal intermitente del Paspalo-Agrostidion.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9" name="CustomShape 19"/>
          <p:cNvSpPr/>
          <p:nvPr/>
        </p:nvSpPr>
        <p:spPr>
          <a:xfrm>
            <a:off x="3132360" y="3701880"/>
            <a:ext cx="475560" cy="1139400"/>
          </a:xfrm>
          <a:custGeom>
            <a:avLst/>
            <a:gdLst/>
            <a:ahLst/>
            <a:cxnLst/>
            <a:rect l="l" t="t" r="r" b="b"/>
            <a:pathLst>
              <a:path w="477342" h="1141315">
                <a:moveTo>
                  <a:pt x="0" y="0"/>
                </a:moveTo>
                <a:lnTo>
                  <a:pt x="0" y="1141315"/>
                </a:lnTo>
                <a:lnTo>
                  <a:pt x="477342" y="1141315"/>
                </a:lnTo>
              </a:path>
            </a:pathLst>
          </a:custGeom>
          <a:noFill/>
          <a:ln w="25560">
            <a:solidFill>
              <a:srgbClr val="7ABB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0" name="CustomShape 20"/>
          <p:cNvSpPr/>
          <p:nvPr/>
        </p:nvSpPr>
        <p:spPr>
          <a:xfrm>
            <a:off x="3609720" y="5101200"/>
            <a:ext cx="5378400" cy="201960"/>
          </a:xfrm>
          <a:prstGeom prst="roundRect">
            <a:avLst>
              <a:gd name="adj" fmla="val 10000"/>
            </a:avLst>
          </a:prstGeom>
          <a:solidFill>
            <a:srgbClr val="FFFFFF">
              <a:alpha val="90000"/>
            </a:srgbClr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200" tIns="18720" rIns="19080" bIns="18360" anchor="ctr"/>
          <a:lstStyle/>
          <a:p>
            <a:pPr>
              <a:lnSpc>
                <a:spcPct val="90000"/>
              </a:lnSpc>
            </a:pPr>
            <a:r>
              <a:rPr lang="es-E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9180 Bosques de laderas, desprendimientos o barrancos del Tilio-Acerion (*).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1" name="CustomShape 21"/>
          <p:cNvSpPr/>
          <p:nvPr/>
        </p:nvSpPr>
        <p:spPr>
          <a:xfrm>
            <a:off x="3132360" y="3701880"/>
            <a:ext cx="475560" cy="1559880"/>
          </a:xfrm>
          <a:custGeom>
            <a:avLst/>
            <a:gdLst/>
            <a:ahLst/>
            <a:cxnLst/>
            <a:rect l="l" t="t" r="r" b="b"/>
            <a:pathLst>
              <a:path w="477342" h="1561635">
                <a:moveTo>
                  <a:pt x="0" y="0"/>
                </a:moveTo>
                <a:lnTo>
                  <a:pt x="0" y="1561635"/>
                </a:lnTo>
                <a:lnTo>
                  <a:pt x="477342" y="1561635"/>
                </a:lnTo>
              </a:path>
            </a:pathLst>
          </a:custGeom>
          <a:noFill/>
          <a:ln w="25560">
            <a:solidFill>
              <a:srgbClr val="7ABB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2" name="CustomShape 22"/>
          <p:cNvSpPr/>
          <p:nvPr/>
        </p:nvSpPr>
        <p:spPr>
          <a:xfrm>
            <a:off x="3609720" y="5405400"/>
            <a:ext cx="5378400" cy="434520"/>
          </a:xfrm>
          <a:prstGeom prst="roundRect">
            <a:avLst>
              <a:gd name="adj" fmla="val 10000"/>
            </a:avLst>
          </a:prstGeom>
          <a:solidFill>
            <a:srgbClr val="FFFFFF">
              <a:alpha val="90000"/>
            </a:srgbClr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040" tIns="25560" rIns="19080" bIns="25200" anchor="ctr"/>
          <a:lstStyle/>
          <a:p>
            <a:pPr>
              <a:lnSpc>
                <a:spcPct val="90000"/>
              </a:lnSpc>
            </a:pPr>
            <a:r>
              <a:rPr lang="es-E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6230 Formaciones herbosas con Nardus, con numerosas especies, sobre sustratos silíceos de zonas montañosas (y de zonas 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3" name="CustomShape 23"/>
          <p:cNvSpPr/>
          <p:nvPr/>
        </p:nvSpPr>
        <p:spPr>
          <a:xfrm>
            <a:off x="3132720" y="4098240"/>
            <a:ext cx="475560" cy="1559880"/>
          </a:xfrm>
          <a:custGeom>
            <a:avLst/>
            <a:gdLst/>
            <a:ahLst/>
            <a:cxnLst/>
            <a:rect l="l" t="t" r="r" b="b"/>
            <a:pathLst>
              <a:path w="477342" h="1561635">
                <a:moveTo>
                  <a:pt x="0" y="0"/>
                </a:moveTo>
                <a:lnTo>
                  <a:pt x="0" y="1561635"/>
                </a:lnTo>
                <a:lnTo>
                  <a:pt x="477342" y="1561635"/>
                </a:lnTo>
              </a:path>
            </a:pathLst>
          </a:custGeom>
          <a:noFill/>
          <a:ln w="25560">
            <a:solidFill>
              <a:srgbClr val="7ABB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4" name="CustomShape 24"/>
          <p:cNvSpPr/>
          <p:nvPr/>
        </p:nvSpPr>
        <p:spPr>
          <a:xfrm>
            <a:off x="3610080" y="4153320"/>
            <a:ext cx="5372280" cy="201960"/>
          </a:xfrm>
          <a:prstGeom prst="roundRect">
            <a:avLst>
              <a:gd name="adj" fmla="val 10000"/>
            </a:avLst>
          </a:prstGeom>
          <a:solidFill>
            <a:srgbClr val="FFFFFF">
              <a:alpha val="90000"/>
            </a:srgbClr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200" tIns="18720" rIns="19080" bIns="18360" anchor="ctr"/>
          <a:lstStyle/>
          <a:p>
            <a:pPr>
              <a:lnSpc>
                <a:spcPct val="90000"/>
              </a:lnSpc>
            </a:pPr>
            <a:r>
              <a:rPr lang="es-E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2180 Dunas arboladas de las regiones atlánticas, continental y boreal</a:t>
            </a:r>
            <a:endParaRPr lang="es-E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B1D6B0E8-005F-4B62-B9EC-41131FD8507F}"/>
              </a:ext>
            </a:extLst>
          </p:cNvPr>
          <p:cNvSpPr/>
          <p:nvPr/>
        </p:nvSpPr>
        <p:spPr>
          <a:xfrm>
            <a:off x="0" y="-1304"/>
            <a:ext cx="9142560" cy="455400"/>
          </a:xfrm>
          <a:prstGeom prst="roundRect">
            <a:avLst>
              <a:gd name="adj" fmla="val 10000"/>
            </a:avLst>
          </a:prstGeom>
          <a:solidFill>
            <a:srgbClr val="0045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7240" tIns="57240" rIns="57240" bIns="57240" anchor="ctr"/>
          <a:lstStyle/>
          <a:p>
            <a:pPr algn="ctr">
              <a:lnSpc>
                <a:spcPct val="90000"/>
              </a:lnSpc>
            </a:pPr>
            <a:r>
              <a:rPr lang="es-E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Interpretación, dos revisiones</a:t>
            </a:r>
            <a:endParaRPr lang="es-E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19219</TotalTime>
  <Words>1923</Words>
  <Application>Microsoft Office PowerPoint</Application>
  <PresentationFormat>On-screen Show (4:3)</PresentationFormat>
  <Paragraphs>319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 Unicode MS</vt:lpstr>
      <vt:lpstr>Calibri</vt:lpstr>
      <vt:lpstr>DejaVu Sans</vt:lpstr>
      <vt:lpstr>Eras Md BT</vt:lpstr>
      <vt:lpstr>StarSymbol</vt:lpstr>
      <vt:lpstr>Times New Roman</vt:lpstr>
      <vt:lpstr>Wingdings</vt:lpstr>
      <vt:lpstr>Diseño personalizado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/>
  <dc:creator>WinuE</dc:creator>
  <dc:description/>
  <cp:lastModifiedBy>Usuario</cp:lastModifiedBy>
  <cp:revision>1299</cp:revision>
  <dcterms:created xsi:type="dcterms:W3CDTF">2010-03-22T17:58:21Z</dcterms:created>
  <dcterms:modified xsi:type="dcterms:W3CDTF">2017-10-15T09:05:11Z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Windows uE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4</vt:i4>
  </property>
  <property fmtid="{D5CDD505-2E9C-101B-9397-08002B2CF9AE}" pid="9" name="PresentationFormat">
    <vt:lpwstr>Presentación en pantalla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46</vt:i4>
  </property>
</Properties>
</file>