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3" r:id="rId2"/>
    <p:sldId id="344" r:id="rId3"/>
    <p:sldId id="345" r:id="rId4"/>
    <p:sldId id="349" r:id="rId5"/>
    <p:sldId id="346" r:id="rId6"/>
    <p:sldId id="357" r:id="rId7"/>
    <p:sldId id="354" r:id="rId8"/>
    <p:sldId id="358" r:id="rId9"/>
    <p:sldId id="355" r:id="rId10"/>
    <p:sldId id="350" r:id="rId11"/>
    <p:sldId id="351" r:id="rId12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ECFF"/>
    <a:srgbClr val="000099"/>
    <a:srgbClr val="CC9900"/>
    <a:srgbClr val="800000"/>
    <a:srgbClr val="376092"/>
    <a:srgbClr val="808000"/>
    <a:srgbClr val="FFFFCC"/>
    <a:srgbClr val="CC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4" autoAdjust="0"/>
  </p:normalViewPr>
  <p:slideViewPr>
    <p:cSldViewPr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73DC37-62CB-4192-B507-79ACFBDC3C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75115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73821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C0C7C-45C8-45D9-858B-067DC33B3891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53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93F4-DBD2-4A5B-AFD2-AB8D753A96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A5FA-F50B-423C-89A8-A2B28E79BF8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AD66A-F1BF-408D-83F3-A46D81A3EA0E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>
            <a:noAutofit/>
          </a:bodyPr>
          <a:lstStyle>
            <a:lvl1pPr algn="l" eaLnBrk="1" latinLnBrk="0" hangingPunct="1">
              <a:defRPr kumimoji="0" lang="es-ES" sz="34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 b="1">
                <a:solidFill>
                  <a:srgbClr val="000099"/>
                </a:solidFill>
                <a:latin typeface="+mn-lt"/>
              </a:defRPr>
            </a:lvl1pPr>
            <a:lvl2pPr eaLnBrk="1" latinLnBrk="0" hangingPunct="1">
              <a:defRPr kumimoji="0" lang="es-ES" sz="2400">
                <a:solidFill>
                  <a:srgbClr val="000099"/>
                </a:solidFill>
                <a:latin typeface="+mn-lt"/>
              </a:defRPr>
            </a:lvl2pPr>
            <a:lvl3pPr eaLnBrk="1" latinLnBrk="0" hangingPunct="1">
              <a:defRPr kumimoji="0" lang="es-ES" sz="2000">
                <a:solidFill>
                  <a:srgbClr val="000099"/>
                </a:solidFill>
                <a:latin typeface="+mn-lt"/>
              </a:defRPr>
            </a:lvl3pPr>
            <a:lvl4pPr eaLnBrk="1" latinLnBrk="0" hangingPunct="1">
              <a:defRPr kumimoji="0" lang="es-ES" sz="2000">
                <a:solidFill>
                  <a:srgbClr val="000099"/>
                </a:solidFill>
                <a:latin typeface="+mn-lt"/>
              </a:defRPr>
            </a:lvl4pPr>
            <a:lvl5pPr eaLnBrk="1" latinLnBrk="0" hangingPunct="1">
              <a:defRPr kumimoji="0" lang="es-ES" sz="2000">
                <a:solidFill>
                  <a:srgbClr val="000099"/>
                </a:solidFill>
                <a:latin typeface="+mn-lt"/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53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56CB-7141-492C-A7E4-E964CA7CC0F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0BD1-D6C4-413A-8ACD-DC303F6E1A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33FA-61C2-4DF4-BE12-54DE07A912B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E263A-9889-43FD-A8C2-7F25C11771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C5F53-04F2-471F-AD75-242E5DEAD9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8C6FA-FEAC-4869-8190-66D25DFF4E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E0563-17D6-481A-B0FD-ED05F778D6C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C8B03-B9E0-4913-8380-91F47EA0A3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sz="180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8AAD66A-F1BF-408D-83F3-A46D81A3EA0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ES" smtClean="0"/>
          </a:p>
        </p:txBody>
      </p:sp>
      <p:grpSp>
        <p:nvGrpSpPr>
          <p:cNvPr id="14" name="13 Grupo"/>
          <p:cNvGrpSpPr/>
          <p:nvPr userDrawn="1"/>
        </p:nvGrpSpPr>
        <p:grpSpPr>
          <a:xfrm>
            <a:off x="179513" y="6453336"/>
            <a:ext cx="8914754" cy="404663"/>
            <a:chOff x="179513" y="6453336"/>
            <a:chExt cx="8914754" cy="404663"/>
          </a:xfrm>
        </p:grpSpPr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801542" y="6524625"/>
              <a:ext cx="5292725" cy="246221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_tradnl" altLang="es-E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Seminario sobre cartografía de los hábitats españoles. Madrid, 16-10-2017</a:t>
              </a:r>
              <a:endParaRPr lang="es-ES" alt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13" name="12 Imagen" descr="MAPAMA.Gob.jpg"/>
            <p:cNvPicPr>
              <a:picLocks noChangeAspect="1"/>
            </p:cNvPicPr>
            <p:nvPr userDrawn="1"/>
          </p:nvPicPr>
          <p:blipFill>
            <a:blip r:embed="rId15" cstate="email"/>
            <a:stretch>
              <a:fillRect/>
            </a:stretch>
          </p:blipFill>
          <p:spPr>
            <a:xfrm>
              <a:off x="179513" y="6453336"/>
              <a:ext cx="1648908" cy="40466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1438" y="1124744"/>
            <a:ext cx="896461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 a Copernicus Land: seguimiento de cambios en el territorio</a:t>
            </a:r>
            <a:endParaRPr lang="es-ES" sz="3200" dirty="0">
              <a:solidFill>
                <a:srgbClr val="000099"/>
              </a:solidFill>
            </a:endParaRPr>
          </a:p>
        </p:txBody>
      </p:sp>
      <p:sp>
        <p:nvSpPr>
          <p:cNvPr id="3079" name="Text Box 27"/>
          <p:cNvSpPr txBox="1">
            <a:spLocks noChangeArrowheads="1"/>
          </p:cNvSpPr>
          <p:nvPr/>
        </p:nvSpPr>
        <p:spPr bwMode="auto">
          <a:xfrm>
            <a:off x="1475657" y="6474822"/>
            <a:ext cx="7560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altLang="es-ES" sz="1600" b="1" dirty="0" smtClean="0">
                <a:solidFill>
                  <a:schemeClr val="bg1"/>
                </a:solidFill>
              </a:rPr>
              <a:t>Seminario sobre cartografía de los hábitats españoles. Madrid, 16-10-2017</a:t>
            </a:r>
            <a:endParaRPr lang="es-ES" altLang="es-ES" sz="1600" b="1" dirty="0">
              <a:solidFill>
                <a:schemeClr val="bg1"/>
              </a:solidFill>
            </a:endParaRPr>
          </a:p>
        </p:txBody>
      </p:sp>
      <p:pic>
        <p:nvPicPr>
          <p:cNvPr id="3080" name="7 Imagen" descr="PF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60655" y="72652"/>
            <a:ext cx="675395" cy="57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MAPAMA.Go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18264" cy="69163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860032" y="5211197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solidFill>
                  <a:srgbClr val="000099"/>
                </a:solidFill>
              </a:rPr>
              <a:t>Elisa Rivera Mendoza.</a:t>
            </a:r>
          </a:p>
          <a:p>
            <a:pPr algn="r"/>
            <a:endParaRPr lang="es-ES" sz="1400" b="1" dirty="0" smtClean="0">
              <a:solidFill>
                <a:srgbClr val="000099"/>
              </a:solidFill>
            </a:endParaRPr>
          </a:p>
          <a:p>
            <a:pPr algn="r"/>
            <a:r>
              <a:rPr lang="es-ES" sz="1400" b="1" dirty="0" smtClean="0">
                <a:solidFill>
                  <a:srgbClr val="000099"/>
                </a:solidFill>
              </a:rPr>
              <a:t>Coordinadora del Foro de Usuarios de </a:t>
            </a:r>
            <a:r>
              <a:rPr lang="es-ES" sz="1400" b="1" dirty="0" err="1" smtClean="0">
                <a:solidFill>
                  <a:srgbClr val="000099"/>
                </a:solidFill>
              </a:rPr>
              <a:t>Copernicus</a:t>
            </a:r>
            <a:r>
              <a:rPr lang="es-ES" sz="1400" b="1" dirty="0" smtClean="0">
                <a:solidFill>
                  <a:srgbClr val="000099"/>
                </a:solidFill>
              </a:rPr>
              <a:t> en España</a:t>
            </a:r>
            <a:endParaRPr lang="es-ES" sz="1400" b="1" dirty="0">
              <a:solidFill>
                <a:srgbClr val="000099"/>
              </a:solidFill>
            </a:endParaRPr>
          </a:p>
        </p:txBody>
      </p:sp>
      <p:pic>
        <p:nvPicPr>
          <p:cNvPr id="17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0" y="2279260"/>
            <a:ext cx="720000" cy="697960"/>
          </a:xfrm>
          <a:prstGeom prst="rect">
            <a:avLst/>
          </a:prstGeom>
        </p:spPr>
      </p:pic>
      <p:pic>
        <p:nvPicPr>
          <p:cNvPr id="18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480" y="2279260"/>
            <a:ext cx="720000" cy="683265"/>
          </a:xfrm>
          <a:prstGeom prst="rect">
            <a:avLst/>
          </a:prstGeom>
        </p:spPr>
      </p:pic>
      <p:pic>
        <p:nvPicPr>
          <p:cNvPr id="19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218" y="2298992"/>
            <a:ext cx="720000" cy="697960"/>
          </a:xfrm>
          <a:prstGeom prst="rect">
            <a:avLst/>
          </a:prstGeom>
        </p:spPr>
      </p:pic>
      <p:pic>
        <p:nvPicPr>
          <p:cNvPr id="20" name="Imagen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54" y="2299573"/>
            <a:ext cx="720000" cy="677228"/>
          </a:xfrm>
          <a:prstGeom prst="rect">
            <a:avLst/>
          </a:prstGeom>
        </p:spPr>
      </p:pic>
      <p:pic>
        <p:nvPicPr>
          <p:cNvPr id="21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366" y="2298992"/>
            <a:ext cx="720000" cy="684356"/>
          </a:xfrm>
          <a:prstGeom prst="rect">
            <a:avLst/>
          </a:prstGeom>
        </p:spPr>
      </p:pic>
      <p:pic>
        <p:nvPicPr>
          <p:cNvPr id="22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705" y="2299573"/>
            <a:ext cx="720000" cy="6776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09667" y="3873138"/>
            <a:ext cx="2088232" cy="196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Flecha derecha"/>
          <p:cNvSpPr/>
          <p:nvPr/>
        </p:nvSpPr>
        <p:spPr>
          <a:xfrm rot="9004308">
            <a:off x="4104715" y="3345935"/>
            <a:ext cx="2098781" cy="800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763688" y="121471"/>
            <a:ext cx="7308304" cy="355201"/>
            <a:chOff x="1763688" y="121471"/>
            <a:chExt cx="7308304" cy="355201"/>
          </a:xfrm>
        </p:grpSpPr>
        <p:sp>
          <p:nvSpPr>
            <p:cNvPr id="5" name="4 CuadroTexto"/>
            <p:cNvSpPr txBox="1"/>
            <p:nvPr/>
          </p:nvSpPr>
          <p:spPr>
            <a:xfrm>
              <a:off x="2555776" y="121471"/>
              <a:ext cx="6516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Introducción a Copernicus Land: seguimiento de cambios en el territorio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5 Conector recto"/>
            <p:cNvCxnSpPr/>
            <p:nvPr/>
          </p:nvCxnSpPr>
          <p:spPr>
            <a:xfrm flipH="1">
              <a:off x="1763688" y="476672"/>
              <a:ext cx="7200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76983"/>
            <a:ext cx="8446208" cy="39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467544" y="90872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0099"/>
                </a:solidFill>
                <a:latin typeface="Calibri" pitchFamily="34" charset="0"/>
              </a:rPr>
              <a:t>Gestión del conocimiento en la AEMA para la toma de decisiones basadas en evidencias</a:t>
            </a:r>
            <a:endParaRPr lang="es-ES" sz="2400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763688" y="121471"/>
            <a:ext cx="7308304" cy="355201"/>
            <a:chOff x="1763688" y="121471"/>
            <a:chExt cx="7308304" cy="355201"/>
          </a:xfrm>
        </p:grpSpPr>
        <p:sp>
          <p:nvSpPr>
            <p:cNvPr id="4" name="3 CuadroTexto"/>
            <p:cNvSpPr txBox="1"/>
            <p:nvPr/>
          </p:nvSpPr>
          <p:spPr>
            <a:xfrm>
              <a:off x="2555776" y="121471"/>
              <a:ext cx="6516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Introducción a Copernicus Land: seguimiento de cambios en el territorio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4 Conector recto"/>
            <p:cNvCxnSpPr/>
            <p:nvPr/>
          </p:nvCxnSpPr>
          <p:spPr>
            <a:xfrm flipH="1">
              <a:off x="1763688" y="476672"/>
              <a:ext cx="7200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5 CuadroTexto"/>
          <p:cNvSpPr txBox="1"/>
          <p:nvPr/>
        </p:nvSpPr>
        <p:spPr>
          <a:xfrm>
            <a:off x="467544" y="10527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0099"/>
                </a:solidFill>
                <a:latin typeface="Calibri" pitchFamily="34" charset="0"/>
              </a:rPr>
              <a:t>Servicio de “</a:t>
            </a:r>
            <a:r>
              <a:rPr lang="es-ES" sz="2400" b="1" dirty="0" err="1" smtClean="0">
                <a:solidFill>
                  <a:srgbClr val="000099"/>
                </a:solidFill>
                <a:latin typeface="Calibri" pitchFamily="34" charset="0"/>
              </a:rPr>
              <a:t>Copernius</a:t>
            </a:r>
            <a:r>
              <a:rPr lang="es-ES" sz="24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99"/>
                </a:solidFill>
                <a:latin typeface="Calibri" pitchFamily="34" charset="0"/>
              </a:rPr>
              <a:t>Land</a:t>
            </a:r>
            <a:r>
              <a:rPr lang="es-ES" sz="2400" b="1" dirty="0" smtClean="0">
                <a:solidFill>
                  <a:srgbClr val="000099"/>
                </a:solidFill>
                <a:latin typeface="Calibri" pitchFamily="34" charset="0"/>
              </a:rPr>
              <a:t>”</a:t>
            </a:r>
            <a:endParaRPr lang="es-ES" sz="2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44824"/>
            <a:ext cx="84867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o"/>
          <p:cNvGrpSpPr/>
          <p:nvPr/>
        </p:nvGrpSpPr>
        <p:grpSpPr>
          <a:xfrm>
            <a:off x="3858684" y="1268761"/>
            <a:ext cx="5141300" cy="3456384"/>
            <a:chOff x="468313" y="1052513"/>
            <a:chExt cx="8675687" cy="5832475"/>
          </a:xfrm>
        </p:grpSpPr>
        <p:pic>
          <p:nvPicPr>
            <p:cNvPr id="12" name="Picture 15" descr="Sin título-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8313" y="4067175"/>
              <a:ext cx="4464050" cy="281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18 Grupo"/>
            <p:cNvGrpSpPr/>
            <p:nvPr/>
          </p:nvGrpSpPr>
          <p:grpSpPr>
            <a:xfrm>
              <a:off x="1187450" y="1052513"/>
              <a:ext cx="7956550" cy="4540250"/>
              <a:chOff x="1187450" y="1052513"/>
              <a:chExt cx="7956550" cy="4540250"/>
            </a:xfrm>
          </p:grpSpPr>
          <p:sp>
            <p:nvSpPr>
              <p:cNvPr id="14" name="13 Elipse"/>
              <p:cNvSpPr>
                <a:spLocks noChangeArrowheads="1"/>
              </p:cNvSpPr>
              <p:nvPr/>
            </p:nvSpPr>
            <p:spPr bwMode="auto">
              <a:xfrm>
                <a:off x="2771775" y="1412875"/>
                <a:ext cx="4248150" cy="4179888"/>
              </a:xfrm>
              <a:prstGeom prst="ellipse">
                <a:avLst/>
              </a:prstGeom>
              <a:solidFill>
                <a:srgbClr val="FCD5B5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pic>
            <p:nvPicPr>
              <p:cNvPr id="15" name="Picture 16" descr="satelite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619250" y="1052513"/>
                <a:ext cx="1633538" cy="1846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 rot="1098372">
                <a:off x="1187450" y="2924175"/>
                <a:ext cx="1427163" cy="2351088"/>
                <a:chOff x="703" y="2115"/>
                <a:chExt cx="862" cy="1361"/>
              </a:xfrm>
            </p:grpSpPr>
            <p:sp>
              <p:nvSpPr>
                <p:cNvPr id="27" name="AutoShape 19"/>
                <p:cNvSpPr>
                  <a:spLocks noChangeArrowheads="1"/>
                </p:cNvSpPr>
                <p:nvPr/>
              </p:nvSpPr>
              <p:spPr bwMode="auto">
                <a:xfrm>
                  <a:off x="703" y="2115"/>
                  <a:ext cx="861" cy="127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8" name="Oval 20"/>
                <p:cNvSpPr>
                  <a:spLocks noChangeArrowheads="1"/>
                </p:cNvSpPr>
                <p:nvPr/>
              </p:nvSpPr>
              <p:spPr bwMode="auto">
                <a:xfrm>
                  <a:off x="703" y="3249"/>
                  <a:ext cx="862" cy="227"/>
                </a:xfrm>
                <a:prstGeom prst="ellipse">
                  <a:avLst/>
                </a:pr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7" name="AutoShape 23"/>
              <p:cNvSpPr>
                <a:spLocks noChangeArrowheads="1"/>
              </p:cNvSpPr>
              <p:nvPr/>
            </p:nvSpPr>
            <p:spPr bwMode="auto">
              <a:xfrm rot="1646655">
                <a:off x="2555875" y="2420938"/>
                <a:ext cx="2016125" cy="792162"/>
              </a:xfrm>
              <a:prstGeom prst="rightArrow">
                <a:avLst>
                  <a:gd name="adj1" fmla="val 50000"/>
                  <a:gd name="adj2" fmla="val 63627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_tradnl" sz="1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Spacial data</a:t>
                </a:r>
                <a:endParaRPr lang="es-ES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3851275" y="3127375"/>
                <a:ext cx="1655763" cy="1454150"/>
                <a:chOff x="1632" y="1248"/>
                <a:chExt cx="2682" cy="2286"/>
              </a:xfrm>
            </p:grpSpPr>
            <p:sp>
              <p:nvSpPr>
                <p:cNvPr id="24" name="Gear"/>
                <p:cNvSpPr>
                  <a:spLocks noEditPoints="1" noChangeArrowheads="1"/>
                </p:cNvSpPr>
                <p:nvPr/>
              </p:nvSpPr>
              <p:spPr bwMode="auto">
                <a:xfrm>
                  <a:off x="3119" y="1248"/>
                  <a:ext cx="1195" cy="1048"/>
                </a:xfrm>
                <a:custGeom>
                  <a:avLst/>
                  <a:gdLst>
                    <a:gd name="T0" fmla="*/ 2 w 21600"/>
                    <a:gd name="T1" fmla="*/ 0 h 21600"/>
                    <a:gd name="T2" fmla="*/ 4 w 21600"/>
                    <a:gd name="T3" fmla="*/ 1 h 21600"/>
                    <a:gd name="T4" fmla="*/ 2 w 21600"/>
                    <a:gd name="T5" fmla="*/ 2 h 21600"/>
                    <a:gd name="T6" fmla="*/ 0 w 21600"/>
                    <a:gd name="T7" fmla="*/ 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74 w 21600"/>
                    <a:gd name="T13" fmla="*/ 3957 h 21600"/>
                    <a:gd name="T14" fmla="*/ 17840 w 21600"/>
                    <a:gd name="T15" fmla="*/ 1764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4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s-ES"/>
                </a:p>
              </p:txBody>
            </p:sp>
            <p:sp>
              <p:nvSpPr>
                <p:cNvPr id="25" name="AutoShape 27"/>
                <p:cNvSpPr>
                  <a:spLocks noEditPoints="1" noChangeArrowheads="1"/>
                </p:cNvSpPr>
                <p:nvPr/>
              </p:nvSpPr>
              <p:spPr bwMode="auto">
                <a:xfrm>
                  <a:off x="1632" y="1680"/>
                  <a:ext cx="1429" cy="1253"/>
                </a:xfrm>
                <a:custGeom>
                  <a:avLst/>
                  <a:gdLst>
                    <a:gd name="T0" fmla="*/ 3 w 21600"/>
                    <a:gd name="T1" fmla="*/ 0 h 21600"/>
                    <a:gd name="T2" fmla="*/ 6 w 21600"/>
                    <a:gd name="T3" fmla="*/ 2 h 21600"/>
                    <a:gd name="T4" fmla="*/ 3 w 21600"/>
                    <a:gd name="T5" fmla="*/ 4 h 21600"/>
                    <a:gd name="T6" fmla="*/ 0 w 21600"/>
                    <a:gd name="T7" fmla="*/ 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68 w 21600"/>
                    <a:gd name="T13" fmla="*/ 3965 h 21600"/>
                    <a:gd name="T14" fmla="*/ 17836 w 21600"/>
                    <a:gd name="T15" fmla="*/ 1763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4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s-ES"/>
                </a:p>
              </p:txBody>
            </p:sp>
            <p:sp>
              <p:nvSpPr>
                <p:cNvPr id="26" name="AutoShape 28"/>
                <p:cNvSpPr>
                  <a:spLocks noEditPoints="1" noChangeArrowheads="1"/>
                </p:cNvSpPr>
                <p:nvPr/>
              </p:nvSpPr>
              <p:spPr bwMode="auto">
                <a:xfrm>
                  <a:off x="2559" y="2142"/>
                  <a:ext cx="1588" cy="1392"/>
                </a:xfrm>
                <a:custGeom>
                  <a:avLst/>
                  <a:gdLst>
                    <a:gd name="T0" fmla="*/ 4 w 21600"/>
                    <a:gd name="T1" fmla="*/ 0 h 21600"/>
                    <a:gd name="T2" fmla="*/ 9 w 21600"/>
                    <a:gd name="T3" fmla="*/ 3 h 21600"/>
                    <a:gd name="T4" fmla="*/ 4 w 21600"/>
                    <a:gd name="T5" fmla="*/ 6 h 21600"/>
                    <a:gd name="T6" fmla="*/ 0 w 21600"/>
                    <a:gd name="T7" fmla="*/ 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80 w 21600"/>
                    <a:gd name="T13" fmla="*/ 3957 h 21600"/>
                    <a:gd name="T14" fmla="*/ 17846 w 21600"/>
                    <a:gd name="T15" fmla="*/ 176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4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9" name="AutoShape 29"/>
              <p:cNvSpPr>
                <a:spLocks noChangeArrowheads="1"/>
              </p:cNvSpPr>
              <p:nvPr/>
            </p:nvSpPr>
            <p:spPr bwMode="auto">
              <a:xfrm>
                <a:off x="5724525" y="3573463"/>
                <a:ext cx="1871663" cy="792162"/>
              </a:xfrm>
              <a:prstGeom prst="rightArrow">
                <a:avLst>
                  <a:gd name="adj1" fmla="val 50000"/>
                  <a:gd name="adj2" fmla="val 59068"/>
                </a:avLst>
              </a:prstGeom>
              <a:solidFill>
                <a:srgbClr val="A42D2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_tradnl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Services</a:t>
                </a: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0" name="Picture 31" descr="User-group-256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7632700" y="3068638"/>
                <a:ext cx="1511300" cy="151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 rot="-2676823">
                <a:off x="2555875" y="4797425"/>
                <a:ext cx="2016125" cy="792163"/>
              </a:xfrm>
              <a:prstGeom prst="rightArrow">
                <a:avLst>
                  <a:gd name="adj1" fmla="val 50000"/>
                  <a:gd name="adj2" fmla="val 63627"/>
                </a:avLst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_tradnl" sz="1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In-situ data</a:t>
                </a:r>
                <a:endParaRPr lang="es-ES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/>
            </p:nvSpPr>
            <p:spPr bwMode="auto">
              <a:xfrm>
                <a:off x="7885113" y="4508500"/>
                <a:ext cx="1152525" cy="519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sz="1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Users</a:t>
                </a:r>
                <a:endParaRPr lang="es-ES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3616156" y="1903081"/>
                <a:ext cx="2733538" cy="675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Copernicus</a:t>
                </a:r>
              </a:p>
            </p:txBody>
          </p:sp>
        </p:grpSp>
      </p:grpSp>
      <p:grpSp>
        <p:nvGrpSpPr>
          <p:cNvPr id="29" name="28 Grupo"/>
          <p:cNvGrpSpPr/>
          <p:nvPr/>
        </p:nvGrpSpPr>
        <p:grpSpPr>
          <a:xfrm>
            <a:off x="1763688" y="121471"/>
            <a:ext cx="7308304" cy="355201"/>
            <a:chOff x="1763688" y="121471"/>
            <a:chExt cx="7308304" cy="355201"/>
          </a:xfrm>
        </p:grpSpPr>
        <p:sp>
          <p:nvSpPr>
            <p:cNvPr id="33" name="32 CuadroTexto"/>
            <p:cNvSpPr txBox="1"/>
            <p:nvPr/>
          </p:nvSpPr>
          <p:spPr>
            <a:xfrm>
              <a:off x="2555776" y="121471"/>
              <a:ext cx="6516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Introducción a Copernicus Land: seguimiento de cambios en el territorio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31 Conector recto"/>
            <p:cNvCxnSpPr/>
            <p:nvPr/>
          </p:nvCxnSpPr>
          <p:spPr>
            <a:xfrm flipH="1">
              <a:off x="1763688" y="476672"/>
              <a:ext cx="7200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34 CuadroTexto"/>
          <p:cNvSpPr txBox="1"/>
          <p:nvPr/>
        </p:nvSpPr>
        <p:spPr>
          <a:xfrm>
            <a:off x="179512" y="1399462"/>
            <a:ext cx="3456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0099"/>
                </a:solidFill>
                <a:latin typeface="Calibri" pitchFamily="34" charset="0"/>
              </a:rPr>
              <a:t>Reglamento 377/2014 de 3 de abril de 2014 por el que se establece el Programa </a:t>
            </a:r>
            <a:r>
              <a:rPr lang="es-ES" sz="2000" b="1" dirty="0" err="1" smtClean="0">
                <a:solidFill>
                  <a:srgbClr val="000099"/>
                </a:solidFill>
                <a:latin typeface="Calibri" pitchFamily="34" charset="0"/>
              </a:rPr>
              <a:t>Copernicus</a:t>
            </a:r>
            <a:endParaRPr lang="es-ES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/>
            <a:endParaRPr lang="es-ES" sz="20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/>
            <a:r>
              <a:rPr lang="es-ES" sz="2000" b="1" u="sng" dirty="0" smtClean="0">
                <a:solidFill>
                  <a:srgbClr val="000099"/>
                </a:solidFill>
                <a:latin typeface="Calibri" pitchFamily="34" charset="0"/>
              </a:rPr>
              <a:t>Artículo </a:t>
            </a:r>
            <a:r>
              <a:rPr lang="es-ES" sz="2000" b="1" u="sng" dirty="0">
                <a:solidFill>
                  <a:srgbClr val="000099"/>
                </a:solidFill>
                <a:latin typeface="Calibri" pitchFamily="34" charset="0"/>
              </a:rPr>
              <a:t>4 </a:t>
            </a:r>
            <a:r>
              <a:rPr lang="es-ES" sz="2000" b="1" u="sng" dirty="0" smtClean="0">
                <a:solidFill>
                  <a:srgbClr val="000099"/>
                </a:solidFill>
                <a:latin typeface="Calibri" pitchFamily="34" charset="0"/>
              </a:rPr>
              <a:t>Objetivos:</a:t>
            </a:r>
          </a:p>
          <a:p>
            <a:pPr algn="just"/>
            <a:r>
              <a:rPr lang="es-ES" sz="2000" b="1" dirty="0" err="1" smtClean="0">
                <a:solidFill>
                  <a:srgbClr val="000099"/>
                </a:solidFill>
                <a:latin typeface="Calibri" pitchFamily="34" charset="0"/>
              </a:rPr>
              <a:t>Copernicus</a:t>
            </a:r>
            <a:r>
              <a:rPr lang="es-ES" sz="20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s-ES" sz="2000" b="1" dirty="0">
                <a:solidFill>
                  <a:srgbClr val="000099"/>
                </a:solidFill>
                <a:latin typeface="Calibri" pitchFamily="34" charset="0"/>
              </a:rPr>
              <a:t>contribuirá a la consecución de los siguientes objetivos generales: </a:t>
            </a:r>
            <a:r>
              <a:rPr lang="es-ES" sz="20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</a:p>
          <a:p>
            <a:pPr algn="just"/>
            <a:endParaRPr lang="es-ES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000" b="1" dirty="0" smtClean="0">
                <a:solidFill>
                  <a:srgbClr val="000099"/>
                </a:solidFill>
                <a:latin typeface="Calibri" pitchFamily="34" charset="0"/>
              </a:rPr>
              <a:t>vigilancia </a:t>
            </a:r>
            <a:r>
              <a:rPr lang="es-ES" sz="2000" b="1" dirty="0">
                <a:solidFill>
                  <a:srgbClr val="000099"/>
                </a:solidFill>
                <a:latin typeface="Calibri" pitchFamily="34" charset="0"/>
              </a:rPr>
              <a:t>de la Tierra en apoyo de la protección del medio ambiente y </a:t>
            </a:r>
          </a:p>
          <a:p>
            <a:pPr marL="342900" indent="-342900" algn="just">
              <a:buFontTx/>
              <a:buChar char="-"/>
            </a:pPr>
            <a:r>
              <a:rPr lang="es-ES" sz="2000" b="1" dirty="0" smtClean="0">
                <a:solidFill>
                  <a:srgbClr val="000099"/>
                </a:solidFill>
                <a:latin typeface="Calibri" pitchFamily="34" charset="0"/>
              </a:rPr>
              <a:t>de </a:t>
            </a:r>
            <a:r>
              <a:rPr lang="es-ES" sz="2000" b="1" dirty="0">
                <a:solidFill>
                  <a:srgbClr val="000099"/>
                </a:solidFill>
                <a:latin typeface="Calibri" pitchFamily="34" charset="0"/>
              </a:rPr>
              <a:t>los esfuerzos en materia de protección civil y seguridad civil;</a:t>
            </a:r>
          </a:p>
        </p:txBody>
      </p:sp>
    </p:spTree>
    <p:extLst>
      <p:ext uri="{BB962C8B-B14F-4D97-AF65-F5344CB8AC3E}">
        <p14:creationId xmlns:p14="http://schemas.microsoft.com/office/powerpoint/2010/main" val="3658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trait_of_Gibraltar_from_Sentinel-3A_node_full_image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12" y="5301208"/>
            <a:ext cx="2824596" cy="972468"/>
          </a:xfrm>
          <a:prstGeom prst="rect">
            <a:avLst/>
          </a:prstGeom>
        </p:spPr>
      </p:pic>
      <p:grpSp>
        <p:nvGrpSpPr>
          <p:cNvPr id="2" name="30 Grupo"/>
          <p:cNvGrpSpPr/>
          <p:nvPr/>
        </p:nvGrpSpPr>
        <p:grpSpPr>
          <a:xfrm>
            <a:off x="251520" y="1052736"/>
            <a:ext cx="8712968" cy="4896544"/>
            <a:chOff x="251520" y="1052736"/>
            <a:chExt cx="8712968" cy="3888432"/>
          </a:xfrm>
        </p:grpSpPr>
        <p:grpSp>
          <p:nvGrpSpPr>
            <p:cNvPr id="3" name="29 Grupo"/>
            <p:cNvGrpSpPr/>
            <p:nvPr/>
          </p:nvGrpSpPr>
          <p:grpSpPr>
            <a:xfrm>
              <a:off x="251520" y="1052736"/>
              <a:ext cx="8712968" cy="2980715"/>
              <a:chOff x="251520" y="1052736"/>
              <a:chExt cx="8712968" cy="2980715"/>
            </a:xfrm>
          </p:grpSpPr>
          <p:sp>
            <p:nvSpPr>
              <p:cNvPr id="21" name="20 CuadroTexto"/>
              <p:cNvSpPr txBox="1"/>
              <p:nvPr/>
            </p:nvSpPr>
            <p:spPr>
              <a:xfrm>
                <a:off x="251520" y="1052736"/>
                <a:ext cx="8712968" cy="75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4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DATOS PROCEDENTES DEL ESPACIO</a:t>
                </a:r>
              </a:p>
              <a:p>
                <a:pPr algn="just"/>
                <a:r>
                  <a:rPr lang="es-ES" sz="1400" dirty="0" smtClean="0">
                    <a:solidFill>
                      <a:srgbClr val="000099"/>
                    </a:solidFill>
                  </a:rPr>
                  <a:t>El programa Copernicus se apoya en una familia de satélites llamados </a:t>
                </a:r>
                <a:r>
                  <a:rPr lang="es-ES" sz="1400" dirty="0" err="1" smtClean="0">
                    <a:solidFill>
                      <a:srgbClr val="000099"/>
                    </a:solidFill>
                  </a:rPr>
                  <a:t>Sentinel</a:t>
                </a:r>
                <a:r>
                  <a:rPr lang="es-ES" sz="1400" dirty="0" smtClean="0">
                    <a:solidFill>
                      <a:srgbClr val="000099"/>
                    </a:solidFill>
                  </a:rPr>
                  <a:t> de la UE y desarrollados para satisfacer las necesidades de los servicios Copernicus y de sus usuarios. Primer satélite lanzado en 2014 (</a:t>
                </a:r>
                <a:r>
                  <a:rPr lang="es-ES" sz="1400" dirty="0" err="1" smtClean="0">
                    <a:solidFill>
                      <a:srgbClr val="000099"/>
                    </a:solidFill>
                  </a:rPr>
                  <a:t>Sentinel</a:t>
                </a:r>
                <a:r>
                  <a:rPr lang="es-ES" sz="1400" dirty="0" smtClean="0">
                    <a:solidFill>
                      <a:srgbClr val="000099"/>
                    </a:solidFill>
                  </a:rPr>
                  <a:t>- 1A). </a:t>
                </a:r>
                <a:r>
                  <a:rPr lang="es-ES" sz="1400" dirty="0" err="1" smtClean="0">
                    <a:solidFill>
                      <a:srgbClr val="000099"/>
                    </a:solidFill>
                  </a:rPr>
                  <a:t>Sentinel</a:t>
                </a:r>
                <a:r>
                  <a:rPr lang="es-ES" sz="1400" dirty="0" smtClean="0">
                    <a:solidFill>
                      <a:srgbClr val="000099"/>
                    </a:solidFill>
                  </a:rPr>
                  <a:t> 5P lanzado el viernes 13 de octubre</a:t>
                </a:r>
                <a:endParaRPr lang="es-ES" sz="14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251520" y="1893023"/>
                <a:ext cx="8712968" cy="928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DATOS POR TIERRA, MAR Y AIRE </a:t>
                </a:r>
              </a:p>
              <a:p>
                <a:r>
                  <a:rPr lang="es-ES" sz="1400" dirty="0" smtClean="0">
                    <a:solidFill>
                      <a:srgbClr val="000099"/>
                    </a:solidFill>
                  </a:rPr>
                  <a:t>Copernicus también se basa en un gran número de </a:t>
                </a:r>
                <a:r>
                  <a:rPr lang="es-ES" sz="1400" b="1" dirty="0" smtClean="0">
                    <a:solidFill>
                      <a:srgbClr val="000099"/>
                    </a:solidFill>
                  </a:rPr>
                  <a:t>sistemas de medición in situ </a:t>
                </a:r>
                <a:r>
                  <a:rPr lang="es-ES" sz="1400" dirty="0" smtClean="0">
                    <a:solidFill>
                      <a:srgbClr val="000099"/>
                    </a:solidFill>
                  </a:rPr>
                  <a:t>puestos a disposición del programa por los Estados miembros (sensores en ríos, flotando en el océano, instalados en globos meteorológicos, barcos, etc.). Estas medidas in situ se utilizan para calibrar, verificar y complementar la información de los satélites.</a:t>
                </a:r>
                <a:endParaRPr lang="es-ES" sz="14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251520" y="2948753"/>
                <a:ext cx="8712968" cy="75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SERVICIOS COPERNICUS: CONVERTIR LOS DATOS EN INFORMACIÓN</a:t>
                </a:r>
              </a:p>
              <a:p>
                <a:r>
                  <a:rPr lang="es-ES" sz="1400" dirty="0" smtClean="0">
                    <a:solidFill>
                      <a:srgbClr val="000099"/>
                    </a:solidFill>
                  </a:rPr>
                  <a:t>Los servicios Copernicus transforman los </a:t>
                </a:r>
                <a:r>
                  <a:rPr lang="es-ES" sz="1400" b="1" dirty="0" smtClean="0">
                    <a:solidFill>
                      <a:srgbClr val="000099"/>
                    </a:solidFill>
                  </a:rPr>
                  <a:t>datos de satélite </a:t>
                </a:r>
                <a:r>
                  <a:rPr lang="es-ES" sz="1400" dirty="0" smtClean="0">
                    <a:solidFill>
                      <a:srgbClr val="000099"/>
                    </a:solidFill>
                  </a:rPr>
                  <a:t>e </a:t>
                </a:r>
                <a:r>
                  <a:rPr lang="es-ES" sz="1400" b="1" dirty="0" smtClean="0">
                    <a:solidFill>
                      <a:srgbClr val="000099"/>
                    </a:solidFill>
                  </a:rPr>
                  <a:t>in situ </a:t>
                </a:r>
                <a:r>
                  <a:rPr lang="es-ES" sz="1400" dirty="0" smtClean="0">
                    <a:solidFill>
                      <a:srgbClr val="000099"/>
                    </a:solidFill>
                  </a:rPr>
                  <a:t>en información de valor añadido gracias al procesamiento y el análisis de los mismos, a su integración con otras fuentes, y a la validación de los resultados.</a:t>
                </a:r>
                <a:endParaRPr lang="es-ES" sz="14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251520" y="3789040"/>
                <a:ext cx="8712968" cy="244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EXISTEN SEIS EJES TEMÁTICOS DE SERVICIOS COPERNICUS:</a:t>
                </a:r>
                <a:endParaRPr lang="es-ES" sz="1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" name="28 Grupo"/>
            <p:cNvGrpSpPr/>
            <p:nvPr/>
          </p:nvGrpSpPr>
          <p:grpSpPr>
            <a:xfrm>
              <a:off x="3851920" y="4112493"/>
              <a:ext cx="4010372" cy="828675"/>
              <a:chOff x="3491880" y="4221088"/>
              <a:chExt cx="4010372" cy="828675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491880" y="4230613"/>
                <a:ext cx="2028825" cy="81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940152" y="4221088"/>
                <a:ext cx="1562100" cy="828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15 Grupo"/>
          <p:cNvGrpSpPr/>
          <p:nvPr/>
        </p:nvGrpSpPr>
        <p:grpSpPr>
          <a:xfrm>
            <a:off x="1763688" y="121471"/>
            <a:ext cx="7308304" cy="355201"/>
            <a:chOff x="1763688" y="121471"/>
            <a:chExt cx="7308304" cy="355201"/>
          </a:xfrm>
        </p:grpSpPr>
        <p:sp>
          <p:nvSpPr>
            <p:cNvPr id="17" name="16 CuadroTexto"/>
            <p:cNvSpPr txBox="1"/>
            <p:nvPr/>
          </p:nvSpPr>
          <p:spPr>
            <a:xfrm>
              <a:off x="2555776" y="121471"/>
              <a:ext cx="6516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Introducción a Copernicus Land: seguimiento de cambios en el territorio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17 Conector recto"/>
            <p:cNvCxnSpPr/>
            <p:nvPr/>
          </p:nvCxnSpPr>
          <p:spPr>
            <a:xfrm flipH="1">
              <a:off x="1763688" y="476672"/>
              <a:ext cx="7200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888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300633"/>
            <a:ext cx="7200000" cy="4864671"/>
          </a:xfrm>
          <a:prstGeom prst="rect">
            <a:avLst/>
          </a:prstGeom>
        </p:spPr>
      </p:pic>
      <p:grpSp>
        <p:nvGrpSpPr>
          <p:cNvPr id="23" name="22 Grupo"/>
          <p:cNvGrpSpPr/>
          <p:nvPr/>
        </p:nvGrpSpPr>
        <p:grpSpPr>
          <a:xfrm>
            <a:off x="1763688" y="121471"/>
            <a:ext cx="7308304" cy="355201"/>
            <a:chOff x="1763688" y="121471"/>
            <a:chExt cx="7308304" cy="355201"/>
          </a:xfrm>
        </p:grpSpPr>
        <p:sp>
          <p:nvSpPr>
            <p:cNvPr id="24" name="23 CuadroTexto"/>
            <p:cNvSpPr txBox="1"/>
            <p:nvPr/>
          </p:nvSpPr>
          <p:spPr>
            <a:xfrm>
              <a:off x="2555776" y="121471"/>
              <a:ext cx="6516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Introducción a Copernicus Land: seguimiento de cambios en el territorio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29 Conector recto"/>
            <p:cNvCxnSpPr/>
            <p:nvPr/>
          </p:nvCxnSpPr>
          <p:spPr>
            <a:xfrm flipH="1">
              <a:off x="1763688" y="476672"/>
              <a:ext cx="7200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3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7"/>
          <p:cNvSpPr>
            <a:spLocks noChangeArrowheads="1"/>
          </p:cNvSpPr>
          <p:nvPr/>
        </p:nvSpPr>
        <p:spPr bwMode="auto">
          <a:xfrm>
            <a:off x="4572000" y="4365625"/>
            <a:ext cx="4464050" cy="20157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764704"/>
            <a:ext cx="8244408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177800" algn="l"/>
              </a:tabLst>
            </a:pPr>
            <a:r>
              <a:rPr lang="es-E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COPERNICUS</a:t>
            </a:r>
            <a:endParaRPr lang="es-E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9512" y="2663406"/>
            <a:ext cx="3600400" cy="7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Comité Copernicus</a:t>
            </a:r>
            <a:endParaRPr lang="es-E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s-ES_tradnl" sz="105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 + EEMM</a:t>
            </a:r>
            <a:endParaRPr lang="es-ES" sz="105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2008" y="3478069"/>
            <a:ext cx="3923928" cy="10310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  <a:tabLst>
                <a:tab pos="177800" algn="l"/>
              </a:tabLst>
            </a:pPr>
            <a:r>
              <a:rPr lang="es-E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Ministerio de Economía, Industria y 	Competitividad 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  <a:tabLst>
                <a:tab pos="177800" algn="l"/>
              </a:tabLst>
            </a:pPr>
            <a:r>
              <a:rPr lang="en-GB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Centro para el </a:t>
            </a:r>
            <a:r>
              <a:rPr lang="en-GB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Desarrollo</a:t>
            </a:r>
            <a:r>
              <a:rPr lang="en-GB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Tecnológico</a:t>
            </a:r>
            <a:r>
              <a:rPr lang="en-GB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 	Industrial  (CDTI)</a:t>
            </a:r>
            <a:endParaRPr lang="es-ES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219700" y="2664495"/>
            <a:ext cx="316872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Foro de Usuarios</a:t>
            </a:r>
            <a:endParaRPr lang="es-E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s-ES" sz="1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 + EEMM</a:t>
            </a:r>
            <a:endParaRPr lang="es-ES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984750" y="3446710"/>
            <a:ext cx="4159250" cy="8463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  <a:tabLst>
                <a:tab pos="177800" algn="l"/>
              </a:tabLst>
            </a:pPr>
            <a:r>
              <a:rPr lang="es-E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Ministerio de Agricultura y Pesca, 	Alimentación y Medio Ambiente (MAPAMA)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Instituto Geográfico Nacional  (IGN)</a:t>
            </a:r>
            <a:endParaRPr lang="es-ES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563888" y="2492896"/>
            <a:ext cx="1366838" cy="846138"/>
            <a:chOff x="2200" y="1706"/>
            <a:chExt cx="861" cy="533"/>
          </a:xfrm>
          <a:solidFill>
            <a:srgbClr val="CC9900"/>
          </a:solidFill>
        </p:grpSpPr>
        <p:sp>
          <p:nvSpPr>
            <p:cNvPr id="33818" name="Rectangle 23"/>
            <p:cNvSpPr>
              <a:spLocks noChangeArrowheads="1"/>
            </p:cNvSpPr>
            <p:nvPr/>
          </p:nvSpPr>
          <p:spPr bwMode="auto">
            <a:xfrm>
              <a:off x="2574" y="1706"/>
              <a:ext cx="113" cy="4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33819" name="AutoShape 21"/>
            <p:cNvSpPr>
              <a:spLocks noChangeArrowheads="1"/>
            </p:cNvSpPr>
            <p:nvPr/>
          </p:nvSpPr>
          <p:spPr bwMode="auto">
            <a:xfrm>
              <a:off x="2562" y="2052"/>
              <a:ext cx="499" cy="187"/>
            </a:xfrm>
            <a:prstGeom prst="rightArrow">
              <a:avLst>
                <a:gd name="adj1" fmla="val 50000"/>
                <a:gd name="adj2" fmla="val 66711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33820" name="AutoShape 22"/>
            <p:cNvSpPr>
              <a:spLocks noChangeArrowheads="1"/>
            </p:cNvSpPr>
            <p:nvPr/>
          </p:nvSpPr>
          <p:spPr bwMode="auto">
            <a:xfrm rot="10800000">
              <a:off x="2200" y="2052"/>
              <a:ext cx="453" cy="187"/>
            </a:xfrm>
            <a:prstGeom prst="rightArrow">
              <a:avLst>
                <a:gd name="adj1" fmla="val 50000"/>
                <a:gd name="adj2" fmla="val 60561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ES">
                <a:solidFill>
                  <a:srgbClr val="800000"/>
                </a:solidFill>
                <a:latin typeface="Arial" charset="0"/>
              </a:endParaRPr>
            </a:p>
          </p:txBody>
        </p:sp>
      </p:grp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643438" y="4365104"/>
            <a:ext cx="4321050" cy="2769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Coordinación del Grupo de Usuarios Españoles</a:t>
            </a:r>
            <a:endParaRPr lang="es-E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805" name="Text Box 30"/>
          <p:cNvSpPr txBox="1">
            <a:spLocks noChangeArrowheads="1"/>
          </p:cNvSpPr>
          <p:nvPr/>
        </p:nvSpPr>
        <p:spPr bwMode="auto">
          <a:xfrm rot="-5400000">
            <a:off x="5953920" y="5217493"/>
            <a:ext cx="1439862" cy="314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003399"/>
                </a:solidFill>
                <a:latin typeface="Arial" charset="0"/>
              </a:rPr>
              <a:t>Emergencias</a:t>
            </a:r>
            <a:endParaRPr lang="es-ES" sz="1400" b="1" dirty="0">
              <a:solidFill>
                <a:srgbClr val="003399"/>
              </a:solidFill>
              <a:latin typeface="Arial" charset="0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5364163" y="5754688"/>
            <a:ext cx="806450" cy="71437"/>
            <a:chOff x="3379" y="3793"/>
            <a:chExt cx="508" cy="45"/>
          </a:xfrm>
        </p:grpSpPr>
        <p:sp>
          <p:nvSpPr>
            <p:cNvPr id="33814" name="Rectangle 31"/>
            <p:cNvSpPr>
              <a:spLocks noChangeArrowheads="1"/>
            </p:cNvSpPr>
            <p:nvPr/>
          </p:nvSpPr>
          <p:spPr bwMode="auto">
            <a:xfrm>
              <a:off x="3379" y="3793"/>
              <a:ext cx="45" cy="4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15" name="Rectangle 32"/>
            <p:cNvSpPr>
              <a:spLocks noChangeArrowheads="1"/>
            </p:cNvSpPr>
            <p:nvPr/>
          </p:nvSpPr>
          <p:spPr bwMode="auto">
            <a:xfrm>
              <a:off x="3533" y="3793"/>
              <a:ext cx="45" cy="4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16" name="Rectangle 33"/>
            <p:cNvSpPr>
              <a:spLocks noChangeArrowheads="1"/>
            </p:cNvSpPr>
            <p:nvPr/>
          </p:nvSpPr>
          <p:spPr bwMode="auto">
            <a:xfrm>
              <a:off x="3688" y="3793"/>
              <a:ext cx="45" cy="4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17" name="Rectangle 34"/>
            <p:cNvSpPr>
              <a:spLocks noChangeArrowheads="1"/>
            </p:cNvSpPr>
            <p:nvPr/>
          </p:nvSpPr>
          <p:spPr bwMode="auto">
            <a:xfrm>
              <a:off x="3842" y="3793"/>
              <a:ext cx="45" cy="4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6732588" y="5754688"/>
            <a:ext cx="315912" cy="71437"/>
            <a:chOff x="4241" y="3793"/>
            <a:chExt cx="199" cy="45"/>
          </a:xfrm>
        </p:grpSpPr>
        <p:sp>
          <p:nvSpPr>
            <p:cNvPr id="33812" name="Rectangle 37"/>
            <p:cNvSpPr>
              <a:spLocks noChangeArrowheads="1"/>
            </p:cNvSpPr>
            <p:nvPr/>
          </p:nvSpPr>
          <p:spPr bwMode="auto">
            <a:xfrm>
              <a:off x="4241" y="3793"/>
              <a:ext cx="45" cy="4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13" name="Rectangle 38"/>
            <p:cNvSpPr>
              <a:spLocks noChangeArrowheads="1"/>
            </p:cNvSpPr>
            <p:nvPr/>
          </p:nvSpPr>
          <p:spPr bwMode="auto">
            <a:xfrm>
              <a:off x="4395" y="3793"/>
              <a:ext cx="45" cy="4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33811" name="Text Box 46"/>
          <p:cNvSpPr txBox="1">
            <a:spLocks noChangeArrowheads="1"/>
          </p:cNvSpPr>
          <p:nvPr/>
        </p:nvSpPr>
        <p:spPr bwMode="auto">
          <a:xfrm>
            <a:off x="5652120" y="6093296"/>
            <a:ext cx="3383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solidFill>
                  <a:srgbClr val="A50021"/>
                </a:solidFill>
                <a:latin typeface="Arial" charset="0"/>
              </a:rPr>
              <a:t>Servicios </a:t>
            </a:r>
            <a:r>
              <a:rPr lang="es-ES" sz="1600" dirty="0" smtClean="0">
                <a:solidFill>
                  <a:srgbClr val="A50021"/>
                </a:solidFill>
                <a:latin typeface="Arial" charset="0"/>
              </a:rPr>
              <a:t> Copernicus por </a:t>
            </a:r>
            <a:r>
              <a:rPr lang="es-ES" sz="1600" dirty="0">
                <a:solidFill>
                  <a:srgbClr val="A50021"/>
                </a:solidFill>
                <a:latin typeface="Arial" charset="0"/>
              </a:rPr>
              <a:t>país</a:t>
            </a:r>
          </a:p>
        </p:txBody>
      </p:sp>
      <p:sp>
        <p:nvSpPr>
          <p:cNvPr id="33824" name="Text Box 30"/>
          <p:cNvSpPr txBox="1">
            <a:spLocks noChangeArrowheads="1"/>
          </p:cNvSpPr>
          <p:nvPr/>
        </p:nvSpPr>
        <p:spPr bwMode="auto">
          <a:xfrm rot="-5400000">
            <a:off x="5304631" y="5436667"/>
            <a:ext cx="1008063" cy="30777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003399"/>
                </a:solidFill>
                <a:latin typeface="Arial" charset="0"/>
              </a:rPr>
              <a:t>Marino</a:t>
            </a:r>
            <a:endParaRPr lang="es-ES" sz="14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3825" name="Text Box 30"/>
          <p:cNvSpPr txBox="1">
            <a:spLocks noChangeArrowheads="1"/>
          </p:cNvSpPr>
          <p:nvPr/>
        </p:nvSpPr>
        <p:spPr bwMode="auto">
          <a:xfrm rot="-5400000">
            <a:off x="6565602" y="5400650"/>
            <a:ext cx="1080097" cy="30777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003399"/>
                </a:solidFill>
                <a:latin typeface="Arial" charset="0"/>
              </a:rPr>
              <a:t>Seguridad</a:t>
            </a:r>
            <a:endParaRPr lang="es-ES" sz="14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3826" name="Text Box 30"/>
          <p:cNvSpPr txBox="1">
            <a:spLocks noChangeArrowheads="1"/>
          </p:cNvSpPr>
          <p:nvPr/>
        </p:nvSpPr>
        <p:spPr bwMode="auto">
          <a:xfrm rot="-5400000">
            <a:off x="5738019" y="5433393"/>
            <a:ext cx="1008063" cy="314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003399"/>
                </a:solidFill>
              </a:rPr>
              <a:t>Territorio</a:t>
            </a:r>
            <a:endParaRPr lang="es-ES" sz="14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3827" name="Text Box 30"/>
          <p:cNvSpPr txBox="1">
            <a:spLocks noChangeArrowheads="1"/>
          </p:cNvSpPr>
          <p:nvPr/>
        </p:nvSpPr>
        <p:spPr bwMode="auto">
          <a:xfrm rot="-5400000">
            <a:off x="4814470" y="5328945"/>
            <a:ext cx="1008063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003399"/>
                </a:solidFill>
                <a:latin typeface="Arial" charset="0"/>
              </a:rPr>
              <a:t>Cambio climático</a:t>
            </a:r>
            <a:endParaRPr lang="es-ES" sz="14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3828" name="Text Box 30"/>
          <p:cNvSpPr txBox="1">
            <a:spLocks noChangeArrowheads="1"/>
          </p:cNvSpPr>
          <p:nvPr/>
        </p:nvSpPr>
        <p:spPr bwMode="auto">
          <a:xfrm rot="-5400000">
            <a:off x="4117182" y="5254005"/>
            <a:ext cx="1366838" cy="314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003399"/>
                </a:solidFill>
                <a:latin typeface="Arial" charset="0"/>
              </a:rPr>
              <a:t>Atmósfera</a:t>
            </a:r>
            <a:endParaRPr lang="es-ES" sz="14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123728" y="1412404"/>
            <a:ext cx="4176464" cy="101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COMISIÓN EUROPEA</a:t>
            </a:r>
            <a:endParaRPr lang="es-E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ESA</a:t>
            </a:r>
            <a:endParaRPr lang="es-E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1763688" y="121471"/>
            <a:ext cx="7308304" cy="355201"/>
            <a:chOff x="1763688" y="121471"/>
            <a:chExt cx="7308304" cy="355201"/>
          </a:xfrm>
        </p:grpSpPr>
        <p:sp>
          <p:nvSpPr>
            <p:cNvPr id="35" name="34 CuadroTexto"/>
            <p:cNvSpPr txBox="1"/>
            <p:nvPr/>
          </p:nvSpPr>
          <p:spPr>
            <a:xfrm>
              <a:off x="2555776" y="121471"/>
              <a:ext cx="6516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Introducción a Copernicus Land: seguimiento de cambios en el territorio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35 Conector recto"/>
            <p:cNvCxnSpPr/>
            <p:nvPr/>
          </p:nvCxnSpPr>
          <p:spPr>
            <a:xfrm flipH="1">
              <a:off x="1763688" y="476672"/>
              <a:ext cx="7200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46 Grupo"/>
          <p:cNvGrpSpPr/>
          <p:nvPr/>
        </p:nvGrpSpPr>
        <p:grpSpPr>
          <a:xfrm>
            <a:off x="7452400" y="5085184"/>
            <a:ext cx="1440080" cy="987740"/>
            <a:chOff x="251600" y="4652555"/>
            <a:chExt cx="2100534" cy="1440741"/>
          </a:xfrm>
        </p:grpSpPr>
        <p:grpSp>
          <p:nvGrpSpPr>
            <p:cNvPr id="46" name="45 Grupo"/>
            <p:cNvGrpSpPr/>
            <p:nvPr/>
          </p:nvGrpSpPr>
          <p:grpSpPr>
            <a:xfrm>
              <a:off x="959983" y="4652555"/>
              <a:ext cx="720000" cy="1440741"/>
              <a:chOff x="959983" y="4652555"/>
              <a:chExt cx="720000" cy="1440741"/>
            </a:xfrm>
          </p:grpSpPr>
          <p:pic>
            <p:nvPicPr>
              <p:cNvPr id="38" name="Imagen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983" y="5410031"/>
                <a:ext cx="720000" cy="683265"/>
              </a:xfrm>
              <a:prstGeom prst="rect">
                <a:avLst/>
              </a:prstGeom>
            </p:spPr>
          </p:pic>
          <p:pic>
            <p:nvPicPr>
              <p:cNvPr id="39" name="Imagen 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983" y="4652555"/>
                <a:ext cx="720000" cy="697960"/>
              </a:xfrm>
              <a:prstGeom prst="rect">
                <a:avLst/>
              </a:prstGeom>
            </p:spPr>
          </p:pic>
        </p:grpSp>
        <p:grpSp>
          <p:nvGrpSpPr>
            <p:cNvPr id="45" name="44 Grupo"/>
            <p:cNvGrpSpPr/>
            <p:nvPr/>
          </p:nvGrpSpPr>
          <p:grpSpPr>
            <a:xfrm>
              <a:off x="1632134" y="4652555"/>
              <a:ext cx="720000" cy="1440741"/>
              <a:chOff x="1632134" y="4652555"/>
              <a:chExt cx="720000" cy="1440741"/>
            </a:xfrm>
          </p:grpSpPr>
          <p:pic>
            <p:nvPicPr>
              <p:cNvPr id="37" name="Imagen 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2134" y="5395336"/>
                <a:ext cx="720000" cy="697960"/>
              </a:xfrm>
              <a:prstGeom prst="rect">
                <a:avLst/>
              </a:prstGeom>
            </p:spPr>
          </p:pic>
          <p:pic>
            <p:nvPicPr>
              <p:cNvPr id="41" name="Imagen 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2134" y="4652555"/>
                <a:ext cx="720000" cy="684356"/>
              </a:xfrm>
              <a:prstGeom prst="rect">
                <a:avLst/>
              </a:prstGeom>
            </p:spPr>
          </p:pic>
        </p:grpSp>
        <p:grpSp>
          <p:nvGrpSpPr>
            <p:cNvPr id="43" name="42 Grupo"/>
            <p:cNvGrpSpPr/>
            <p:nvPr/>
          </p:nvGrpSpPr>
          <p:grpSpPr>
            <a:xfrm>
              <a:off x="251600" y="4653136"/>
              <a:ext cx="720000" cy="1440160"/>
              <a:chOff x="251600" y="4653136"/>
              <a:chExt cx="720000" cy="1440160"/>
            </a:xfrm>
          </p:grpSpPr>
          <p:pic>
            <p:nvPicPr>
              <p:cNvPr id="40" name="Imagen 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600" y="4653136"/>
                <a:ext cx="720000" cy="677228"/>
              </a:xfrm>
              <a:prstGeom prst="rect">
                <a:avLst/>
              </a:prstGeom>
            </p:spPr>
          </p:pic>
          <p:pic>
            <p:nvPicPr>
              <p:cNvPr id="42" name="Imagen 10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600" y="5415649"/>
                <a:ext cx="720000" cy="67764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1111964"/>
            <a:ext cx="7560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000099"/>
                </a:solidFill>
              </a:rPr>
              <a:t>La Comisión </a:t>
            </a:r>
            <a:r>
              <a:rPr lang="es-ES" sz="2000" dirty="0" smtClean="0">
                <a:solidFill>
                  <a:srgbClr val="000099"/>
                </a:solidFill>
              </a:rPr>
              <a:t>cuenta con el </a:t>
            </a:r>
            <a:r>
              <a:rPr lang="es-E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Copernicus </a:t>
            </a:r>
            <a:r>
              <a:rPr lang="es-ES" sz="2000" dirty="0">
                <a:solidFill>
                  <a:srgbClr val="000099"/>
                </a:solidFill>
              </a:rPr>
              <a:t>para garantizar la </a:t>
            </a:r>
            <a:r>
              <a:rPr lang="es-ES" sz="2000" b="1" dirty="0">
                <a:solidFill>
                  <a:srgbClr val="000099"/>
                </a:solidFill>
              </a:rPr>
              <a:t>coordinación</a:t>
            </a:r>
            <a:r>
              <a:rPr lang="es-ES" sz="2000" dirty="0">
                <a:solidFill>
                  <a:srgbClr val="000099"/>
                </a:solidFill>
              </a:rPr>
              <a:t> de las contribuciones a Copernicus por parte de la Unión, los Estados miembros y las organizaciones </a:t>
            </a:r>
            <a:r>
              <a:rPr lang="es-ES" sz="2000" dirty="0" smtClean="0">
                <a:solidFill>
                  <a:srgbClr val="000099"/>
                </a:solidFill>
              </a:rPr>
              <a:t>intergubernamentales. También para coordinación </a:t>
            </a:r>
            <a:r>
              <a:rPr lang="es-ES" sz="2000" dirty="0">
                <a:solidFill>
                  <a:srgbClr val="000099"/>
                </a:solidFill>
              </a:rPr>
              <a:t>con el sector </a:t>
            </a:r>
            <a:r>
              <a:rPr lang="es-ES" sz="2000" dirty="0" smtClean="0">
                <a:solidFill>
                  <a:srgbClr val="000099"/>
                </a:solidFill>
              </a:rPr>
              <a:t>privado.</a:t>
            </a:r>
          </a:p>
          <a:p>
            <a:r>
              <a:rPr lang="es-ES" dirty="0"/>
              <a:t> </a:t>
            </a:r>
          </a:p>
          <a:p>
            <a:r>
              <a:rPr lang="es-ES" sz="2000" dirty="0">
                <a:solidFill>
                  <a:srgbClr val="000099"/>
                </a:solidFill>
              </a:rPr>
              <a:t>El </a:t>
            </a:r>
            <a:r>
              <a:rPr lang="es-E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Foro de Usuarios</a:t>
            </a:r>
            <a:r>
              <a:rPr lang="es-E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>
                <a:solidFill>
                  <a:srgbClr val="000099"/>
                </a:solidFill>
              </a:rPr>
              <a:t>es el </a:t>
            </a:r>
            <a:r>
              <a:rPr lang="es-ES" sz="2000" b="1" dirty="0">
                <a:solidFill>
                  <a:srgbClr val="000099"/>
                </a:solidFill>
              </a:rPr>
              <a:t>grupo de trabajo </a:t>
            </a:r>
            <a:r>
              <a:rPr lang="es-ES" sz="2000" dirty="0">
                <a:solidFill>
                  <a:srgbClr val="000099"/>
                </a:solidFill>
              </a:rPr>
              <a:t>que asiste al </a:t>
            </a:r>
            <a:r>
              <a:rPr lang="es-ES" sz="2000" b="1" dirty="0">
                <a:solidFill>
                  <a:srgbClr val="000099"/>
                </a:solidFill>
              </a:rPr>
              <a:t>Comité Copernicus </a:t>
            </a:r>
            <a:r>
              <a:rPr lang="es-ES" sz="2000" dirty="0" smtClean="0">
                <a:solidFill>
                  <a:srgbClr val="000099"/>
                </a:solidFill>
              </a:rPr>
              <a:t>en:</a:t>
            </a: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367" y="5147794"/>
            <a:ext cx="420287" cy="407422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393" y="4005064"/>
            <a:ext cx="420287" cy="398844"/>
          </a:xfrm>
          <a:prstGeom prst="rect">
            <a:avLst/>
          </a:prstGeom>
        </p:spPr>
      </p:pic>
      <p:pic>
        <p:nvPicPr>
          <p:cNvPr id="9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38" y="5829310"/>
            <a:ext cx="420287" cy="40742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37" y="3235840"/>
            <a:ext cx="420287" cy="395320"/>
          </a:xfrm>
          <a:prstGeom prst="rect">
            <a:avLst/>
          </a:prstGeom>
        </p:spPr>
      </p:pic>
      <p:pic>
        <p:nvPicPr>
          <p:cNvPr id="11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38" y="4576531"/>
            <a:ext cx="420287" cy="399480"/>
          </a:xfrm>
          <a:prstGeom prst="rect">
            <a:avLst/>
          </a:prstGeom>
        </p:spPr>
      </p:pic>
      <p:pic>
        <p:nvPicPr>
          <p:cNvPr id="12" name="Imagen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51" y="1388682"/>
            <a:ext cx="420287" cy="395564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763688" y="3989963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99"/>
                </a:solidFill>
              </a:rPr>
              <a:t>Determinación de los requisitos de los </a:t>
            </a:r>
            <a:r>
              <a:rPr lang="es-ES" sz="2000" b="1" dirty="0" smtClean="0">
                <a:solidFill>
                  <a:srgbClr val="000099"/>
                </a:solidFill>
              </a:rPr>
              <a:t>usuarios</a:t>
            </a:r>
          </a:p>
          <a:p>
            <a:endParaRPr lang="es-ES" sz="2000" b="1" dirty="0">
              <a:solidFill>
                <a:srgbClr val="000099"/>
              </a:solidFill>
            </a:endParaRPr>
          </a:p>
          <a:p>
            <a:r>
              <a:rPr lang="es-ES" sz="2000" b="1" dirty="0">
                <a:solidFill>
                  <a:srgbClr val="000099"/>
                </a:solidFill>
              </a:rPr>
              <a:t>Verificación del cumplimiento del </a:t>
            </a:r>
            <a:r>
              <a:rPr lang="es-ES" sz="2000" b="1" dirty="0" smtClean="0">
                <a:solidFill>
                  <a:srgbClr val="000099"/>
                </a:solidFill>
              </a:rPr>
              <a:t>servicio</a:t>
            </a:r>
          </a:p>
          <a:p>
            <a:endParaRPr lang="es-ES" sz="2000" b="1" dirty="0">
              <a:solidFill>
                <a:srgbClr val="000099"/>
              </a:solidFill>
            </a:endParaRPr>
          </a:p>
          <a:p>
            <a:r>
              <a:rPr lang="es-ES" sz="2000" b="1" dirty="0">
                <a:solidFill>
                  <a:srgbClr val="000099"/>
                </a:solidFill>
              </a:rPr>
              <a:t>Coordinación de los usuarios del sector </a:t>
            </a:r>
            <a:r>
              <a:rPr lang="es-ES" sz="2000" b="1" dirty="0" smtClean="0">
                <a:solidFill>
                  <a:srgbClr val="000099"/>
                </a:solidFill>
              </a:rPr>
              <a:t>público</a:t>
            </a:r>
          </a:p>
          <a:p>
            <a:endParaRPr lang="es-ES" sz="2000" b="1" dirty="0">
              <a:solidFill>
                <a:srgbClr val="000099"/>
              </a:solidFill>
            </a:endParaRPr>
          </a:p>
          <a:p>
            <a:r>
              <a:rPr lang="es-ES" sz="2000" b="1" dirty="0">
                <a:solidFill>
                  <a:srgbClr val="000099"/>
                </a:solidFill>
              </a:rPr>
              <a:t>Asesoramiento en las necesidades de los </a:t>
            </a:r>
            <a:r>
              <a:rPr lang="es-ES" sz="2000" b="1" dirty="0" smtClean="0">
                <a:solidFill>
                  <a:srgbClr val="000099"/>
                </a:solidFill>
              </a:rPr>
              <a:t>usuarios</a:t>
            </a:r>
            <a:endParaRPr lang="es-ES" sz="2000" b="1" dirty="0">
              <a:solidFill>
                <a:srgbClr val="000099"/>
              </a:solidFill>
            </a:endParaRPr>
          </a:p>
        </p:txBody>
      </p:sp>
      <p:grpSp>
        <p:nvGrpSpPr>
          <p:cNvPr id="17" name="2 Grupo"/>
          <p:cNvGrpSpPr/>
          <p:nvPr/>
        </p:nvGrpSpPr>
        <p:grpSpPr>
          <a:xfrm>
            <a:off x="1763688" y="121471"/>
            <a:ext cx="7308304" cy="355201"/>
            <a:chOff x="1763688" y="121471"/>
            <a:chExt cx="7308304" cy="355201"/>
          </a:xfrm>
        </p:grpSpPr>
        <p:sp>
          <p:nvSpPr>
            <p:cNvPr id="18" name="3 CuadroTexto"/>
            <p:cNvSpPr txBox="1"/>
            <p:nvPr/>
          </p:nvSpPr>
          <p:spPr>
            <a:xfrm>
              <a:off x="2555776" y="121471"/>
              <a:ext cx="6516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Introducción a Copernicus Land: seguimiento de cambios en el territorio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4 Conector recto"/>
            <p:cNvCxnSpPr/>
            <p:nvPr/>
          </p:nvCxnSpPr>
          <p:spPr>
            <a:xfrm flipH="1">
              <a:off x="1763688" y="476672"/>
              <a:ext cx="7200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91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/>
          <p:nvPr/>
        </p:nvGrpSpPr>
        <p:grpSpPr>
          <a:xfrm>
            <a:off x="1763688" y="121471"/>
            <a:ext cx="7308304" cy="355201"/>
            <a:chOff x="1763688" y="121471"/>
            <a:chExt cx="7308304" cy="355201"/>
          </a:xfrm>
        </p:grpSpPr>
        <p:sp>
          <p:nvSpPr>
            <p:cNvPr id="4" name="3 CuadroTexto"/>
            <p:cNvSpPr txBox="1"/>
            <p:nvPr/>
          </p:nvSpPr>
          <p:spPr>
            <a:xfrm>
              <a:off x="2555776" y="121471"/>
              <a:ext cx="6516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Introducción a Copernicus Land: seguimiento de cambios en el territorio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4 Conector recto"/>
            <p:cNvCxnSpPr/>
            <p:nvPr/>
          </p:nvCxnSpPr>
          <p:spPr>
            <a:xfrm flipH="1">
              <a:off x="1763688" y="476672"/>
              <a:ext cx="7200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3"/>
          <p:cNvSpPr txBox="1">
            <a:spLocks/>
          </p:cNvSpPr>
          <p:nvPr/>
        </p:nvSpPr>
        <p:spPr>
          <a:xfrm>
            <a:off x="157240" y="1302680"/>
            <a:ext cx="5040312" cy="4104456"/>
          </a:xfrm>
          <a:prstGeom prst="rect">
            <a:avLst/>
          </a:prstGeom>
        </p:spPr>
        <p:txBody>
          <a:bodyPr/>
          <a:lstStyle/>
          <a:p>
            <a:pPr marL="34290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Usuarios actuales y potenciales de Copernicus</a:t>
            </a:r>
          </a:p>
          <a:p>
            <a:pPr marL="742950" lvl="1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000" dirty="0" smtClean="0">
                <a:solidFill>
                  <a:srgbClr val="000099"/>
                </a:solidFill>
              </a:rPr>
              <a:t>Sector </a:t>
            </a:r>
            <a:r>
              <a:rPr lang="en-GB" sz="2000" dirty="0" err="1" smtClean="0">
                <a:solidFill>
                  <a:srgbClr val="000099"/>
                </a:solidFill>
              </a:rPr>
              <a:t>privado</a:t>
            </a:r>
            <a:endParaRPr lang="en-GB" sz="2000" dirty="0" smtClean="0">
              <a:solidFill>
                <a:srgbClr val="000099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000" dirty="0" smtClean="0">
                <a:solidFill>
                  <a:srgbClr val="000099"/>
                </a:solidFill>
                <a:latin typeface="+mn-lt"/>
              </a:rPr>
              <a:t>Sector </a:t>
            </a:r>
            <a:r>
              <a:rPr lang="en-GB" sz="2000" dirty="0" err="1" smtClean="0">
                <a:solidFill>
                  <a:srgbClr val="000099"/>
                </a:solidFill>
                <a:latin typeface="+mn-lt"/>
              </a:rPr>
              <a:t>público</a:t>
            </a:r>
            <a:endParaRPr lang="en-GB" sz="2000" dirty="0" smtClean="0">
              <a:solidFill>
                <a:srgbClr val="000099"/>
              </a:solidFill>
              <a:latin typeface="+mn-lt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Instituciones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administración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Comunidad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científica</a:t>
            </a:r>
            <a:r>
              <a:rPr lang="en-GB" sz="1800" dirty="0" smtClean="0">
                <a:solidFill>
                  <a:srgbClr val="000099"/>
                </a:solidFill>
                <a:latin typeface="+mn-lt"/>
              </a:rPr>
              <a:t>/</a:t>
            </a:r>
            <a:r>
              <a:rPr lang="en-GB" sz="1800" dirty="0" err="1" smtClean="0">
                <a:solidFill>
                  <a:srgbClr val="000099"/>
                </a:solidFill>
                <a:latin typeface="+mn-lt"/>
              </a:rPr>
              <a:t>investigación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Público general</a:t>
            </a:r>
          </a:p>
          <a:p>
            <a:pPr marL="34290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0099"/>
              </a:solidFill>
              <a:latin typeface="+mn-lt"/>
            </a:endParaRPr>
          </a:p>
          <a:p>
            <a:pPr marL="34290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Usuarios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españoles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la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Red EIONET </a:t>
            </a:r>
          </a:p>
          <a:p>
            <a:pPr marL="742950" marR="0" lvl="1" indent="-28575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000" dirty="0" err="1" smtClean="0">
                <a:solidFill>
                  <a:srgbClr val="000099"/>
                </a:solidFill>
              </a:rPr>
              <a:t>Ámbito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en-GB" sz="2000" dirty="0" err="1" smtClean="0">
                <a:solidFill>
                  <a:srgbClr val="000099"/>
                </a:solidFill>
              </a:rPr>
              <a:t>nacional</a:t>
            </a:r>
            <a:endParaRPr lang="en-GB" sz="2000" dirty="0" smtClean="0">
              <a:solidFill>
                <a:srgbClr val="000099"/>
              </a:solidFill>
            </a:endParaRPr>
          </a:p>
          <a:p>
            <a:pPr marL="742950" marR="0" lvl="1" indent="-28575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000" dirty="0" err="1" smtClean="0">
                <a:solidFill>
                  <a:srgbClr val="000099"/>
                </a:solidFill>
              </a:rPr>
              <a:t>Ámbito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 (CCAA)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86896" y="3108359"/>
            <a:ext cx="4175856" cy="2951708"/>
            <a:chOff x="0" y="396"/>
            <a:chExt cx="5420" cy="3674"/>
          </a:xfrm>
        </p:grpSpPr>
        <p:pic>
          <p:nvPicPr>
            <p:cNvPr id="8" name="Picture 7" descr="mapa comunidad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82"/>
              <a:ext cx="4980" cy="3588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396"/>
              <a:ext cx="658" cy="726"/>
              <a:chOff x="1791" y="1207"/>
              <a:chExt cx="2086" cy="2359"/>
            </a:xfrm>
          </p:grpSpPr>
          <p:sp>
            <p:nvSpPr>
              <p:cNvPr id="58" name="Oval 9"/>
              <p:cNvSpPr>
                <a:spLocks noChangeArrowheads="1"/>
              </p:cNvSpPr>
              <p:nvPr/>
            </p:nvSpPr>
            <p:spPr bwMode="auto">
              <a:xfrm>
                <a:off x="2064" y="1480"/>
                <a:ext cx="317" cy="317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" sz="600" b="1">
                    <a:solidFill>
                      <a:srgbClr val="000000"/>
                    </a:solidFill>
                    <a:latin typeface="Verdana" pitchFamily="34" charset="0"/>
                  </a:rPr>
                  <a:t>PFN</a:t>
                </a:r>
              </a:p>
            </p:txBody>
          </p:sp>
          <p:cxnSp>
            <p:nvCxnSpPr>
              <p:cNvPr id="59" name="AutoShape 10"/>
              <p:cNvCxnSpPr>
                <a:cxnSpLocks noChangeShapeType="1"/>
                <a:stCxn id="60" idx="1"/>
                <a:endCxn id="58" idx="5"/>
              </p:cNvCxnSpPr>
              <p:nvPr/>
            </p:nvCxnSpPr>
            <p:spPr bwMode="auto">
              <a:xfrm flipH="1" flipV="1">
                <a:off x="2335" y="1751"/>
                <a:ext cx="148" cy="1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60" name="Oval 11"/>
              <p:cNvSpPr>
                <a:spLocks noChangeArrowheads="1"/>
              </p:cNvSpPr>
              <p:nvPr/>
            </p:nvSpPr>
            <p:spPr bwMode="auto">
              <a:xfrm>
                <a:off x="2290" y="1706"/>
                <a:ext cx="1317" cy="131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" sz="800" b="1">
                    <a:solidFill>
                      <a:srgbClr val="000000"/>
                    </a:solidFill>
                    <a:latin typeface="Verdana" pitchFamily="34" charset="0"/>
                  </a:rPr>
                  <a:t>EEA</a:t>
                </a:r>
              </a:p>
            </p:txBody>
          </p:sp>
          <p:sp>
            <p:nvSpPr>
              <p:cNvPr id="61" name="Oval 12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17" cy="317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" sz="600" b="1">
                    <a:solidFill>
                      <a:srgbClr val="000000"/>
                    </a:solidFill>
                    <a:latin typeface="Verdana" pitchFamily="34" charset="0"/>
                  </a:rPr>
                  <a:t>PPC</a:t>
                </a:r>
              </a:p>
            </p:txBody>
          </p:sp>
          <p:sp>
            <p:nvSpPr>
              <p:cNvPr id="62" name="Oval 13"/>
              <p:cNvSpPr>
                <a:spLocks noChangeArrowheads="1"/>
              </p:cNvSpPr>
              <p:nvPr/>
            </p:nvSpPr>
            <p:spPr bwMode="auto">
              <a:xfrm>
                <a:off x="3560" y="1480"/>
                <a:ext cx="317" cy="31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" sz="600" b="1">
                    <a:solidFill>
                      <a:srgbClr val="000000"/>
                    </a:solidFill>
                    <a:latin typeface="Verdana" pitchFamily="34" charset="0"/>
                  </a:rPr>
                  <a:t>CTE</a:t>
                </a:r>
              </a:p>
            </p:txBody>
          </p:sp>
          <p:cxnSp>
            <p:nvCxnSpPr>
              <p:cNvPr id="63" name="AutoShape 14"/>
              <p:cNvCxnSpPr>
                <a:cxnSpLocks noChangeShapeType="1"/>
                <a:stCxn id="60" idx="0"/>
                <a:endCxn id="61" idx="4"/>
              </p:cNvCxnSpPr>
              <p:nvPr/>
            </p:nvCxnSpPr>
            <p:spPr bwMode="auto">
              <a:xfrm flipH="1" flipV="1">
                <a:off x="2948" y="1524"/>
                <a:ext cx="1" cy="1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4" name="AutoShape 15"/>
              <p:cNvCxnSpPr>
                <a:cxnSpLocks noChangeShapeType="1"/>
                <a:stCxn id="60" idx="7"/>
                <a:endCxn id="62" idx="3"/>
              </p:cNvCxnSpPr>
              <p:nvPr/>
            </p:nvCxnSpPr>
            <p:spPr bwMode="auto">
              <a:xfrm flipV="1">
                <a:off x="3414" y="1751"/>
                <a:ext cx="192" cy="1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65" name="Oval 16"/>
              <p:cNvSpPr>
                <a:spLocks noChangeArrowheads="1"/>
              </p:cNvSpPr>
              <p:nvPr/>
            </p:nvSpPr>
            <p:spPr bwMode="auto">
              <a:xfrm>
                <a:off x="3560" y="2931"/>
                <a:ext cx="317" cy="317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" sz="600" b="1">
                    <a:solidFill>
                      <a:srgbClr val="000000"/>
                    </a:solidFill>
                    <a:latin typeface="Verdana" pitchFamily="34" charset="0"/>
                  </a:rPr>
                  <a:t>PPC</a:t>
                </a:r>
              </a:p>
            </p:txBody>
          </p:sp>
          <p:sp>
            <p:nvSpPr>
              <p:cNvPr id="66" name="Oval 17"/>
              <p:cNvSpPr>
                <a:spLocks noChangeArrowheads="1"/>
              </p:cNvSpPr>
              <p:nvPr/>
            </p:nvSpPr>
            <p:spPr bwMode="auto">
              <a:xfrm>
                <a:off x="2789" y="3249"/>
                <a:ext cx="317" cy="31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" sz="600" b="1">
                    <a:solidFill>
                      <a:srgbClr val="000000"/>
                    </a:solidFill>
                    <a:latin typeface="Verdana" pitchFamily="34" charset="0"/>
                  </a:rPr>
                  <a:t>CTE</a:t>
                </a:r>
              </a:p>
            </p:txBody>
          </p:sp>
          <p:cxnSp>
            <p:nvCxnSpPr>
              <p:cNvPr id="67" name="AutoShape 18"/>
              <p:cNvCxnSpPr>
                <a:cxnSpLocks noChangeShapeType="1"/>
                <a:stCxn id="60" idx="5"/>
                <a:endCxn id="65" idx="1"/>
              </p:cNvCxnSpPr>
              <p:nvPr/>
            </p:nvCxnSpPr>
            <p:spPr bwMode="auto">
              <a:xfrm>
                <a:off x="3414" y="2829"/>
                <a:ext cx="192" cy="1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8" name="AutoShape 19"/>
              <p:cNvCxnSpPr>
                <a:cxnSpLocks noChangeShapeType="1"/>
                <a:stCxn id="60" idx="4"/>
                <a:endCxn id="66" idx="0"/>
              </p:cNvCxnSpPr>
              <p:nvPr/>
            </p:nvCxnSpPr>
            <p:spPr bwMode="auto">
              <a:xfrm flipH="1">
                <a:off x="2948" y="3022"/>
                <a:ext cx="1" cy="2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69" name="Oval 20"/>
              <p:cNvSpPr>
                <a:spLocks noChangeArrowheads="1"/>
              </p:cNvSpPr>
              <p:nvPr/>
            </p:nvSpPr>
            <p:spPr bwMode="auto">
              <a:xfrm>
                <a:off x="2064" y="2931"/>
                <a:ext cx="317" cy="317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" sz="600" b="1">
                    <a:solidFill>
                      <a:srgbClr val="000000"/>
                    </a:solidFill>
                    <a:latin typeface="Verdana" pitchFamily="34" charset="0"/>
                  </a:rPr>
                  <a:t>PFN</a:t>
                </a:r>
              </a:p>
            </p:txBody>
          </p:sp>
          <p:cxnSp>
            <p:nvCxnSpPr>
              <p:cNvPr id="70" name="AutoShape 21"/>
              <p:cNvCxnSpPr>
                <a:cxnSpLocks noChangeShapeType="1"/>
                <a:stCxn id="60" idx="3"/>
                <a:endCxn id="69" idx="7"/>
              </p:cNvCxnSpPr>
              <p:nvPr/>
            </p:nvCxnSpPr>
            <p:spPr bwMode="auto">
              <a:xfrm flipH="1">
                <a:off x="2335" y="2829"/>
                <a:ext cx="148" cy="1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71" name="Oval 22"/>
              <p:cNvSpPr>
                <a:spLocks noChangeArrowheads="1"/>
              </p:cNvSpPr>
              <p:nvPr/>
            </p:nvSpPr>
            <p:spPr bwMode="auto">
              <a:xfrm>
                <a:off x="1791" y="2205"/>
                <a:ext cx="317" cy="317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" sz="600" b="1">
                    <a:solidFill>
                      <a:srgbClr val="000000"/>
                    </a:solidFill>
                    <a:latin typeface="Verdana" pitchFamily="34" charset="0"/>
                  </a:rPr>
                  <a:t>PPC</a:t>
                </a:r>
              </a:p>
            </p:txBody>
          </p:sp>
          <p:cxnSp>
            <p:nvCxnSpPr>
              <p:cNvPr id="72" name="AutoShape 23"/>
              <p:cNvCxnSpPr>
                <a:cxnSpLocks noChangeShapeType="1"/>
                <a:stCxn id="60" idx="2"/>
                <a:endCxn id="71" idx="6"/>
              </p:cNvCxnSpPr>
              <p:nvPr/>
            </p:nvCxnSpPr>
            <p:spPr bwMode="auto">
              <a:xfrm flipH="1">
                <a:off x="2108" y="2364"/>
                <a:ext cx="18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</p:grp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273" y="1462"/>
              <a:ext cx="186" cy="182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NRC</a:t>
              </a:r>
            </a:p>
          </p:txBody>
        </p:sp>
        <p:cxnSp>
          <p:nvCxnSpPr>
            <p:cNvPr id="11" name="AutoShape 25"/>
            <p:cNvCxnSpPr>
              <a:cxnSpLocks noChangeShapeType="1"/>
              <a:stCxn id="12" idx="1"/>
              <a:endCxn id="10" idx="5"/>
            </p:cNvCxnSpPr>
            <p:nvPr/>
          </p:nvCxnSpPr>
          <p:spPr bwMode="auto">
            <a:xfrm flipH="1" flipV="1">
              <a:off x="432" y="1617"/>
              <a:ext cx="87" cy="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2" name="Oval 26"/>
            <p:cNvSpPr>
              <a:spLocks noChangeArrowheads="1"/>
            </p:cNvSpPr>
            <p:nvPr/>
          </p:nvSpPr>
          <p:spPr bwMode="auto">
            <a:xfrm>
              <a:off x="406" y="1592"/>
              <a:ext cx="773" cy="75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 b="1">
                  <a:solidFill>
                    <a:srgbClr val="000000"/>
                  </a:solidFill>
                  <a:latin typeface="Verdana" pitchFamily="34" charset="0"/>
                </a:rPr>
                <a:t>NFP </a:t>
              </a:r>
            </a:p>
            <a:p>
              <a:pPr algn="ctr"/>
              <a:r>
                <a:rPr lang="es-ES" sz="1200" b="1">
                  <a:solidFill>
                    <a:srgbClr val="000000"/>
                  </a:solidFill>
                  <a:latin typeface="Verdana" pitchFamily="34" charset="0"/>
                </a:rPr>
                <a:t>SPAIN</a:t>
              </a:r>
            </a:p>
          </p:txBody>
        </p:sp>
        <p:cxnSp>
          <p:nvCxnSpPr>
            <p:cNvPr id="13" name="AutoShape 27"/>
            <p:cNvCxnSpPr>
              <a:cxnSpLocks noChangeShapeType="1"/>
              <a:stCxn id="12" idx="4"/>
              <a:endCxn id="18" idx="0"/>
            </p:cNvCxnSpPr>
            <p:nvPr/>
          </p:nvCxnSpPr>
          <p:spPr bwMode="auto">
            <a:xfrm>
              <a:off x="793" y="2351"/>
              <a:ext cx="3" cy="1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4" name="Oval 28"/>
            <p:cNvSpPr>
              <a:spLocks noChangeArrowheads="1"/>
            </p:cNvSpPr>
            <p:nvPr/>
          </p:nvSpPr>
          <p:spPr bwMode="auto">
            <a:xfrm>
              <a:off x="273" y="2299"/>
              <a:ext cx="186" cy="18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NRC</a:t>
              </a:r>
            </a:p>
          </p:txBody>
        </p:sp>
        <p:cxnSp>
          <p:nvCxnSpPr>
            <p:cNvPr id="15" name="AutoShape 29"/>
            <p:cNvCxnSpPr>
              <a:cxnSpLocks noChangeShapeType="1"/>
              <a:stCxn id="12" idx="3"/>
              <a:endCxn id="14" idx="7"/>
            </p:cNvCxnSpPr>
            <p:nvPr/>
          </p:nvCxnSpPr>
          <p:spPr bwMode="auto">
            <a:xfrm flipH="1">
              <a:off x="432" y="2240"/>
              <a:ext cx="87" cy="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6" name="Oval 30"/>
            <p:cNvSpPr>
              <a:spLocks noChangeArrowheads="1"/>
            </p:cNvSpPr>
            <p:nvPr/>
          </p:nvSpPr>
          <p:spPr bwMode="auto">
            <a:xfrm>
              <a:off x="113" y="1880"/>
              <a:ext cx="186" cy="183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E</a:t>
              </a:r>
            </a:p>
          </p:txBody>
        </p:sp>
        <p:cxnSp>
          <p:nvCxnSpPr>
            <p:cNvPr id="17" name="AutoShape 31"/>
            <p:cNvCxnSpPr>
              <a:cxnSpLocks noChangeShapeType="1"/>
              <a:stCxn id="12" idx="2"/>
              <a:endCxn id="16" idx="6"/>
            </p:cNvCxnSpPr>
            <p:nvPr/>
          </p:nvCxnSpPr>
          <p:spPr bwMode="auto">
            <a:xfrm flipH="1">
              <a:off x="299" y="1972"/>
              <a:ext cx="10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8" name="Oval 32"/>
            <p:cNvSpPr>
              <a:spLocks noChangeArrowheads="1"/>
            </p:cNvSpPr>
            <p:nvPr/>
          </p:nvSpPr>
          <p:spPr bwMode="auto">
            <a:xfrm>
              <a:off x="703" y="2481"/>
              <a:ext cx="186" cy="183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E</a:t>
              </a:r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1837" y="804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20" name="Oval 34"/>
            <p:cNvSpPr>
              <a:spLocks noChangeArrowheads="1"/>
            </p:cNvSpPr>
            <p:nvPr/>
          </p:nvSpPr>
          <p:spPr bwMode="auto">
            <a:xfrm>
              <a:off x="2381" y="577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2925" y="668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22" name="Oval 36"/>
            <p:cNvSpPr>
              <a:spLocks noChangeArrowheads="1"/>
            </p:cNvSpPr>
            <p:nvPr/>
          </p:nvSpPr>
          <p:spPr bwMode="auto">
            <a:xfrm>
              <a:off x="2785" y="1349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23" name="Oval 37"/>
            <p:cNvSpPr>
              <a:spLocks noChangeArrowheads="1"/>
            </p:cNvSpPr>
            <p:nvPr/>
          </p:nvSpPr>
          <p:spPr bwMode="auto">
            <a:xfrm>
              <a:off x="3016" y="1666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auto">
            <a:xfrm>
              <a:off x="3420" y="1757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25" name="Oval 39"/>
            <p:cNvSpPr>
              <a:spLocks noChangeArrowheads="1"/>
            </p:cNvSpPr>
            <p:nvPr/>
          </p:nvSpPr>
          <p:spPr bwMode="auto">
            <a:xfrm>
              <a:off x="3742" y="2664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26" name="Oval 40"/>
            <p:cNvSpPr>
              <a:spLocks noChangeArrowheads="1"/>
            </p:cNvSpPr>
            <p:nvPr/>
          </p:nvSpPr>
          <p:spPr bwMode="auto">
            <a:xfrm>
              <a:off x="3334" y="1031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27" name="Oval 41"/>
            <p:cNvSpPr>
              <a:spLocks noChangeArrowheads="1"/>
            </p:cNvSpPr>
            <p:nvPr/>
          </p:nvSpPr>
          <p:spPr bwMode="auto">
            <a:xfrm>
              <a:off x="3334" y="714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28" name="Oval 42"/>
            <p:cNvSpPr>
              <a:spLocks noChangeArrowheads="1"/>
            </p:cNvSpPr>
            <p:nvPr/>
          </p:nvSpPr>
          <p:spPr bwMode="auto">
            <a:xfrm>
              <a:off x="3606" y="850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29" name="Oval 43"/>
            <p:cNvSpPr>
              <a:spLocks noChangeArrowheads="1"/>
            </p:cNvSpPr>
            <p:nvPr/>
          </p:nvSpPr>
          <p:spPr bwMode="auto">
            <a:xfrm>
              <a:off x="3923" y="1393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30" name="Oval 44"/>
            <p:cNvSpPr>
              <a:spLocks noChangeArrowheads="1"/>
            </p:cNvSpPr>
            <p:nvPr/>
          </p:nvSpPr>
          <p:spPr bwMode="auto">
            <a:xfrm>
              <a:off x="4967" y="1984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31" name="Oval 45"/>
            <p:cNvSpPr>
              <a:spLocks noChangeArrowheads="1"/>
            </p:cNvSpPr>
            <p:nvPr/>
          </p:nvSpPr>
          <p:spPr bwMode="auto">
            <a:xfrm>
              <a:off x="4513" y="1122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32" name="Oval 46"/>
            <p:cNvSpPr>
              <a:spLocks noChangeArrowheads="1"/>
            </p:cNvSpPr>
            <p:nvPr/>
          </p:nvSpPr>
          <p:spPr bwMode="auto">
            <a:xfrm>
              <a:off x="3969" y="2301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33" name="Oval 47"/>
            <p:cNvSpPr>
              <a:spLocks noChangeArrowheads="1"/>
            </p:cNvSpPr>
            <p:nvPr/>
          </p:nvSpPr>
          <p:spPr bwMode="auto">
            <a:xfrm>
              <a:off x="1247" y="3753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34" name="Oval 48"/>
            <p:cNvSpPr>
              <a:spLocks noChangeArrowheads="1"/>
            </p:cNvSpPr>
            <p:nvPr/>
          </p:nvSpPr>
          <p:spPr bwMode="auto">
            <a:xfrm>
              <a:off x="2744" y="2845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cxnSp>
          <p:nvCxnSpPr>
            <p:cNvPr id="35" name="AutoShape 49"/>
            <p:cNvCxnSpPr>
              <a:cxnSpLocks noChangeShapeType="1"/>
              <a:stCxn id="60" idx="6"/>
              <a:endCxn id="12" idx="0"/>
            </p:cNvCxnSpPr>
            <p:nvPr/>
          </p:nvCxnSpPr>
          <p:spPr bwMode="auto">
            <a:xfrm>
              <a:off x="573" y="753"/>
              <a:ext cx="220" cy="83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6" name="AutoShape 50"/>
            <p:cNvCxnSpPr>
              <a:cxnSpLocks noChangeShapeType="1"/>
              <a:stCxn id="12" idx="7"/>
              <a:endCxn id="19" idx="3"/>
            </p:cNvCxnSpPr>
            <p:nvPr/>
          </p:nvCxnSpPr>
          <p:spPr bwMode="auto">
            <a:xfrm flipV="1">
              <a:off x="1066" y="959"/>
              <a:ext cx="798" cy="7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" name="AutoShape 51"/>
            <p:cNvCxnSpPr>
              <a:cxnSpLocks noChangeShapeType="1"/>
              <a:stCxn id="12" idx="7"/>
              <a:endCxn id="20" idx="3"/>
            </p:cNvCxnSpPr>
            <p:nvPr/>
          </p:nvCxnSpPr>
          <p:spPr bwMode="auto">
            <a:xfrm flipV="1">
              <a:off x="1066" y="732"/>
              <a:ext cx="1342" cy="9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8" name="AutoShape 52"/>
            <p:cNvCxnSpPr>
              <a:cxnSpLocks noChangeShapeType="1"/>
              <a:stCxn id="12" idx="7"/>
              <a:endCxn id="21" idx="3"/>
            </p:cNvCxnSpPr>
            <p:nvPr/>
          </p:nvCxnSpPr>
          <p:spPr bwMode="auto">
            <a:xfrm flipV="1">
              <a:off x="1066" y="823"/>
              <a:ext cx="1886" cy="8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" name="AutoShape 53"/>
            <p:cNvCxnSpPr>
              <a:cxnSpLocks noChangeShapeType="1"/>
              <a:stCxn id="12" idx="7"/>
              <a:endCxn id="27" idx="2"/>
            </p:cNvCxnSpPr>
            <p:nvPr/>
          </p:nvCxnSpPr>
          <p:spPr bwMode="auto">
            <a:xfrm flipV="1">
              <a:off x="1066" y="805"/>
              <a:ext cx="2268" cy="8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AutoShape 54"/>
            <p:cNvCxnSpPr>
              <a:cxnSpLocks noChangeShapeType="1"/>
              <a:stCxn id="12" idx="7"/>
              <a:endCxn id="28" idx="2"/>
            </p:cNvCxnSpPr>
            <p:nvPr/>
          </p:nvCxnSpPr>
          <p:spPr bwMode="auto">
            <a:xfrm flipV="1">
              <a:off x="1066" y="941"/>
              <a:ext cx="2540" cy="7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1" name="AutoShape 55"/>
            <p:cNvCxnSpPr>
              <a:cxnSpLocks noChangeShapeType="1"/>
              <a:stCxn id="22" idx="2"/>
              <a:endCxn id="12" idx="6"/>
            </p:cNvCxnSpPr>
            <p:nvPr/>
          </p:nvCxnSpPr>
          <p:spPr bwMode="auto">
            <a:xfrm flipH="1">
              <a:off x="1179" y="1440"/>
              <a:ext cx="1606" cy="5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2" name="AutoShape 56"/>
            <p:cNvCxnSpPr>
              <a:cxnSpLocks noChangeShapeType="1"/>
              <a:stCxn id="26" idx="2"/>
              <a:endCxn id="12" idx="6"/>
            </p:cNvCxnSpPr>
            <p:nvPr/>
          </p:nvCxnSpPr>
          <p:spPr bwMode="auto">
            <a:xfrm flipH="1">
              <a:off x="1179" y="1122"/>
              <a:ext cx="2155" cy="8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3" name="AutoShape 57"/>
            <p:cNvCxnSpPr>
              <a:cxnSpLocks noChangeShapeType="1"/>
              <a:stCxn id="29" idx="2"/>
              <a:endCxn id="12" idx="6"/>
            </p:cNvCxnSpPr>
            <p:nvPr/>
          </p:nvCxnSpPr>
          <p:spPr bwMode="auto">
            <a:xfrm flipH="1">
              <a:off x="1179" y="1484"/>
              <a:ext cx="2744" cy="4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4" name="AutoShape 58"/>
            <p:cNvCxnSpPr>
              <a:cxnSpLocks noChangeShapeType="1"/>
              <a:stCxn id="31" idx="2"/>
              <a:endCxn id="12" idx="6"/>
            </p:cNvCxnSpPr>
            <p:nvPr/>
          </p:nvCxnSpPr>
          <p:spPr bwMode="auto">
            <a:xfrm flipH="1">
              <a:off x="1179" y="1213"/>
              <a:ext cx="3334" cy="7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AutoShape 59"/>
            <p:cNvCxnSpPr>
              <a:cxnSpLocks noChangeShapeType="1"/>
              <a:stCxn id="23" idx="2"/>
              <a:endCxn id="12" idx="6"/>
            </p:cNvCxnSpPr>
            <p:nvPr/>
          </p:nvCxnSpPr>
          <p:spPr bwMode="auto">
            <a:xfrm flipH="1">
              <a:off x="1179" y="1757"/>
              <a:ext cx="1837" cy="2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6" name="AutoShape 60"/>
            <p:cNvCxnSpPr>
              <a:cxnSpLocks noChangeShapeType="1"/>
              <a:stCxn id="34" idx="2"/>
              <a:endCxn id="12" idx="5"/>
            </p:cNvCxnSpPr>
            <p:nvPr/>
          </p:nvCxnSpPr>
          <p:spPr bwMode="auto">
            <a:xfrm flipH="1" flipV="1">
              <a:off x="1066" y="2240"/>
              <a:ext cx="1678" cy="6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7" name="AutoShape 61"/>
            <p:cNvCxnSpPr>
              <a:cxnSpLocks noChangeShapeType="1"/>
              <a:stCxn id="33" idx="0"/>
              <a:endCxn id="12" idx="5"/>
            </p:cNvCxnSpPr>
            <p:nvPr/>
          </p:nvCxnSpPr>
          <p:spPr bwMode="auto">
            <a:xfrm flipH="1" flipV="1">
              <a:off x="1066" y="2240"/>
              <a:ext cx="274" cy="1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8" name="AutoShape 62"/>
            <p:cNvCxnSpPr>
              <a:cxnSpLocks noChangeShapeType="1"/>
              <a:stCxn id="25" idx="2"/>
              <a:endCxn id="12" idx="5"/>
            </p:cNvCxnSpPr>
            <p:nvPr/>
          </p:nvCxnSpPr>
          <p:spPr bwMode="auto">
            <a:xfrm flipH="1" flipV="1">
              <a:off x="1066" y="2240"/>
              <a:ext cx="2676" cy="5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9" name="AutoShape 63"/>
            <p:cNvCxnSpPr>
              <a:cxnSpLocks noChangeShapeType="1"/>
              <a:stCxn id="24" idx="2"/>
              <a:endCxn id="12" idx="6"/>
            </p:cNvCxnSpPr>
            <p:nvPr/>
          </p:nvCxnSpPr>
          <p:spPr bwMode="auto">
            <a:xfrm flipH="1">
              <a:off x="1179" y="1848"/>
              <a:ext cx="2241" cy="1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0" name="AutoShape 64"/>
            <p:cNvCxnSpPr>
              <a:cxnSpLocks noChangeShapeType="1"/>
              <a:stCxn id="32" idx="2"/>
              <a:endCxn id="12" idx="5"/>
            </p:cNvCxnSpPr>
            <p:nvPr/>
          </p:nvCxnSpPr>
          <p:spPr bwMode="auto">
            <a:xfrm flipH="1" flipV="1">
              <a:off x="1066" y="2240"/>
              <a:ext cx="2903" cy="1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AutoShape 65"/>
            <p:cNvCxnSpPr>
              <a:cxnSpLocks noChangeShapeType="1"/>
              <a:stCxn id="30" idx="2"/>
              <a:endCxn id="12" idx="6"/>
            </p:cNvCxnSpPr>
            <p:nvPr/>
          </p:nvCxnSpPr>
          <p:spPr bwMode="auto">
            <a:xfrm flipH="1" flipV="1">
              <a:off x="1179" y="1972"/>
              <a:ext cx="3788" cy="1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2" name="AutoShape 66"/>
            <p:cNvCxnSpPr>
              <a:cxnSpLocks noChangeShapeType="1"/>
              <a:stCxn id="53" idx="2"/>
            </p:cNvCxnSpPr>
            <p:nvPr/>
          </p:nvCxnSpPr>
          <p:spPr bwMode="auto">
            <a:xfrm flipH="1" flipV="1">
              <a:off x="1179" y="1972"/>
              <a:ext cx="975" cy="1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3" name="Oval 67"/>
            <p:cNvSpPr>
              <a:spLocks noChangeArrowheads="1"/>
            </p:cNvSpPr>
            <p:nvPr/>
          </p:nvSpPr>
          <p:spPr bwMode="auto">
            <a:xfrm>
              <a:off x="2154" y="1984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54" name="Oval 68"/>
            <p:cNvSpPr>
              <a:spLocks noChangeArrowheads="1"/>
            </p:cNvSpPr>
            <p:nvPr/>
          </p:nvSpPr>
          <p:spPr bwMode="auto">
            <a:xfrm>
              <a:off x="2472" y="3526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sp>
          <p:nvSpPr>
            <p:cNvPr id="55" name="Oval 69"/>
            <p:cNvSpPr>
              <a:spLocks noChangeArrowheads="1"/>
            </p:cNvSpPr>
            <p:nvPr/>
          </p:nvSpPr>
          <p:spPr bwMode="auto">
            <a:xfrm>
              <a:off x="3243" y="3707"/>
              <a:ext cx="186" cy="182"/>
            </a:xfrm>
            <a:prstGeom prst="ellipse">
              <a:avLst/>
            </a:prstGeom>
            <a:solidFill>
              <a:srgbClr val="CC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Verdana" pitchFamily="34" charset="0"/>
                </a:rPr>
                <a:t>RFP</a:t>
              </a:r>
            </a:p>
          </p:txBody>
        </p:sp>
        <p:cxnSp>
          <p:nvCxnSpPr>
            <p:cNvPr id="56" name="AutoShape 70"/>
            <p:cNvCxnSpPr>
              <a:cxnSpLocks noChangeShapeType="1"/>
              <a:stCxn id="54" idx="2"/>
              <a:endCxn id="12" idx="5"/>
            </p:cNvCxnSpPr>
            <p:nvPr/>
          </p:nvCxnSpPr>
          <p:spPr bwMode="auto">
            <a:xfrm flipH="1" flipV="1">
              <a:off x="1066" y="2240"/>
              <a:ext cx="1406" cy="13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71"/>
            <p:cNvCxnSpPr>
              <a:cxnSpLocks noChangeShapeType="1"/>
              <a:stCxn id="55" idx="2"/>
              <a:endCxn id="12" idx="5"/>
            </p:cNvCxnSpPr>
            <p:nvPr/>
          </p:nvCxnSpPr>
          <p:spPr bwMode="auto">
            <a:xfrm flipH="1" flipV="1">
              <a:off x="1066" y="2240"/>
              <a:ext cx="2177" cy="15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951899"/>
            <a:ext cx="2987824" cy="16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905784"/>
            <a:ext cx="579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</a:t>
            </a:r>
            <a:r>
              <a:rPr lang="es-E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España</a:t>
            </a:r>
            <a:endParaRPr lang="es-ES" sz="2400" dirty="0">
              <a:solidFill>
                <a:srgbClr val="000099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38394" y="1821624"/>
            <a:ext cx="8236686" cy="2039425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1600" b="1" dirty="0" smtClean="0">
                <a:solidFill>
                  <a:srgbClr val="000099"/>
                </a:solidFill>
              </a:rPr>
              <a:t>Taller de Copernicus sobre “Atmósfera y Cambio Climático”</a:t>
            </a:r>
            <a:r>
              <a:rPr lang="es-ES" sz="1600" dirty="0" smtClean="0">
                <a:solidFill>
                  <a:srgbClr val="000099"/>
                </a:solidFill>
              </a:rPr>
              <a:t> (Madrid)</a:t>
            </a:r>
            <a:endParaRPr lang="es-ES" sz="1600" b="1" dirty="0" smtClean="0">
              <a:solidFill>
                <a:srgbClr val="000099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1600" b="1" dirty="0" smtClean="0">
                <a:solidFill>
                  <a:srgbClr val="000099"/>
                </a:solidFill>
              </a:rPr>
              <a:t>Taller práctico sobre el uso de productos de teledetección</a:t>
            </a:r>
            <a:r>
              <a:rPr lang="es-ES" sz="1600" dirty="0" smtClean="0">
                <a:solidFill>
                  <a:srgbClr val="000099"/>
                </a:solidFill>
              </a:rPr>
              <a:t> para medio ambiente en el marco del Servicio de Observación Vía Satélite de Humedales  (SWOS) en colaboración con la Universidad de Málaga.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1600" b="1" dirty="0" smtClean="0">
                <a:solidFill>
                  <a:srgbClr val="000099"/>
                </a:solidFill>
              </a:rPr>
              <a:t>Foro de Usuarios de </a:t>
            </a:r>
            <a:r>
              <a:rPr lang="es-ES" sz="1600" b="1" dirty="0" err="1" smtClean="0">
                <a:solidFill>
                  <a:srgbClr val="000099"/>
                </a:solidFill>
              </a:rPr>
              <a:t>Copernicus</a:t>
            </a:r>
            <a:endParaRPr lang="es-ES" sz="1600" b="1" dirty="0" smtClean="0">
              <a:solidFill>
                <a:srgbClr val="000099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1600" dirty="0" smtClean="0">
                <a:solidFill>
                  <a:srgbClr val="000099"/>
                </a:solidFill>
              </a:rPr>
              <a:t> </a:t>
            </a:r>
            <a:r>
              <a:rPr lang="es-ES" sz="1600" b="1" dirty="0" smtClean="0">
                <a:solidFill>
                  <a:srgbClr val="000099"/>
                </a:solidFill>
              </a:rPr>
              <a:t>Reunión de los Usuarios Españoles de Servicios de Copernicus </a:t>
            </a:r>
            <a:r>
              <a:rPr lang="es-ES" sz="1600" b="1" dirty="0" err="1" smtClean="0">
                <a:solidFill>
                  <a:srgbClr val="000099"/>
                </a:solidFill>
              </a:rPr>
              <a:t>Land</a:t>
            </a:r>
            <a:r>
              <a:rPr lang="es-ES" sz="1600" dirty="0" smtClean="0"/>
              <a:t/>
            </a:r>
            <a:br>
              <a:rPr lang="es-ES" sz="1600" dirty="0" smtClean="0"/>
            </a:br>
            <a:endParaRPr lang="es-ES" sz="16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536004" y="2609149"/>
            <a:ext cx="1944381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800" b="1">
                <a:solidFill>
                  <a:srgbClr val="2F6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2016</a:t>
            </a:r>
          </a:p>
        </p:txBody>
      </p:sp>
      <p:sp>
        <p:nvSpPr>
          <p:cNvPr id="15" name="14 CuadroTexto"/>
          <p:cNvSpPr txBox="1"/>
          <p:nvPr/>
        </p:nvSpPr>
        <p:spPr>
          <a:xfrm rot="16200000">
            <a:off x="-535922" y="5008530"/>
            <a:ext cx="1944216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2F6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sz="1800" b="1" dirty="0">
              <a:solidFill>
                <a:srgbClr val="2F6E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738394" y="4128504"/>
            <a:ext cx="8236685" cy="1714283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1600" b="1" dirty="0" smtClean="0">
                <a:solidFill>
                  <a:srgbClr val="000099"/>
                </a:solidFill>
              </a:rPr>
              <a:t>Taller </a:t>
            </a:r>
            <a:r>
              <a:rPr lang="es-ES" sz="1600" b="1" dirty="0">
                <a:solidFill>
                  <a:srgbClr val="000099"/>
                </a:solidFill>
              </a:rPr>
              <a:t>de “Aplicaciones de Copernicus para el Sector </a:t>
            </a:r>
            <a:r>
              <a:rPr lang="es-ES" sz="1600" b="1" dirty="0" smtClean="0">
                <a:solidFill>
                  <a:srgbClr val="000099"/>
                </a:solidFill>
              </a:rPr>
              <a:t>Agrario” (Sevilla)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1600" b="1" dirty="0" smtClean="0">
                <a:solidFill>
                  <a:srgbClr val="000099"/>
                </a:solidFill>
              </a:rPr>
              <a:t>Curso </a:t>
            </a:r>
            <a:r>
              <a:rPr lang="es-ES" sz="1600" b="1" dirty="0">
                <a:solidFill>
                  <a:srgbClr val="000099"/>
                </a:solidFill>
              </a:rPr>
              <a:t>“</a:t>
            </a:r>
            <a:r>
              <a:rPr lang="es-ES" sz="1600" b="1" dirty="0" smtClean="0">
                <a:solidFill>
                  <a:srgbClr val="000099"/>
                </a:solidFill>
              </a:rPr>
              <a:t>Aplicaciones de Copernicus y utilización de datos de satélites </a:t>
            </a:r>
            <a:r>
              <a:rPr lang="es-ES" sz="1600" b="1" dirty="0" err="1" smtClean="0">
                <a:solidFill>
                  <a:srgbClr val="000099"/>
                </a:solidFill>
              </a:rPr>
              <a:t>Sentinels</a:t>
            </a:r>
            <a:r>
              <a:rPr lang="es-ES" sz="1600" b="1" dirty="0" smtClean="0">
                <a:solidFill>
                  <a:srgbClr val="000099"/>
                </a:solidFill>
              </a:rPr>
              <a:t> para la Dirección General del Agua” (Valencia)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1600" b="1" dirty="0" smtClean="0">
                <a:solidFill>
                  <a:srgbClr val="000099"/>
                </a:solidFill>
              </a:rPr>
              <a:t>Celebración del 30 aniversario del Protocolo de Montreal. Sesión </a:t>
            </a:r>
            <a:r>
              <a:rPr lang="es-ES" sz="1600" b="1" dirty="0" err="1" smtClean="0">
                <a:solidFill>
                  <a:srgbClr val="000099"/>
                </a:solidFill>
              </a:rPr>
              <a:t>Copernicus</a:t>
            </a:r>
            <a:endParaRPr lang="es-ES" sz="1600" b="1" dirty="0" smtClean="0">
              <a:solidFill>
                <a:srgbClr val="000099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1600" b="1" dirty="0">
                <a:solidFill>
                  <a:srgbClr val="000099"/>
                </a:solidFill>
              </a:rPr>
              <a:t>Foro de Usuarios de </a:t>
            </a:r>
            <a:r>
              <a:rPr lang="es-ES" sz="1600" b="1" dirty="0" err="1">
                <a:solidFill>
                  <a:srgbClr val="000099"/>
                </a:solidFill>
              </a:rPr>
              <a:t>Copernicus</a:t>
            </a:r>
            <a:endParaRPr lang="es-ES" sz="1600" b="1" dirty="0">
              <a:solidFill>
                <a:srgbClr val="000099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1600" b="1" dirty="0" smtClean="0">
                <a:solidFill>
                  <a:srgbClr val="000099"/>
                </a:solidFill>
              </a:rPr>
              <a:t>Taller </a:t>
            </a:r>
            <a:r>
              <a:rPr lang="es-ES" sz="1600" b="1" dirty="0">
                <a:solidFill>
                  <a:srgbClr val="000099"/>
                </a:solidFill>
              </a:rPr>
              <a:t>“Copernicus para el Crecimiento Verde y las Ciudades Inteligentes</a:t>
            </a:r>
            <a:r>
              <a:rPr lang="es-ES" sz="1600" b="1" dirty="0" smtClean="0">
                <a:solidFill>
                  <a:srgbClr val="000099"/>
                </a:solidFill>
              </a:rPr>
              <a:t>”</a:t>
            </a:r>
            <a:endParaRPr lang="es-ES" sz="1600" b="1" dirty="0">
              <a:solidFill>
                <a:srgbClr val="000099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832765"/>
            <a:ext cx="1536171" cy="86409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V="1">
            <a:off x="635660" y="3985812"/>
            <a:ext cx="7896780" cy="29924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2 Grupo"/>
          <p:cNvGrpSpPr/>
          <p:nvPr/>
        </p:nvGrpSpPr>
        <p:grpSpPr>
          <a:xfrm>
            <a:off x="1763688" y="121471"/>
            <a:ext cx="7308304" cy="355201"/>
            <a:chOff x="1763688" y="121471"/>
            <a:chExt cx="7308304" cy="355201"/>
          </a:xfrm>
        </p:grpSpPr>
        <p:sp>
          <p:nvSpPr>
            <p:cNvPr id="20" name="3 CuadroTexto"/>
            <p:cNvSpPr txBox="1"/>
            <p:nvPr/>
          </p:nvSpPr>
          <p:spPr>
            <a:xfrm>
              <a:off x="2555776" y="121471"/>
              <a:ext cx="6516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Introducción a Copernicus Land: seguimiento de cambios en el territorio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4 Conector recto"/>
            <p:cNvCxnSpPr/>
            <p:nvPr/>
          </p:nvCxnSpPr>
          <p:spPr>
            <a:xfrm flipH="1">
              <a:off x="1763688" y="476672"/>
              <a:ext cx="7200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726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08720"/>
            <a:ext cx="8625924" cy="4824536"/>
          </a:xfrm>
          <a:prstGeom prst="rect">
            <a:avLst/>
          </a:prstGeom>
        </p:spPr>
      </p:pic>
      <p:grpSp>
        <p:nvGrpSpPr>
          <p:cNvPr id="5" name="2 Grupo"/>
          <p:cNvGrpSpPr/>
          <p:nvPr/>
        </p:nvGrpSpPr>
        <p:grpSpPr>
          <a:xfrm>
            <a:off x="1763688" y="121471"/>
            <a:ext cx="7308304" cy="355201"/>
            <a:chOff x="1763688" y="121471"/>
            <a:chExt cx="7308304" cy="355201"/>
          </a:xfrm>
        </p:grpSpPr>
        <p:sp>
          <p:nvSpPr>
            <p:cNvPr id="6" name="3 CuadroTexto"/>
            <p:cNvSpPr txBox="1"/>
            <p:nvPr/>
          </p:nvSpPr>
          <p:spPr>
            <a:xfrm>
              <a:off x="2555776" y="121471"/>
              <a:ext cx="6516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Introducción a Copernicus Land: seguimiento de cambios en el territorio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4 Conector recto"/>
            <p:cNvCxnSpPr/>
            <p:nvPr/>
          </p:nvCxnSpPr>
          <p:spPr>
            <a:xfrm flipH="1">
              <a:off x="1763688" y="476672"/>
              <a:ext cx="7200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082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683</Words>
  <Application>Microsoft Office PowerPoint</Application>
  <PresentationFormat>Presentación en pantalla (4:3)</PresentationFormat>
  <Paragraphs>121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ttec</dc:creator>
  <cp:lastModifiedBy>Villares Muyo, Juan Manuel</cp:lastModifiedBy>
  <cp:revision>308</cp:revision>
  <dcterms:created xsi:type="dcterms:W3CDTF">2012-07-03T12:11:52Z</dcterms:created>
  <dcterms:modified xsi:type="dcterms:W3CDTF">2017-10-18T07:50:27Z</dcterms:modified>
</cp:coreProperties>
</file>