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5" r:id="rId4"/>
    <p:sldId id="260" r:id="rId5"/>
    <p:sldId id="262" r:id="rId6"/>
    <p:sldId id="263" r:id="rId7"/>
    <p:sldId id="264" r:id="rId8"/>
    <p:sldId id="257" r:id="rId9"/>
    <p:sldId id="261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72283" autoAdjust="0"/>
  </p:normalViewPr>
  <p:slideViewPr>
    <p:cSldViewPr>
      <p:cViewPr>
        <p:scale>
          <a:sx n="81" d="100"/>
          <a:sy n="81" d="100"/>
        </p:scale>
        <p:origin x="-2484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77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90B06-6D3E-4D47-ACE7-670CA152C884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D77B7-94D4-4D78-937D-5B0B89BF30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52946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26F65-993A-4C5E-82C1-2BC0AA3BB01D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70276-EFBF-4469-80A8-42117FDF57B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1825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72339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39149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3251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04369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0276-EFBF-4469-80A8-42117FDF57BB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243346" y="218135"/>
            <a:ext cx="8684344" cy="968286"/>
            <a:chOff x="243346" y="218135"/>
            <a:chExt cx="8684344" cy="968286"/>
          </a:xfrm>
        </p:grpSpPr>
        <p:pic>
          <p:nvPicPr>
            <p:cNvPr id="13" name="12 Imagen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8076" r="4374"/>
            <a:stretch/>
          </p:blipFill>
          <p:spPr>
            <a:xfrm>
              <a:off x="1836580" y="218136"/>
              <a:ext cx="7091110" cy="968285"/>
            </a:xfrm>
            <a:prstGeom prst="rect">
              <a:avLst/>
            </a:prstGeom>
          </p:spPr>
        </p:pic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346" y="218135"/>
              <a:ext cx="1652868" cy="968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979712" y="692696"/>
            <a:ext cx="6707088" cy="562074"/>
          </a:xfrm>
        </p:spPr>
        <p:txBody>
          <a:bodyPr>
            <a:normAutofit/>
          </a:bodyPr>
          <a:lstStyle>
            <a:lvl1pPr algn="l">
              <a:defRPr sz="3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s-ES" dirty="0" smtClean="0"/>
              <a:t>Título de Capítulo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525963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5"/>
              </a:buBlip>
              <a:tabLst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6"/>
              </a:buBlip>
              <a:tabLst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 typeface="Wingdings" pitchFamily="2" charset="2"/>
              <a:buChar char="§"/>
              <a:tabLst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Wingdings" pitchFamily="2" charset="2"/>
              <a:buChar char="§"/>
              <a:tabLst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/>
            </a:pPr>
            <a:r>
              <a:rPr kumimoji="0" lang="es-E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Haga clic para modificar el estilo de texto del patrón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/>
            </a:pPr>
            <a:r>
              <a:rPr kumimoji="0" lang="es-E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Segundo nivel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/>
            </a:pPr>
            <a:r>
              <a:rPr kumimoji="0" lang="es-E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Tercer nivel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/>
            </a:pPr>
            <a:r>
              <a:rPr kumimoji="0" lang="es-E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Cuarto nivel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Blip>
                <a:blip r:embed="rId4"/>
              </a:buBlip>
              <a:tabLst/>
              <a:defRPr/>
            </a:pPr>
            <a:r>
              <a:rPr kumimoji="0" lang="es-E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Quinto nivel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979712" y="237031"/>
            <a:ext cx="6696075" cy="504825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s-ES" dirty="0" smtClean="0"/>
              <a:t>Referencia al capítulo</a:t>
            </a:r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620713"/>
            <a:ext cx="719683" cy="565150"/>
          </a:xfrm>
        </p:spPr>
        <p:txBody>
          <a:bodyPr/>
          <a:lstStyle>
            <a:lvl1pPr marL="0" indent="0">
              <a:buNone/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ES" dirty="0" smtClean="0"/>
              <a:t>01clic para modificar el estilo de texto del patrón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97672" y="6361856"/>
            <a:ext cx="19442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500" dirty="0" smtClean="0"/>
              <a:t>Tragsatec</a:t>
            </a: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xmlns="" val="319762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6799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75336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2257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552450" y="332656"/>
            <a:ext cx="8060607" cy="4550139"/>
            <a:chOff x="552450" y="332656"/>
            <a:chExt cx="8060607" cy="4550139"/>
          </a:xfrm>
        </p:grpSpPr>
        <p:pic>
          <p:nvPicPr>
            <p:cNvPr id="8" name="7 Imagen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609" r="4533"/>
            <a:stretch/>
          </p:blipFill>
          <p:spPr>
            <a:xfrm>
              <a:off x="3419474" y="332656"/>
              <a:ext cx="5193583" cy="4550139"/>
            </a:xfrm>
            <a:prstGeom prst="rect">
              <a:avLst/>
            </a:prstGeom>
          </p:spPr>
        </p:pic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50" y="332656"/>
              <a:ext cx="2867025" cy="4550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3635896" y="2606981"/>
            <a:ext cx="2448272" cy="1470025"/>
          </a:xfrm>
        </p:spPr>
        <p:txBody>
          <a:bodyPr/>
          <a:lstStyle>
            <a:lvl1pPr algn="l">
              <a:defRPr sz="3000">
                <a:latin typeface="Georgia" pitchFamily="18" charset="0"/>
              </a:defRPr>
            </a:lvl1pPr>
          </a:lstStyle>
          <a:p>
            <a:r>
              <a:rPr lang="es-ES" dirty="0" smtClean="0"/>
              <a:t>Título de la presentación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3563888" y="4365104"/>
            <a:ext cx="5049170" cy="334888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Fecha/Departamento/Autores</a:t>
            </a:r>
            <a:endParaRPr lang="es-ES" dirty="0"/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79096" y="5788478"/>
            <a:ext cx="2769368" cy="66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458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547689" y="323032"/>
            <a:ext cx="8272782" cy="6280968"/>
            <a:chOff x="547689" y="323032"/>
            <a:chExt cx="8272782" cy="6280968"/>
          </a:xfrm>
        </p:grpSpPr>
        <p:pic>
          <p:nvPicPr>
            <p:cNvPr id="11" name="10 Imagen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553" r="4533"/>
            <a:stretch/>
          </p:blipFill>
          <p:spPr>
            <a:xfrm>
              <a:off x="3491880" y="342488"/>
              <a:ext cx="5328591" cy="6261512"/>
            </a:xfrm>
            <a:prstGeom prst="rect">
              <a:avLst/>
            </a:prstGeom>
          </p:spPr>
        </p:pic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89" y="323032"/>
              <a:ext cx="2944192" cy="6280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615208" y="1421904"/>
            <a:ext cx="3981128" cy="1143000"/>
          </a:xfrm>
        </p:spPr>
        <p:txBody>
          <a:bodyPr>
            <a:normAutofit/>
          </a:bodyPr>
          <a:lstStyle>
            <a:lvl1pPr algn="l">
              <a:defRPr sz="3000">
                <a:latin typeface="Georgia" pitchFamily="18" charset="0"/>
              </a:defRPr>
            </a:lvl1pPr>
          </a:lstStyle>
          <a:p>
            <a:r>
              <a:rPr lang="es-ES" dirty="0" smtClean="0"/>
              <a:t>Título de la presentación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563889" y="3429000"/>
            <a:ext cx="4032448" cy="187166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+mn-lt"/>
              </a:defRPr>
            </a:lvl1pPr>
          </a:lstStyle>
          <a:p>
            <a:pPr lvl="0"/>
            <a:r>
              <a:rPr lang="es-ES" dirty="0" smtClean="0"/>
              <a:t>Título del Capítulo</a:t>
            </a:r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1403735" y="3939617"/>
            <a:ext cx="2339975" cy="611958"/>
          </a:xfrm>
        </p:spPr>
        <p:txBody>
          <a:bodyPr/>
          <a:lstStyle>
            <a:lvl1pPr marL="0" indent="0">
              <a:buNone/>
              <a:defRPr sz="3000">
                <a:solidFill>
                  <a:schemeClr val="bg1">
                    <a:lumMod val="9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s-ES" dirty="0" smtClean="0"/>
              <a:t>Contenidos</a:t>
            </a:r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8388350" y="3429000"/>
            <a:ext cx="431800" cy="3024188"/>
          </a:xfrm>
        </p:spPr>
        <p:txBody>
          <a:bodyPr>
            <a:noAutofit/>
          </a:bodyPr>
          <a:lstStyle>
            <a:lvl1pPr marL="0" indent="0">
              <a:buNone/>
              <a:defRPr sz="15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 smtClean="0"/>
              <a:t>00</a:t>
            </a:r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2915816" y="3376656"/>
            <a:ext cx="648072" cy="2736850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>
                    <a:lumMod val="95000"/>
                  </a:schemeClr>
                </a:solidFill>
                <a:latin typeface="Georgia" pitchFamily="18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 smtClean="0"/>
              <a:t>01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7326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409299" y="2018597"/>
            <a:ext cx="8211550" cy="2922571"/>
            <a:chOff x="409299" y="2018597"/>
            <a:chExt cx="8211550" cy="2922571"/>
          </a:xfrm>
        </p:grpSpPr>
        <p:pic>
          <p:nvPicPr>
            <p:cNvPr id="10" name="9 Imagen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519" r="4533"/>
            <a:stretch/>
          </p:blipFill>
          <p:spPr>
            <a:xfrm>
              <a:off x="3419474" y="2018597"/>
              <a:ext cx="5201375" cy="2922571"/>
            </a:xfrm>
            <a:prstGeom prst="rect">
              <a:avLst/>
            </a:prstGeom>
          </p:spPr>
        </p:pic>
        <p:pic>
          <p:nvPicPr>
            <p:cNvPr id="11" name="Picture 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299" y="2018597"/>
              <a:ext cx="3010176" cy="2922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445904" y="3618421"/>
            <a:ext cx="3922713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s-ES" dirty="0" smtClean="0"/>
              <a:t>Título del capítulo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1979712" y="3440981"/>
            <a:ext cx="1440160" cy="1500187"/>
          </a:xfrm>
        </p:spPr>
        <p:txBody>
          <a:bodyPr anchor="b">
            <a:noAutofit/>
          </a:bodyPr>
          <a:lstStyle>
            <a:lvl1pPr marL="0" indent="0">
              <a:buNone/>
              <a:defRPr sz="9000">
                <a:solidFill>
                  <a:schemeClr val="bg1">
                    <a:lumMod val="9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500"/>
            </a:lvl1pPr>
          </a:lstStyle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567328" y="6361855"/>
            <a:ext cx="11324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500" dirty="0" smtClean="0"/>
              <a:t>Tragsatec</a:t>
            </a: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xmlns="" val="272317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218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7362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69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2177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4633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C2F9-886A-43A1-96E3-A6122D926F49}" type="datetimeFigureOut">
              <a:rPr lang="es-ES" smtClean="0"/>
              <a:pPr/>
              <a:t>22/06/2016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55C6D-CB36-49DC-8CDC-CDC2C86C938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02489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Plataforma electrónica RAEE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63888" y="4365104"/>
            <a:ext cx="5049170" cy="864096"/>
          </a:xfrm>
        </p:spPr>
        <p:txBody>
          <a:bodyPr>
            <a:normAutofit/>
          </a:bodyPr>
          <a:lstStyle/>
          <a:p>
            <a:r>
              <a:rPr lang="es-ES" b="1" dirty="0" smtClean="0"/>
              <a:t>Estado de situación y desarrollo informático</a:t>
            </a:r>
          </a:p>
          <a:p>
            <a:r>
              <a:rPr lang="es-ES" b="1" dirty="0" smtClean="0"/>
              <a:t>15 de junio de 2016</a:t>
            </a:r>
            <a:endParaRPr lang="es-ES" b="1" dirty="0"/>
          </a:p>
        </p:txBody>
      </p:sp>
      <p:pic>
        <p:nvPicPr>
          <p:cNvPr id="1026" name="Picture 2" descr="Ministerio de Agricultura, Alimentación y Medio Ambiente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8640"/>
            <a:ext cx="28575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97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/>
          <a:lstStyle/>
          <a:p>
            <a:r>
              <a:rPr lang="es-ES" b="1" dirty="0" smtClean="0"/>
              <a:t>Situación actual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2400" dirty="0" smtClean="0"/>
              <a:t>Prueba piloto de acceso y conexión informática de datos:</a:t>
            </a:r>
            <a:endParaRPr lang="es-ES" sz="2400" dirty="0"/>
          </a:p>
          <a:p>
            <a:pPr lvl="1" algn="just"/>
            <a:r>
              <a:rPr lang="es-ES" sz="2400" dirty="0" smtClean="0"/>
              <a:t>En mayo de 2016:</a:t>
            </a:r>
          </a:p>
          <a:p>
            <a:pPr lvl="2" algn="just"/>
            <a:r>
              <a:rPr lang="es-ES" sz="2400" dirty="0" smtClean="0"/>
              <a:t>Se añade la grabación de entradas y salidas asistida por lectura de códigos de barras.</a:t>
            </a:r>
          </a:p>
          <a:p>
            <a:pPr lvl="2" algn="just"/>
            <a:r>
              <a:rPr lang="es-ES" sz="2400" dirty="0" smtClean="0"/>
              <a:t>Se añade la consulta del archivo cronológico en el portal interno para las AAPP y su exportación a formato ofimático (Excel)</a:t>
            </a:r>
          </a:p>
          <a:p>
            <a:pPr lvl="1" algn="just"/>
            <a:r>
              <a:rPr lang="es-ES" sz="2400" dirty="0" smtClean="0"/>
              <a:t>En junio de 2016:</a:t>
            </a:r>
          </a:p>
          <a:p>
            <a:pPr lvl="2" algn="just"/>
            <a:r>
              <a:rPr lang="es-ES" sz="2400" dirty="0"/>
              <a:t>Se presenta la plataforma en la jornada organizada por la FER dentro de Foro de Soluciones Medioambientales Sostenibles</a:t>
            </a:r>
            <a:endParaRPr lang="es-ES" sz="2400" dirty="0" smtClean="0"/>
          </a:p>
          <a:p>
            <a:pPr lvl="1" algn="just"/>
            <a:r>
              <a:rPr lang="es-ES" sz="2400" dirty="0" smtClean="0"/>
              <a:t>Actualmente</a:t>
            </a:r>
            <a:r>
              <a:rPr lang="es-ES" sz="2400" dirty="0"/>
              <a:t>, se cuenta con la participación de varios  </a:t>
            </a:r>
            <a:r>
              <a:rPr lang="es-ES" sz="2400" dirty="0" smtClean="0"/>
              <a:t>operadores de </a:t>
            </a:r>
            <a:r>
              <a:rPr lang="es-ES" sz="2400" dirty="0"/>
              <a:t>RAEE para llevar a cabo las pruebas de integración. Estos gestores ya disponen de sistema informático propio en las instalaciones por lo que podrán ensayar con los servicios web.</a:t>
            </a:r>
          </a:p>
          <a:p>
            <a:pPr lvl="1" algn="just"/>
            <a:endParaRPr lang="es-ES" sz="2400" dirty="0" smtClean="0"/>
          </a:p>
          <a:p>
            <a:pPr lvl="1" algn="just"/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08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422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/>
          <a:lstStyle/>
          <a:p>
            <a:r>
              <a:rPr lang="es-ES" b="1" dirty="0" smtClean="0"/>
              <a:t>Próximos hitos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/>
              <a:t>Prueba piloto de acceso y conexión informática de datos :</a:t>
            </a:r>
            <a:endParaRPr lang="es-ES" sz="2400" dirty="0"/>
          </a:p>
          <a:p>
            <a:pPr lvl="1" algn="just"/>
            <a:r>
              <a:rPr lang="es-ES" sz="2400" dirty="0" smtClean="0"/>
              <a:t>En </a:t>
            </a:r>
            <a:r>
              <a:rPr lang="es-ES" sz="2400" dirty="0"/>
              <a:t>junio de </a:t>
            </a:r>
            <a:r>
              <a:rPr lang="es-ES" sz="2400" dirty="0" smtClean="0"/>
              <a:t>2016:</a:t>
            </a:r>
          </a:p>
          <a:p>
            <a:pPr lvl="2" algn="just"/>
            <a:r>
              <a:rPr lang="es-ES" sz="2400" dirty="0" smtClean="0"/>
              <a:t>Se incorporará </a:t>
            </a:r>
            <a:r>
              <a:rPr lang="es-ES" sz="2400" dirty="0"/>
              <a:t>la gestión y grabación </a:t>
            </a:r>
            <a:r>
              <a:rPr lang="es-ES" sz="2400" dirty="0" smtClean="0"/>
              <a:t>de </a:t>
            </a:r>
            <a:r>
              <a:rPr lang="es-ES" sz="2400" dirty="0"/>
              <a:t>entradas y salidas </a:t>
            </a:r>
            <a:r>
              <a:rPr lang="es-ES" sz="2400" dirty="0" smtClean="0"/>
              <a:t>mediante </a:t>
            </a:r>
            <a:r>
              <a:rPr lang="es-ES" sz="2400" dirty="0"/>
              <a:t>lectura de etiquetas (códigos de barra</a:t>
            </a:r>
            <a:r>
              <a:rPr lang="es-ES" sz="2400" dirty="0" smtClean="0"/>
              <a:t>) para los contenedores (gestión de contenedores).</a:t>
            </a:r>
          </a:p>
          <a:p>
            <a:pPr lvl="1" algn="just"/>
            <a:r>
              <a:rPr lang="es-ES" sz="2400" dirty="0" smtClean="0"/>
              <a:t>En julio de 2016:</a:t>
            </a:r>
          </a:p>
          <a:p>
            <a:pPr lvl="2" algn="just"/>
            <a:r>
              <a:rPr lang="es-ES" sz="2400" dirty="0" smtClean="0"/>
              <a:t>Se implementará el auto-registro de usuarios</a:t>
            </a:r>
          </a:p>
          <a:p>
            <a:pPr lvl="1" algn="just"/>
            <a:endParaRPr lang="es-ES" sz="2400" dirty="0" smtClean="0"/>
          </a:p>
          <a:p>
            <a:pPr lvl="2" algn="just"/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09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2454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115616" y="278092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GRACIAS POR SU ATENCIÓN</a:t>
            </a:r>
            <a:endParaRPr lang="es-E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9913" y="3789040"/>
            <a:ext cx="29241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Ministerio de Agricultura, Alimentación y Medio Ambiente 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9913" y="1484784"/>
            <a:ext cx="28575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113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92696"/>
            <a:ext cx="7344816" cy="562074"/>
          </a:xfrm>
        </p:spPr>
        <p:txBody>
          <a:bodyPr>
            <a:noAutofit/>
          </a:bodyPr>
          <a:lstStyle/>
          <a:p>
            <a:r>
              <a:rPr lang="es-ES" sz="3200" dirty="0" smtClean="0"/>
              <a:t>Flujo de la gestión de los RAEE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00</a:t>
            </a:r>
            <a:endParaRPr lang="es-E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89698"/>
            <a:ext cx="7512323" cy="5351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18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2400" b="1" dirty="0" smtClean="0"/>
              <a:t>Servicios web. </a:t>
            </a:r>
            <a:r>
              <a:rPr lang="es-ES" sz="2400" dirty="0" smtClean="0"/>
              <a:t>Habilita a los sistemas de información para la carga de los datos de entradas y salidas de RAEE de las instalaciones. Ofrece servicios de consulta para MAGRAMA, CCAA, autoridades competentes y para los </a:t>
            </a:r>
            <a:r>
              <a:rPr lang="es-ES" sz="2400" dirty="0"/>
              <a:t>sistemas </a:t>
            </a:r>
            <a:r>
              <a:rPr lang="es-ES" sz="2400" dirty="0" smtClean="0"/>
              <a:t>de </a:t>
            </a:r>
            <a:r>
              <a:rPr lang="es-ES" sz="2400" dirty="0"/>
              <a:t>responsabilidad ampliada del </a:t>
            </a:r>
            <a:r>
              <a:rPr lang="es-ES" sz="2400" dirty="0" smtClean="0"/>
              <a:t>productor.</a:t>
            </a:r>
          </a:p>
          <a:p>
            <a:pPr algn="just"/>
            <a:r>
              <a:rPr lang="es-ES" sz="2400" b="1" dirty="0" smtClean="0"/>
              <a:t>Web externa. </a:t>
            </a:r>
            <a:r>
              <a:rPr lang="es-ES" sz="2400" dirty="0" smtClean="0"/>
              <a:t>Permite a los gestores de RAEE y distribuidores de AEE la carga de entradas y salidas de RAEE así como la consulta de su archivo cronológico e informes de memorias anuales.</a:t>
            </a:r>
          </a:p>
          <a:p>
            <a:pPr algn="just"/>
            <a:r>
              <a:rPr lang="es-ES" sz="2400" b="1" dirty="0" smtClean="0"/>
              <a:t>Web en el portal interno del MAGRAMA</a:t>
            </a:r>
            <a:r>
              <a:rPr lang="es-ES" sz="2400" dirty="0" smtClean="0"/>
              <a:t>. Permite que, tanto el personal del MAGRAMA como las CCAA, puedan consultar los datos de los archivos cronológicos y las memorias anuales de sus ámbitos.</a:t>
            </a:r>
          </a:p>
          <a:p>
            <a:pPr algn="just"/>
            <a:r>
              <a:rPr lang="es-ES" sz="2400" b="1" dirty="0" smtClean="0"/>
              <a:t>Conexión con el RPGR</a:t>
            </a:r>
            <a:r>
              <a:rPr lang="es-ES" sz="2400" dirty="0" smtClean="0"/>
              <a:t>. Garantiza la calidad de los datos mediante la conexión con el Registro de productores y gestores de residuos</a:t>
            </a:r>
          </a:p>
          <a:p>
            <a:pPr algn="just"/>
            <a:r>
              <a:rPr lang="es-ES" sz="2400" b="1" dirty="0" smtClean="0"/>
              <a:t>Conexión con otras bases de datos. </a:t>
            </a:r>
            <a:r>
              <a:rPr lang="es-ES" sz="2400" dirty="0" smtClean="0"/>
              <a:t>Facilita el intercambio de información entre </a:t>
            </a:r>
            <a:r>
              <a:rPr lang="es-ES" sz="2400" dirty="0"/>
              <a:t>administraciones públicas </a:t>
            </a:r>
            <a:r>
              <a:rPr lang="es-ES_tradnl" sz="2400" dirty="0"/>
              <a:t>como el Registro integrado industrial o los servicios aduaneros.</a:t>
            </a:r>
            <a:endParaRPr lang="es-ES" sz="24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01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912768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¿Qué incluye la Plataforma Electrónica de RAEE?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299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¿Quién accede a la Plataforma?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1176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400" b="1" dirty="0" smtClean="0"/>
              <a:t>MAGRAMA</a:t>
            </a:r>
            <a:r>
              <a:rPr lang="es-ES" sz="2400" dirty="0" smtClean="0"/>
              <a:t>: Consulta de datos, explotación de los mismos y Administración de la plataforma.</a:t>
            </a:r>
          </a:p>
          <a:p>
            <a:pPr algn="just"/>
            <a:r>
              <a:rPr lang="es-ES" sz="2400" b="1" dirty="0"/>
              <a:t>CCAA</a:t>
            </a:r>
            <a:r>
              <a:rPr lang="es-ES" sz="2400" dirty="0"/>
              <a:t>: Consulta de </a:t>
            </a:r>
            <a:r>
              <a:rPr lang="es-ES" sz="2400" dirty="0" smtClean="0"/>
              <a:t>datos de los RAEE recogidos y gestionados en su territorio y explotación de los mismos.</a:t>
            </a:r>
          </a:p>
          <a:p>
            <a:pPr algn="just"/>
            <a:r>
              <a:rPr lang="es-ES" sz="2400" b="1" dirty="0" smtClean="0"/>
              <a:t>Operadores involucrados en la recogida y gestión de RAEE</a:t>
            </a:r>
            <a:r>
              <a:rPr lang="es-ES" sz="2400" dirty="0" smtClean="0"/>
              <a:t>: Grabación y consulta de sus movimientos de RAEE. Consulta y extracción del archivo cronológico y el informe de memorias anuales.</a:t>
            </a:r>
          </a:p>
          <a:p>
            <a:pPr algn="just"/>
            <a:r>
              <a:rPr lang="es-ES" sz="2400" b="1" dirty="0" smtClean="0"/>
              <a:t>Sistemas de responsabilidad ampliada del productor</a:t>
            </a:r>
            <a:r>
              <a:rPr lang="es-ES" sz="2400" dirty="0" smtClean="0"/>
              <a:t>: Consulta </a:t>
            </a:r>
            <a:r>
              <a:rPr lang="es-ES" sz="2400" dirty="0"/>
              <a:t>y extracción de </a:t>
            </a:r>
            <a:r>
              <a:rPr lang="es-ES" sz="2400" dirty="0" smtClean="0"/>
              <a:t>la información sobre RAEE recogidos y tratados en distintos formatos.</a:t>
            </a:r>
          </a:p>
          <a:p>
            <a:pPr algn="just"/>
            <a:r>
              <a:rPr lang="es-ES" sz="2400" b="1" dirty="0" smtClean="0"/>
              <a:t>Oficina de asignación</a:t>
            </a:r>
            <a:r>
              <a:rPr lang="es-ES" sz="2400" dirty="0"/>
              <a:t>: Consulta y extracción de la información en distintos </a:t>
            </a:r>
            <a:r>
              <a:rPr lang="es-ES" sz="2400" dirty="0" smtClean="0"/>
              <a:t>formatos.</a:t>
            </a:r>
            <a:endParaRPr lang="es-ES" sz="24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02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87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 portal interno del MAGRAMA</a:t>
            </a:r>
            <a:endParaRPr lang="es-ES" b="1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03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419872" y="1412776"/>
            <a:ext cx="54726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b="1" dirty="0" smtClean="0"/>
              <a:t>Mantenimiento de datos maestros</a:t>
            </a:r>
            <a:r>
              <a:rPr lang="es-ES" dirty="0" smtClean="0"/>
              <a:t>. Alta y actualización de los datos de los catálogos necesarios en la gestión de RAEE.</a:t>
            </a:r>
          </a:p>
          <a:p>
            <a:pPr marL="342900" indent="-342900" algn="just">
              <a:buAutoNum type="arabicPeriod"/>
            </a:pPr>
            <a:r>
              <a:rPr lang="es-ES" b="1" dirty="0" smtClean="0"/>
              <a:t>Publicación de ficheros XSD</a:t>
            </a:r>
            <a:r>
              <a:rPr lang="es-ES" dirty="0" smtClean="0"/>
              <a:t>. Es necesario hacer accesibles los ficheros XSD (esquemas de datos) para el intercambio de información. </a:t>
            </a:r>
          </a:p>
          <a:p>
            <a:pPr marL="342900" indent="-342900" algn="just">
              <a:buAutoNum type="arabicPeriod"/>
            </a:pPr>
            <a:r>
              <a:rPr lang="es-ES" b="1" dirty="0" smtClean="0"/>
              <a:t>Validación y carga de datos</a:t>
            </a:r>
            <a:r>
              <a:rPr lang="es-ES" dirty="0" smtClean="0"/>
              <a:t>.</a:t>
            </a:r>
            <a:r>
              <a:rPr lang="es-ES" b="1" dirty="0" smtClean="0"/>
              <a:t> </a:t>
            </a:r>
            <a:r>
              <a:rPr lang="es-ES" dirty="0" smtClean="0"/>
              <a:t>Proceso que recoge los ficheros XML con datos de entradas o salidas de RAEE, los valida y los carga en la base de datos de la plataforma.</a:t>
            </a:r>
          </a:p>
          <a:p>
            <a:pPr marL="342900" indent="-342900" algn="just">
              <a:buAutoNum type="arabicPeriod"/>
            </a:pPr>
            <a:r>
              <a:rPr lang="es-ES" b="1" dirty="0" smtClean="0"/>
              <a:t>Consultas e informes</a:t>
            </a:r>
            <a:r>
              <a:rPr lang="es-ES" dirty="0" smtClean="0"/>
              <a:t>. Consultas  e informes relacionados con el archivo cronológico y las memorias anuales.</a:t>
            </a:r>
            <a:endParaRPr lang="es-E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3381907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97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>
            <a:normAutofit/>
          </a:bodyPr>
          <a:lstStyle/>
          <a:p>
            <a:r>
              <a:rPr lang="es-ES" b="1" dirty="0" smtClean="0"/>
              <a:t>La web externa</a:t>
            </a:r>
            <a:endParaRPr lang="es-ES" b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04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161445" y="1548656"/>
            <a:ext cx="45150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1400" b="1" dirty="0" smtClean="0"/>
              <a:t>Difusión de los</a:t>
            </a:r>
            <a:r>
              <a:rPr lang="es-ES" sz="1400" dirty="0" smtClean="0"/>
              <a:t> </a:t>
            </a:r>
            <a:r>
              <a:rPr lang="es-ES" sz="1400" b="1" dirty="0"/>
              <a:t>ficheros </a:t>
            </a:r>
            <a:r>
              <a:rPr lang="es-ES" sz="1400" b="1" dirty="0" smtClean="0"/>
              <a:t>XSD</a:t>
            </a:r>
            <a:r>
              <a:rPr lang="es-ES" sz="1400" dirty="0" smtClean="0"/>
              <a:t>. Para realizar las cargas de datos de entradas y salidas deben estar descargados en los sistemas que realizan los envíos</a:t>
            </a:r>
            <a:r>
              <a:rPr lang="es-ES" sz="1400" dirty="0"/>
              <a:t>.</a:t>
            </a:r>
            <a:endParaRPr lang="es-ES" sz="1400" dirty="0" smtClean="0"/>
          </a:p>
          <a:p>
            <a:pPr marL="342900" indent="-342900" algn="just">
              <a:buAutoNum type="arabicPeriod"/>
            </a:pPr>
            <a:r>
              <a:rPr lang="es-ES" sz="1400" b="1" dirty="0" smtClean="0"/>
              <a:t>Introducción de </a:t>
            </a:r>
            <a:r>
              <a:rPr lang="es-ES" sz="1400" b="1" dirty="0"/>
              <a:t>los datos por </a:t>
            </a:r>
            <a:r>
              <a:rPr lang="es-ES" sz="1400" b="1" dirty="0" smtClean="0"/>
              <a:t>pantalla</a:t>
            </a:r>
            <a:r>
              <a:rPr lang="es-ES" sz="1400" dirty="0" smtClean="0"/>
              <a:t>. Para los operadores que no dispongan de sistema informático o que lo posean pero no puedan conectar con la plataforma. El usuario grabará las </a:t>
            </a:r>
            <a:r>
              <a:rPr lang="es-ES" sz="1400" u="sng" dirty="0" smtClean="0"/>
              <a:t>entradas y salidas </a:t>
            </a:r>
            <a:r>
              <a:rPr lang="es-ES" sz="1400" dirty="0" smtClean="0"/>
              <a:t>de la instalación correspondiente. Además, se generarán las </a:t>
            </a:r>
            <a:r>
              <a:rPr lang="es-ES" sz="1400" u="sng" dirty="0" smtClean="0"/>
              <a:t>etiquetas</a:t>
            </a:r>
            <a:r>
              <a:rPr lang="es-ES" sz="1400" dirty="0" smtClean="0"/>
              <a:t> con las referencia de cada entrada.</a:t>
            </a:r>
          </a:p>
          <a:p>
            <a:pPr marL="342900" indent="-342900" algn="just">
              <a:buAutoNum type="arabicPeriod"/>
            </a:pPr>
            <a:r>
              <a:rPr lang="es-ES" sz="1400" b="1" dirty="0" smtClean="0"/>
              <a:t>Carga de ficheros con las entradas y salidas. </a:t>
            </a:r>
            <a:r>
              <a:rPr lang="es-ES" sz="1400" dirty="0" smtClean="0"/>
              <a:t>Los operadores podrán enviar a la plataforma sus  entradas y salidas mediante la carga de ficheros en formato XML.</a:t>
            </a:r>
          </a:p>
          <a:p>
            <a:pPr marL="342900" indent="-342900" algn="just">
              <a:buAutoNum type="arabicPeriod"/>
            </a:pPr>
            <a:r>
              <a:rPr lang="es-ES" sz="1400" b="1" smtClean="0"/>
              <a:t>Consultas </a:t>
            </a:r>
            <a:r>
              <a:rPr lang="es-ES" sz="1400" b="1" dirty="0" smtClean="0"/>
              <a:t>e informes. </a:t>
            </a:r>
            <a:r>
              <a:rPr lang="es-ES" sz="1400" dirty="0" smtClean="0"/>
              <a:t>Cada usuario podrá consultar los datos relacionados con su archivo cronológico y el informe de memorias anuales.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888" y="1340768"/>
            <a:ext cx="2667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79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05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707904" y="1556792"/>
            <a:ext cx="48245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1600" b="1" dirty="0" smtClean="0"/>
              <a:t>Grabación de entradas y salidas. </a:t>
            </a:r>
            <a:r>
              <a:rPr lang="es-ES" sz="1600" dirty="0" smtClean="0"/>
              <a:t>Los sistemas de información o aplicaciones de los distintos operadores deben permitir registrar los datos de entradas y salidas.</a:t>
            </a:r>
          </a:p>
          <a:p>
            <a:pPr marL="342900" indent="-342900" algn="just">
              <a:buAutoNum type="arabicPeriod"/>
            </a:pPr>
            <a:r>
              <a:rPr lang="es-ES" sz="1600" b="1" dirty="0" smtClean="0"/>
              <a:t>Impresión de etiquetas</a:t>
            </a:r>
            <a:r>
              <a:rPr lang="es-ES" sz="1600" dirty="0" smtClean="0"/>
              <a:t> con el número de referencia de los registros para facilitar la logística y la trazabilidad de los residuos.</a:t>
            </a:r>
          </a:p>
          <a:p>
            <a:pPr marL="342900" indent="-342900" algn="just">
              <a:buAutoNum type="arabicPeriod"/>
            </a:pPr>
            <a:r>
              <a:rPr lang="es-ES" sz="1600" b="1" dirty="0" smtClean="0"/>
              <a:t>Actualización los esquemas publicados por la plataforma RAEE</a:t>
            </a:r>
            <a:r>
              <a:rPr lang="es-ES" sz="1600" dirty="0" smtClean="0"/>
              <a:t>.</a:t>
            </a:r>
            <a:r>
              <a:rPr lang="es-ES" sz="1600" b="1" dirty="0" smtClean="0"/>
              <a:t> </a:t>
            </a:r>
            <a:r>
              <a:rPr lang="es-ES" sz="1600" dirty="0" smtClean="0"/>
              <a:t>Deben incorporarse para asegurar que las comunicaciones con la plataforma están normalizadas y puedan ser recibidas correctamente.</a:t>
            </a:r>
          </a:p>
          <a:p>
            <a:pPr marL="342900" indent="-342900" algn="just">
              <a:buAutoNum type="arabicPeriod"/>
            </a:pPr>
            <a:r>
              <a:rPr lang="es-ES" sz="1600" b="1" dirty="0" smtClean="0"/>
              <a:t>Generación de ficheros XML. </a:t>
            </a:r>
            <a:r>
              <a:rPr lang="es-ES" sz="1600" dirty="0" smtClean="0"/>
              <a:t>A los  datos grabados</a:t>
            </a:r>
            <a:r>
              <a:rPr lang="es-ES" sz="1600" b="1" dirty="0" smtClean="0"/>
              <a:t> </a:t>
            </a:r>
            <a:r>
              <a:rPr lang="es-ES" sz="1600" dirty="0" smtClean="0"/>
              <a:t>se les dará formato con los esquemas RAEE para su posterior envío, por web o servicios, a la plataforma.</a:t>
            </a:r>
            <a:endParaRPr lang="es-ES" sz="1600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/>
          <a:lstStyle/>
          <a:p>
            <a:r>
              <a:rPr lang="es-ES" b="1" dirty="0" smtClean="0"/>
              <a:t>El sistema del operador</a:t>
            </a:r>
            <a:endParaRPr lang="es-ES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887" y="1700808"/>
            <a:ext cx="3248025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375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490662"/>
            <a:ext cx="7164288" cy="562074"/>
          </a:xfrm>
        </p:spPr>
        <p:txBody>
          <a:bodyPr>
            <a:normAutofit fontScale="90000"/>
          </a:bodyPr>
          <a:lstStyle/>
          <a:p>
            <a:r>
              <a:rPr lang="es-ES" sz="3200" b="1" dirty="0" smtClean="0"/>
              <a:t>Diagrama global de la Plataforma electrónica para RAEE</a:t>
            </a:r>
            <a:endParaRPr lang="es-ES" sz="3200" b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06</a:t>
            </a:r>
            <a:endParaRPr lang="es-E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439427" cy="550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04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20688"/>
            <a:ext cx="6707088" cy="562074"/>
          </a:xfrm>
        </p:spPr>
        <p:txBody>
          <a:bodyPr/>
          <a:lstStyle/>
          <a:p>
            <a:r>
              <a:rPr lang="es-ES" b="1" dirty="0" smtClean="0"/>
              <a:t>Evolución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88840"/>
            <a:ext cx="8435280" cy="3340968"/>
          </a:xfrm>
        </p:spPr>
        <p:txBody>
          <a:bodyPr>
            <a:noAutofit/>
          </a:bodyPr>
          <a:lstStyle/>
          <a:p>
            <a:pPr algn="just"/>
            <a:r>
              <a:rPr lang="es-ES" sz="1600" dirty="0" smtClean="0"/>
              <a:t>Análisis y diseño: Desde julio de 2015, se realizan labores de análisis y diseño para identificar las necesidades de la plataforma. Se ha intercambiado conocimiento y experiencias con distintos agentes activos en la gestión de RAEE.</a:t>
            </a:r>
          </a:p>
          <a:p>
            <a:pPr algn="just"/>
            <a:r>
              <a:rPr lang="es-ES" sz="1600" dirty="0" smtClean="0"/>
              <a:t>Desarrollo: Se ha implementado la arquitectura de la plataforma y desarrollado los componentes base que soportan las funcionalidades del sistema.</a:t>
            </a:r>
          </a:p>
          <a:p>
            <a:pPr algn="just"/>
            <a:r>
              <a:rPr lang="es-ES" sz="1600" dirty="0" smtClean="0"/>
              <a:t>Prueba Piloto de acceso y conexión informática de datos:</a:t>
            </a:r>
          </a:p>
          <a:p>
            <a:pPr lvl="1" algn="just"/>
            <a:r>
              <a:rPr lang="es-ES" sz="1600" dirty="0" smtClean="0"/>
              <a:t>Desde diciembre de 2015 están desplegados los </a:t>
            </a:r>
            <a:r>
              <a:rPr lang="es-ES" sz="1600" dirty="0"/>
              <a:t>servicios web para la recepción de entradas y salidas </a:t>
            </a:r>
            <a:r>
              <a:rPr lang="es-ES" sz="1600" dirty="0" smtClean="0"/>
              <a:t>RAEE.</a:t>
            </a:r>
          </a:p>
          <a:p>
            <a:pPr lvl="1" algn="just"/>
            <a:r>
              <a:rPr lang="es-ES" sz="1600" dirty="0" smtClean="0"/>
              <a:t>Se publica </a:t>
            </a:r>
            <a:r>
              <a:rPr lang="es-ES" sz="1600" dirty="0"/>
              <a:t>una versión de la web externa que permite la consulta de los datos cargados por los gestores participantes en la </a:t>
            </a:r>
            <a:r>
              <a:rPr lang="es-ES" sz="1600" dirty="0" smtClean="0"/>
              <a:t>prueba.</a:t>
            </a:r>
          </a:p>
          <a:p>
            <a:pPr lvl="1" algn="just"/>
            <a:r>
              <a:rPr lang="es-ES" sz="1600" dirty="0"/>
              <a:t>En marzo de 2016, se </a:t>
            </a:r>
            <a:r>
              <a:rPr lang="es-ES" sz="1600" dirty="0" smtClean="0"/>
              <a:t>desplegaron los </a:t>
            </a:r>
            <a:r>
              <a:rPr lang="es-ES" sz="1600" dirty="0"/>
              <a:t>nuevos formularios para grabar directamente en la plataforma las entradas y salidas de RAEE</a:t>
            </a:r>
            <a:r>
              <a:rPr lang="es-ES" sz="1600" dirty="0" smtClean="0"/>
              <a:t>.</a:t>
            </a:r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endParaRPr lang="es-ES" sz="1600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07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971600" y="6453336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6344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TRAGSA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</TotalTime>
  <Words>965</Words>
  <Application>Microsoft Office PowerPoint</Application>
  <PresentationFormat>Presentación en pantalla (4:3)</PresentationFormat>
  <Paragraphs>96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Presentación TRAGSATEC</vt:lpstr>
      <vt:lpstr>Plataforma electrónica RAEE</vt:lpstr>
      <vt:lpstr>Flujo de la gestión de los RAEE</vt:lpstr>
      <vt:lpstr>¿Qué incluye la Plataforma Electrónica de RAEE?</vt:lpstr>
      <vt:lpstr>¿Quién accede a la Plataforma?</vt:lpstr>
      <vt:lpstr>El portal interno del MAGRAMA</vt:lpstr>
      <vt:lpstr>La web externa</vt:lpstr>
      <vt:lpstr>El sistema del operador</vt:lpstr>
      <vt:lpstr>Diagrama global de la Plataforma electrónica para RAEE</vt:lpstr>
      <vt:lpstr>Evolución</vt:lpstr>
      <vt:lpstr>Situación actual</vt:lpstr>
      <vt:lpstr>Próximos hitos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Plataforma electrónica RAEE</dc:title>
  <dc:creator>Raquel Diaz Lopez</dc:creator>
  <cp:lastModifiedBy>gsantervas</cp:lastModifiedBy>
  <cp:revision>84</cp:revision>
  <dcterms:created xsi:type="dcterms:W3CDTF">2015-12-03T12:11:49Z</dcterms:created>
  <dcterms:modified xsi:type="dcterms:W3CDTF">2016-06-22T11:15:51Z</dcterms:modified>
</cp:coreProperties>
</file>