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</p:sldIdLst>
  <p:sldSz cy="6858000" cx="12192000"/>
  <p:notesSz cx="6858000" cy="12192000"/>
  <p:embeddedFontLst>
    <p:embeddedFont>
      <p:font typeface="Roboto"/>
      <p:regular r:id="rId7"/>
      <p:bold r:id="rId8"/>
      <p:italic r:id="rId9"/>
      <p:boldItalic r:id="rId10"/>
    </p:embeddedFont>
    <p:embeddedFont>
      <p:font typeface="Roboto Medium"/>
      <p:regular r:id="rId11"/>
      <p:bold r:id="rId12"/>
      <p:italic r:id="rId13"/>
      <p:boldItalic r:id="rId14"/>
    </p:embeddedFont>
    <p:embeddedFont>
      <p:font typeface="Poppins"/>
      <p:regular r:id="rId15"/>
      <p:bold r:id="rId16"/>
      <p:italic r:id="rId17"/>
      <p:boldItalic r:id="rId18"/>
    </p:embeddedFont>
    <p:embeddedFont>
      <p:font typeface="Roboto Ligh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h5agitdBAHc5zSXnfBAwMeEjEok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Light-bold.fntdata"/><Relationship Id="rId11" Type="http://schemas.openxmlformats.org/officeDocument/2006/relationships/font" Target="fonts/RobotoMedium-regular.fntdata"/><Relationship Id="rId22" Type="http://schemas.openxmlformats.org/officeDocument/2006/relationships/font" Target="fonts/RobotoLight-boldItalic.fntdata"/><Relationship Id="rId10" Type="http://schemas.openxmlformats.org/officeDocument/2006/relationships/font" Target="fonts/Roboto-boldItalic.fntdata"/><Relationship Id="rId21" Type="http://schemas.openxmlformats.org/officeDocument/2006/relationships/font" Target="fonts/RobotoLight-italic.fntdata"/><Relationship Id="rId13" Type="http://schemas.openxmlformats.org/officeDocument/2006/relationships/font" Target="fonts/RobotoMedium-italic.fntdata"/><Relationship Id="rId12" Type="http://schemas.openxmlformats.org/officeDocument/2006/relationships/font" Target="fonts/RobotoMedium-bold.fntdata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Roboto-italic.fntdata"/><Relationship Id="rId15" Type="http://schemas.openxmlformats.org/officeDocument/2006/relationships/font" Target="fonts/Poppins-regular.fntdata"/><Relationship Id="rId14" Type="http://schemas.openxmlformats.org/officeDocument/2006/relationships/font" Target="fonts/RobotoMedium-boldItalic.fntdata"/><Relationship Id="rId17" Type="http://schemas.openxmlformats.org/officeDocument/2006/relationships/font" Target="fonts/Poppins-italic.fntdata"/><Relationship Id="rId16" Type="http://schemas.openxmlformats.org/officeDocument/2006/relationships/font" Target="fonts/Poppins-bold.fntdata"/><Relationship Id="rId5" Type="http://schemas.openxmlformats.org/officeDocument/2006/relationships/slide" Target="slides/slide1.xml"/><Relationship Id="rId19" Type="http://schemas.openxmlformats.org/officeDocument/2006/relationships/font" Target="fonts/RobotoLight-regular.fntdata"/><Relationship Id="rId6" Type="http://schemas.openxmlformats.org/officeDocument/2006/relationships/slide" Target="slides/slide2.xml"/><Relationship Id="rId18" Type="http://schemas.openxmlformats.org/officeDocument/2006/relationships/font" Target="fonts/Poppins-boldItalic.fntdata"/><Relationship Id="rId7" Type="http://schemas.openxmlformats.org/officeDocument/2006/relationships/font" Target="fonts/Roboto-regular.fntdata"/><Relationship Id="rId8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i5neBtAgc-c" TargetMode="External"/><Relationship Id="rId3" Type="http://schemas.openxmlformats.org/officeDocument/2006/relationships/hyperlink" Target="https://www.youtube.com/watch?v=_qBpcloExbk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Hasta ahora hemos visto cómo podemos incorporar identificadores de Wikidata a nuestros registros de autoridad y cómo conectar la información de nuestros catálogos con otras fuentes.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Pero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¿qué podemos hacer con todos esos datos una vez que están conectados?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Aquí es donde empieza una de las partes más interesantes: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la explotación y reutilización de los datos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Vamos a mostrar tres ejemplos de cómo podemos aprovechar esta información.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Arial"/>
                <a:ea typeface="Arial"/>
                <a:cs typeface="Arial"/>
                <a:sym typeface="Arial"/>
              </a:rPr>
              <a:t>1. AuthorityBox: enriquecer nuestros catálogos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El primer ejemplo es AuthorityBox, una herramienta que permite aprovechar los datos enlazados para enriquecer la información que ofrecemos en nuestros catálogos Koha.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Gracias a los identificadores y a las conexiones con Wikidata, podemos relacionar las autoridades de diferentes instituciones y acceder a información complementaria.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En la diapositiva tenemos ejemplos de la Biblioteca Nacional de España, FSS, Medialab TBK y la Universidad de Cádiz.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La idea principal es que nuestros registros dejan de estar aislados y pasan a formar parte de una red de información compartida.</a:t>
            </a:r>
            <a:endParaRPr b="1" sz="11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2. Estadísticas: visualizar nuestros datos</a:t>
            </a:r>
            <a:endParaRPr b="1" sz="11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El segundo ejemplo está relacionado con las estadísticas y la visualización de datos mediante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Power BI (herramienta de Microsoft para conectar diferentes fuentes de datos).</a:t>
            </a:r>
            <a:endParaRPr b="1"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Los datos que tenemos en nuestros sistemas de información pueden utilizarse para crear gráficos, indicadores y paneles interactivos.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Esto nos permite analizar la información de una manera mucho más visual, identificar tendencias y conocer mejor nuestras colecciones.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No se trata solamente de almacenar datos, sino de transformarlos en información útil para conocer nuestras bibliotecas y tomar decisiones.</a:t>
            </a:r>
            <a:endParaRPr b="1" sz="11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Arial"/>
                <a:ea typeface="Arial"/>
                <a:cs typeface="Arial"/>
                <a:sym typeface="Arial"/>
              </a:rPr>
              <a:t>3. Wikidata Query Service: explorar y descubrir relaciones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Y, por último, tenemos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 Wikidata Query Service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, una herramienta que nos permite realizar consultas sobre la información disponible en Wikidata.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Podemos, por ejemplo, buscar personas que comparten una determinada profesión, identificar creadores vinculados a una institución o descubrir relaciones entre personas, lugares y organizaciones.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Además, podemos presentar los resultados en forma de tablas, mapas y otras visualizaciones.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En la diapositiva hemos incluido cuatro consultas para mostrar algunas de estas posibilidades.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100"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Lo interesante es que no estamos consultando únicamente nuestros propios registros, sino una base de conocimiento compartida y conectada a escala internacional.</a:t>
            </a:r>
            <a:endParaRPr b="1" sz="1100">
              <a:highlight>
                <a:srgbClr val="00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300">
                <a:latin typeface="Arial"/>
                <a:ea typeface="Arial"/>
                <a:cs typeface="Arial"/>
                <a:sym typeface="Arial"/>
              </a:rPr>
              <a:t>Para terminar</a:t>
            </a:r>
            <a:endParaRPr b="1" sz="1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Estos tres ejemplos nos muestran distintas maneras de aprovechar los datos: </a:t>
            </a:r>
            <a:r>
              <a:rPr b="1" lang="en-US" sz="1100">
                <a:latin typeface="Arial"/>
                <a:ea typeface="Arial"/>
                <a:cs typeface="Arial"/>
                <a:sym typeface="Arial"/>
              </a:rPr>
              <a:t>enriquecer nuestros catálogos, visualizar la información y descubrir nuevas relaciones</a:t>
            </a:r>
            <a:r>
              <a:rPr lang="en-US" sz="1100">
                <a:latin typeface="Arial"/>
                <a:ea typeface="Arial"/>
                <a:cs typeface="Arial"/>
                <a:sym typeface="Arial"/>
              </a:rPr>
              <a:t>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Arial"/>
                <a:ea typeface="Arial"/>
                <a:cs typeface="Arial"/>
                <a:sym typeface="Arial"/>
              </a:rPr>
              <a:t>Y esta es precisamente una de las grandes ventajas de trabajar con datos enlazados: la información que generamos en nuestras bibliotecas puede reutilizarse, combinarse y adquirir nuevos usos más allá de nuestro propio catálogo.</a:t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4cb6c0350083c17f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h4cb6c0350083c17f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Bonito, Bonito: </a:t>
            </a:r>
            <a:r>
              <a:rPr lang="en-US" u="sng">
                <a:solidFill>
                  <a:schemeClr val="hlink"/>
                </a:solidFill>
                <a:hlinkClick r:id="rId2"/>
              </a:rPr>
              <a:t>https://www.youtube.com/watch?v=i5neBtAgc-c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Hoy puede ser un gran día: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https://www.youtube.com/watch?v=_qBpcloExbk</a:t>
            </a:r>
            <a:r>
              <a:rPr lang="en-US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5" name="Google Shape;75;h4cb6c0350083c17f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7.png"/><Relationship Id="rId11" Type="http://schemas.openxmlformats.org/officeDocument/2006/relationships/hyperlink" Target="https://w.wiki/e4H7" TargetMode="External"/><Relationship Id="rId10" Type="http://schemas.openxmlformats.org/officeDocument/2006/relationships/hyperlink" Target="https://bibcatalogo.uca.es/cgi-bin/koha/opac-detail.pl?biblionumber=1019351" TargetMode="External"/><Relationship Id="rId13" Type="http://schemas.openxmlformats.org/officeDocument/2006/relationships/image" Target="../media/image9.png"/><Relationship Id="rId12" Type="http://schemas.openxmlformats.org/officeDocument/2006/relationships/hyperlink" Target="https://drive.google.com/file/d/1VYJ3qquGMHVgGeNGHsHgtY8SoJGyl7S4/view?usp=drive_link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hyperlink" Target="https://katalogoa.tabakalera.eus/cgi-bin/koha/opac-detail.pl?biblionumber=684715" TargetMode="External"/><Relationship Id="rId15" Type="http://schemas.openxmlformats.org/officeDocument/2006/relationships/hyperlink" Target="https://w.wiki/ZSye" TargetMode="External"/><Relationship Id="rId14" Type="http://schemas.openxmlformats.org/officeDocument/2006/relationships/hyperlink" Target="http://bi.tabakalera.eus" TargetMode="External"/><Relationship Id="rId17" Type="http://schemas.openxmlformats.org/officeDocument/2006/relationships/hyperlink" Target="https://w.wiki/WxEE" TargetMode="External"/><Relationship Id="rId16" Type="http://schemas.openxmlformats.org/officeDocument/2006/relationships/hyperlink" Target="https://w.wiki/Wx6X" TargetMode="External"/><Relationship Id="rId5" Type="http://schemas.openxmlformats.org/officeDocument/2006/relationships/image" Target="../media/image2.png"/><Relationship Id="rId19" Type="http://schemas.openxmlformats.org/officeDocument/2006/relationships/image" Target="../media/image4.png"/><Relationship Id="rId6" Type="http://schemas.openxmlformats.org/officeDocument/2006/relationships/hyperlink" Target="https://query.wikidata.org/" TargetMode="External"/><Relationship Id="rId18" Type="http://schemas.openxmlformats.org/officeDocument/2006/relationships/hyperlink" Target="https://w.wiki/ZTCS" TargetMode="External"/><Relationship Id="rId7" Type="http://schemas.openxmlformats.org/officeDocument/2006/relationships/hyperlink" Target="https://datos.bne.es/persona/XX1007830.html" TargetMode="External"/><Relationship Id="rId8" Type="http://schemas.openxmlformats.org/officeDocument/2006/relationships/hyperlink" Target="https://catalogo.sanchoelsabio.eus/Authority/Record?id=40512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548640" y="713232"/>
            <a:ext cx="11094415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400"/>
              <a:buFont typeface="Poppins"/>
              <a:buNone/>
            </a:pPr>
            <a:r>
              <a:rPr b="1" lang="en-US" sz="3400">
                <a:solidFill>
                  <a:srgbClr val="111111"/>
                </a:solidFill>
                <a:latin typeface="Poppins"/>
                <a:ea typeface="Poppins"/>
                <a:cs typeface="Poppins"/>
                <a:sym typeface="Poppins"/>
              </a:rPr>
              <a:t>Explotar y Reutilizar datos</a:t>
            </a:r>
            <a:endParaRPr b="0" i="0" sz="3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548640" y="1463040"/>
            <a:ext cx="502920" cy="54864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1051560" y="1463040"/>
            <a:ext cx="320040" cy="54864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1371600" y="1463040"/>
            <a:ext cx="182880" cy="54864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548640" y="1828800"/>
            <a:ext cx="3515258" cy="420624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548640" y="1828800"/>
            <a:ext cx="3515258" cy="9144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822960" y="2011680"/>
            <a:ext cx="548640" cy="54864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3" name="Google Shape;23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1832" y="213055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1"/>
          <p:cNvSpPr/>
          <p:nvPr/>
        </p:nvSpPr>
        <p:spPr>
          <a:xfrm>
            <a:off x="1554480" y="1828800"/>
            <a:ext cx="232653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AUTHORITYBOX</a:t>
            </a:r>
            <a:endParaRPr b="1" i="0" sz="17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1" lang="en-US" sz="1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Enriquecer registros</a:t>
            </a:r>
            <a:endParaRPr b="1" sz="17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4338218" y="1828800"/>
            <a:ext cx="3515258" cy="420624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4338218" y="1828800"/>
            <a:ext cx="3515258" cy="9144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4612538" y="2011680"/>
            <a:ext cx="548640" cy="54864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28" name="Google Shape;2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31410" y="213055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"/>
          <p:cNvSpPr/>
          <p:nvPr/>
        </p:nvSpPr>
        <p:spPr>
          <a:xfrm>
            <a:off x="5344058" y="1828800"/>
            <a:ext cx="2326538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ESTADÍSTICAS</a:t>
            </a:r>
            <a:endParaRPr b="1" i="0" sz="1700" u="none" cap="none" strike="noStrik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1" lang="en-US" sz="1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Visualizar datos</a:t>
            </a:r>
            <a:endParaRPr b="1" sz="17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8127797" y="1828800"/>
            <a:ext cx="3515258" cy="4206240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"/>
          <p:cNvSpPr/>
          <p:nvPr/>
        </p:nvSpPr>
        <p:spPr>
          <a:xfrm>
            <a:off x="8127797" y="1828800"/>
            <a:ext cx="3515258" cy="9144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"/>
          <p:cNvSpPr/>
          <p:nvPr/>
        </p:nvSpPr>
        <p:spPr>
          <a:xfrm>
            <a:off x="8402117" y="2011680"/>
            <a:ext cx="548640" cy="548640"/>
          </a:xfrm>
          <a:prstGeom prst="rect">
            <a:avLst/>
          </a:prstGeom>
          <a:solidFill>
            <a:srgbClr val="FFFFFF">
              <a:alpha val="14902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preencoded.png" id="33" name="Google Shape;33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0989" y="2130552"/>
            <a:ext cx="310896" cy="310896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"/>
          <p:cNvSpPr/>
          <p:nvPr/>
        </p:nvSpPr>
        <p:spPr>
          <a:xfrm>
            <a:off x="9133637" y="1828800"/>
            <a:ext cx="23265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b="1" i="0" lang="en-US" sz="1700" u="sng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WD QUERY SERVICE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Poppins"/>
              <a:buNone/>
            </a:pPr>
            <a:r>
              <a:rPr lang="en-US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Explotar y descubrir datos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>
            <a:off x="822960" y="2971800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1"/>
          <p:cNvSpPr/>
          <p:nvPr/>
        </p:nvSpPr>
        <p:spPr>
          <a:xfrm>
            <a:off x="822960" y="2971800"/>
            <a:ext cx="64008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"/>
          <p:cNvSpPr/>
          <p:nvPr/>
        </p:nvSpPr>
        <p:spPr>
          <a:xfrm>
            <a:off x="1051560" y="2971800"/>
            <a:ext cx="26008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Datos BNE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822960" y="3538728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"/>
          <p:cNvSpPr/>
          <p:nvPr/>
        </p:nvSpPr>
        <p:spPr>
          <a:xfrm>
            <a:off x="822960" y="3538728"/>
            <a:ext cx="64008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"/>
          <p:cNvSpPr/>
          <p:nvPr/>
        </p:nvSpPr>
        <p:spPr>
          <a:xfrm>
            <a:off x="1051560" y="3538728"/>
            <a:ext cx="26008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FSS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822960" y="4105656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" name="Google Shape;42;p1"/>
          <p:cNvSpPr/>
          <p:nvPr/>
        </p:nvSpPr>
        <p:spPr>
          <a:xfrm>
            <a:off x="822960" y="4105656"/>
            <a:ext cx="64008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"/>
          <p:cNvSpPr/>
          <p:nvPr/>
        </p:nvSpPr>
        <p:spPr>
          <a:xfrm>
            <a:off x="1051560" y="4105656"/>
            <a:ext cx="26008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Medialab TBK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822960" y="4672584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"/>
          <p:cNvSpPr/>
          <p:nvPr/>
        </p:nvSpPr>
        <p:spPr>
          <a:xfrm>
            <a:off x="822960" y="4672584"/>
            <a:ext cx="64008" cy="4572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1"/>
          <p:cNvSpPr/>
          <p:nvPr/>
        </p:nvSpPr>
        <p:spPr>
          <a:xfrm>
            <a:off x="1051560" y="4672584"/>
            <a:ext cx="26008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Universidad de Cádiz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>
            <a:off x="822960" y="5349240"/>
            <a:ext cx="2966618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400"/>
              <a:buFont typeface="Roboto"/>
              <a:buNone/>
            </a:pPr>
            <a:r>
              <a:rPr b="1" lang="en-US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b="1" i="0" lang="en-US" sz="1400" u="none" cap="none" strike="noStrik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Consulta: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11"/>
              </a:rPr>
              <a:t>https://w.wiki/e4H7</a:t>
            </a:r>
            <a:r>
              <a:rPr lang="en-US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400"/>
              <a:buFont typeface="Roboto"/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8" name="Google Shape;48;p1"/>
          <p:cNvSpPr/>
          <p:nvPr/>
        </p:nvSpPr>
        <p:spPr>
          <a:xfrm>
            <a:off x="4566818" y="3017520"/>
            <a:ext cx="3058058" cy="1728061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E3E5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home/claude/work/media_pdf/ex-002.png" id="49" name="Google Shape;49;p1">
            <a:hlinkClick r:id="rId12"/>
          </p:cNvPr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4566818" y="3017520"/>
            <a:ext cx="3058058" cy="1728061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1"/>
          <p:cNvSpPr/>
          <p:nvPr/>
        </p:nvSpPr>
        <p:spPr>
          <a:xfrm>
            <a:off x="4566818" y="4837021"/>
            <a:ext cx="305805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200"/>
              <a:buFont typeface="Roboto"/>
              <a:buNone/>
            </a:pPr>
            <a:r>
              <a:rPr b="1" i="0" lang="en-US" sz="12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Ver panel completo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8402117" y="2971800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"/>
          <p:cNvSpPr/>
          <p:nvPr/>
        </p:nvSpPr>
        <p:spPr>
          <a:xfrm>
            <a:off x="8402117" y="2971800"/>
            <a:ext cx="457200" cy="4572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8402117" y="29718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9042197" y="2971800"/>
            <a:ext cx="21436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Consulta 1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>
            <a:off x="8402117" y="3538728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"/>
          <p:cNvSpPr/>
          <p:nvPr/>
        </p:nvSpPr>
        <p:spPr>
          <a:xfrm>
            <a:off x="8402117" y="3538728"/>
            <a:ext cx="457200" cy="4572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"/>
          <p:cNvSpPr/>
          <p:nvPr/>
        </p:nvSpPr>
        <p:spPr>
          <a:xfrm>
            <a:off x="8402117" y="3538728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9042197" y="3538728"/>
            <a:ext cx="21436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Consulta 2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8402117" y="4105656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"/>
          <p:cNvSpPr/>
          <p:nvPr/>
        </p:nvSpPr>
        <p:spPr>
          <a:xfrm>
            <a:off x="8402117" y="4105656"/>
            <a:ext cx="457200" cy="4572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"/>
          <p:cNvSpPr/>
          <p:nvPr/>
        </p:nvSpPr>
        <p:spPr>
          <a:xfrm>
            <a:off x="8402117" y="4105656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/>
          <p:nvPr/>
        </p:nvSpPr>
        <p:spPr>
          <a:xfrm>
            <a:off x="9042197" y="4105656"/>
            <a:ext cx="21436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Consulta 3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8402117" y="4672584"/>
            <a:ext cx="2966618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8402117" y="4672584"/>
            <a:ext cx="457200" cy="4572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"/>
          <p:cNvSpPr/>
          <p:nvPr/>
        </p:nvSpPr>
        <p:spPr>
          <a:xfrm>
            <a:off x="8402117" y="4672584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Poppins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9042197" y="4672584"/>
            <a:ext cx="2143658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B5597"/>
              </a:buClr>
              <a:buSzPts val="1500"/>
              <a:buFont typeface="Roboto"/>
              <a:buNone/>
            </a:pPr>
            <a:r>
              <a:rPr b="1" i="0" lang="en-US" sz="1500" u="sng" cap="none" strike="noStrike">
                <a:solidFill>
                  <a:srgbClr val="2B5597"/>
                </a:solidFill>
                <a:latin typeface="Roboto"/>
                <a:ea typeface="Roboto"/>
                <a:cs typeface="Roboto"/>
                <a:sym typeface="Roboto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Consulta 4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7" name="Google Shape;67;p1"/>
          <p:cNvCxnSpPr/>
          <p:nvPr/>
        </p:nvCxnSpPr>
        <p:spPr>
          <a:xfrm>
            <a:off x="548640" y="6291072"/>
            <a:ext cx="11094415" cy="0"/>
          </a:xfrm>
          <a:prstGeom prst="straightConnector1">
            <a:avLst/>
          </a:prstGeom>
          <a:noFill/>
          <a:ln cap="flat" cmpd="sng" w="9525">
            <a:solidFill>
              <a:srgbClr val="E3E5E8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/>
          <p:nvPr/>
        </p:nvSpPr>
        <p:spPr>
          <a:xfrm>
            <a:off x="548640" y="6400800"/>
            <a:ext cx="6858000" cy="3108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900"/>
              <a:buFont typeface="Roboto"/>
              <a:buNone/>
            </a:pPr>
            <a:r>
              <a:rPr b="1" i="0" lang="en-US" sz="900" u="none" cap="none" strike="noStrike">
                <a:solidFill>
                  <a:srgbClr val="111111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r>
              <a:rPr b="0" i="0" lang="en-US" sz="900" u="none" cap="none" strike="noStrike">
                <a:solidFill>
                  <a:srgbClr val="6B6B6B"/>
                </a:solidFill>
                <a:latin typeface="Roboto Light"/>
                <a:ea typeface="Roboto Light"/>
                <a:cs typeface="Roboto Light"/>
                <a:sym typeface="Roboto Light"/>
              </a:rPr>
              <a:t>   ·   Explotando datos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home/claude/work/brand/xercode_color.png" id="69" name="Google Shape;69;p1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0071462" y="6425672"/>
            <a:ext cx="819070" cy="2611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"/>
          <p:cNvCxnSpPr/>
          <p:nvPr/>
        </p:nvCxnSpPr>
        <p:spPr>
          <a:xfrm>
            <a:off x="11036470" y="6402629"/>
            <a:ext cx="0" cy="307238"/>
          </a:xfrm>
          <a:prstGeom prst="straightConnector1">
            <a:avLst/>
          </a:prstGeom>
          <a:noFill/>
          <a:ln cap="flat" cmpd="sng" w="9525">
            <a:solidFill>
              <a:srgbClr val="BDBDBD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/home/claude/work/brand/tbk_black.png" id="71" name="Google Shape;71;p1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1182408" y="6364224"/>
            <a:ext cx="460647" cy="384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11111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h4cb6c0350083c17f_0_4"/>
          <p:cNvSpPr/>
          <p:nvPr/>
        </p:nvSpPr>
        <p:spPr>
          <a:xfrm>
            <a:off x="0" y="0"/>
            <a:ext cx="12191700" cy="1281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h4cb6c0350083c17f_0_4"/>
          <p:cNvSpPr/>
          <p:nvPr/>
        </p:nvSpPr>
        <p:spPr>
          <a:xfrm>
            <a:off x="10180015" y="0"/>
            <a:ext cx="2011800" cy="1281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h4cb6c0350083c17f_0_4"/>
          <p:cNvSpPr/>
          <p:nvPr/>
        </p:nvSpPr>
        <p:spPr>
          <a:xfrm>
            <a:off x="0" y="5715000"/>
            <a:ext cx="457200" cy="1143000"/>
          </a:xfrm>
          <a:prstGeom prst="rect">
            <a:avLst/>
          </a:prstGeom>
          <a:solidFill>
            <a:srgbClr val="2B559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h4cb6c0350083c17f_0_4"/>
          <p:cNvSpPr/>
          <p:nvPr/>
        </p:nvSpPr>
        <p:spPr>
          <a:xfrm>
            <a:off x="457200" y="6309360"/>
            <a:ext cx="548700" cy="548700"/>
          </a:xfrm>
          <a:prstGeom prst="rect">
            <a:avLst/>
          </a:prstGeom>
          <a:solidFill>
            <a:srgbClr val="3DAE2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home/claude/work/brand/xercode_white.png" id="81" name="Google Shape;81;h4cb6c0350083c17f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9432" y="2688336"/>
            <a:ext cx="2925249" cy="9326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" name="Google Shape;82;h4cb6c0350083c17f_0_4"/>
          <p:cNvCxnSpPr/>
          <p:nvPr/>
        </p:nvCxnSpPr>
        <p:spPr>
          <a:xfrm>
            <a:off x="6735888" y="2606040"/>
            <a:ext cx="0" cy="1097400"/>
          </a:xfrm>
          <a:prstGeom prst="straightConnector1">
            <a:avLst/>
          </a:prstGeom>
          <a:noFill/>
          <a:ln cap="flat" cmpd="sng" w="9525">
            <a:solidFill>
              <a:srgbClr val="8A8A8A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/home/claude/work/brand/tbk_white.png" id="83" name="Google Shape;83;h4cb6c0350083c17f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257096" y="2468880"/>
            <a:ext cx="1645167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h4cb6c0350083c17f_0_4"/>
          <p:cNvSpPr/>
          <p:nvPr/>
        </p:nvSpPr>
        <p:spPr>
          <a:xfrm>
            <a:off x="1117400" y="6309350"/>
            <a:ext cx="10362900" cy="36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CBB8"/>
              </a:buClr>
              <a:buSzPts val="1400"/>
              <a:buFont typeface="Roboto"/>
              <a:buNone/>
            </a:pPr>
            <a:r>
              <a:rPr b="1" i="0" lang="en-US" sz="1400" u="none" cap="none" strike="noStrike">
                <a:solidFill>
                  <a:srgbClr val="6BCBB8"/>
                </a:solidFill>
                <a:latin typeface="Roboto"/>
                <a:ea typeface="Roboto"/>
                <a:cs typeface="Roboto"/>
                <a:sym typeface="Roboto"/>
              </a:rPr>
              <a:t>KOHAFERENCE 2026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h4cb6c0350083c17f_0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257954"/>
            <a:ext cx="11887200" cy="661342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h4cb6c0350083c17f_0_4"/>
          <p:cNvSpPr txBox="1"/>
          <p:nvPr/>
        </p:nvSpPr>
        <p:spPr>
          <a:xfrm>
            <a:off x="2192250" y="5065925"/>
            <a:ext cx="7333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lt1"/>
                </a:solidFill>
                <a:latin typeface="Roboto Medium"/>
                <a:ea typeface="Roboto Medium"/>
                <a:cs typeface="Roboto Medium"/>
                <a:sym typeface="Roboto Medium"/>
              </a:rPr>
              <a:t>¡Muchas Gracias!</a:t>
            </a:r>
            <a:endParaRPr sz="4200">
              <a:solidFill>
                <a:schemeClr val="lt1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2026-10-15T07:47:20Z</dcterms:created>
  <dc:creator>PptxGenJS</dc:creator>
</cp:coreProperties>
</file>