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embeddedFontLst>
    <p:embeddedFont>
      <p:font typeface="Poppins" panose="00000500000000000000" pitchFamily="2" charset="0"/>
      <p:regular r:id="rId11"/>
      <p:bold r:id="rId12"/>
      <p:italic r:id="rId13"/>
      <p:boldItalic r:id="rId14"/>
    </p:embeddedFont>
    <p:embeddedFont>
      <p:font typeface="Roboto" panose="02000000000000000000" pitchFamily="2" charset="0"/>
      <p:regular r:id="rId15"/>
      <p:bold r:id="rId16"/>
      <p:italic r:id="rId17"/>
      <p:boldItalic r:id="rId18"/>
    </p:embeddedFont>
    <p:embeddedFont>
      <p:font typeface="Roboto Light" panose="020000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h10uqc4Vlqs5FmjMJacSGUseMZ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" name="Google Shape;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La Fundación Wikimedia es una organización sin ánimo de lucro que apoya y mantiene proyectos de conocimiento libre y colaborativo, como Wikipedia y Wikidata. </a:t>
            </a:r>
            <a:endParaRPr/>
          </a:p>
        </p:txBody>
      </p:sp>
      <p:sp>
        <p:nvSpPr>
          <p:cNvPr id="31" name="Google Shape;3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" name="Google Shape;5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0" name="Google Shape;17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5.png"/><Relationship Id="rId5" Type="http://schemas.openxmlformats.org/officeDocument/2006/relationships/image" Target="../media/image8.png"/><Relationship Id="rId10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kidata.org/wiki/Q26858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Carmen_Mart%C3%ADn_Gaite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wikidata.org/wiki/Special:NewItem" TargetMode="External"/><Relationship Id="rId7" Type="http://schemas.openxmlformats.org/officeDocument/2006/relationships/image" Target="../media/image17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quickstatements.toolforge.org/#/" TargetMode="External"/><Relationship Id="rId11" Type="http://schemas.openxmlformats.org/officeDocument/2006/relationships/image" Target="../media/image4.png"/><Relationship Id="rId5" Type="http://schemas.openxmlformats.org/officeDocument/2006/relationships/hyperlink" Target="https://docs.google.com/spreadsheets/d/1eIKN8HCfkLxz4a7XFfeJvNla4W4YI4TW4isXAVD8auU/edit?gid=0#gid=0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OdMKUFcx0N8&amp;t=970s" TargetMode="External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dcv.hypotheses.org/6070" TargetMode="External"/><Relationship Id="rId11" Type="http://schemas.openxmlformats.org/officeDocument/2006/relationships/image" Target="../media/image4.png"/><Relationship Id="rId5" Type="http://schemas.openxmlformats.org/officeDocument/2006/relationships/hyperlink" Target="https://data.cervantesvirtual.com/noticia/web-semantica-y-datos-enlazados-en-bibliotecas-digitales" TargetMode="External"/><Relationship Id="rId10" Type="http://schemas.openxmlformats.org/officeDocument/2006/relationships/hyperlink" Target="https://www.youtube.com/watch?v=4rYV9PT3qEE" TargetMode="External"/><Relationship Id="rId4" Type="http://schemas.openxmlformats.org/officeDocument/2006/relationships/hyperlink" Target="https://tech-news.wikimedia.de/2025/10/28/enriching-wikidata-with-authoritybox/" TargetMode="External"/><Relationship Id="rId9" Type="http://schemas.openxmlformats.org/officeDocument/2006/relationships/hyperlink" Target="https://www.youtube.com/watch?v=_6K508sltGQ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8549640" y="0"/>
            <a:ext cx="3642055" cy="685800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8549640" y="0"/>
            <a:ext cx="3642055" cy="164592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8549640" y="4480560"/>
            <a:ext cx="1188720" cy="2377440"/>
          </a:xfrm>
          <a:prstGeom prst="rect">
            <a:avLst/>
          </a:prstGeom>
          <a:solidFill>
            <a:srgbClr val="1E3F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9738360" y="5669280"/>
            <a:ext cx="1188720" cy="1188720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10927080" y="5669280"/>
            <a:ext cx="1264615" cy="1188720"/>
          </a:xfrm>
          <a:prstGeom prst="rect">
            <a:avLst/>
          </a:prstGeom>
          <a:solidFill>
            <a:srgbClr val="6BCBB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8961120" y="685800"/>
            <a:ext cx="2910535" cy="219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Poppins"/>
              <a:buNone/>
            </a:pPr>
            <a:r>
              <a:rPr lang="en-US" sz="34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KOHA</a:t>
            </a: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Poppins"/>
              <a:buNone/>
            </a:pPr>
            <a:r>
              <a:rPr lang="en-US" sz="34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FERENCE</a:t>
            </a: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BCBB8"/>
              </a:buClr>
              <a:buSzPts val="3400"/>
              <a:buFont typeface="Poppins"/>
              <a:buNone/>
            </a:pPr>
            <a:r>
              <a:rPr lang="en-US" sz="3400" b="1" i="0" u="none" strike="noStrike" cap="none">
                <a:solidFill>
                  <a:srgbClr val="6BCBB8"/>
                </a:solidFill>
                <a:latin typeface="Poppins"/>
                <a:ea typeface="Poppins"/>
                <a:cs typeface="Poppins"/>
                <a:sym typeface="Poppins"/>
              </a:rPr>
              <a:t>2026</a:t>
            </a: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Google Shape;22;p1" descr="/home/claude/work/brand/xercode_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1520" y="764438"/>
            <a:ext cx="1657641" cy="5285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1"/>
          <p:cNvCxnSpPr/>
          <p:nvPr/>
        </p:nvCxnSpPr>
        <p:spPr>
          <a:xfrm>
            <a:off x="2684512" y="717804"/>
            <a:ext cx="0" cy="621792"/>
          </a:xfrm>
          <a:prstGeom prst="straightConnector1">
            <a:avLst/>
          </a:prstGeom>
          <a:noFill/>
          <a:ln w="9525" cap="flat" cmpd="sng">
            <a:solidFill>
              <a:srgbClr val="8A8A8A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4" name="Google Shape;24;p1" descr="/home/claude/work/brand/tbk_whit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9863" y="640080"/>
            <a:ext cx="932261" cy="77724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"/>
          <p:cNvSpPr/>
          <p:nvPr/>
        </p:nvSpPr>
        <p:spPr>
          <a:xfrm>
            <a:off x="731520" y="3009900"/>
            <a:ext cx="7498080" cy="184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oppins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Construyendo la Web Semántica: Primeros pasos con Wikidata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731520" y="4991100"/>
            <a:ext cx="640080" cy="64008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1371600" y="4991100"/>
            <a:ext cx="365760" cy="64008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/>
          <p:nvPr/>
        </p:nvSpPr>
        <p:spPr>
          <a:xfrm>
            <a:off x="548640" y="713232"/>
            <a:ext cx="11094415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Poppins"/>
              <a:buNone/>
            </a:pPr>
            <a:r>
              <a:rPr lang="en-US" sz="28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Fundación Wikimedia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548640" y="1463040"/>
            <a:ext cx="502920" cy="5486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1051560" y="1463040"/>
            <a:ext cx="320040" cy="54864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1371600" y="1463040"/>
            <a:ext cx="182880" cy="54864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548640" y="1874520"/>
            <a:ext cx="6675120" cy="118872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548640" y="1874520"/>
            <a:ext cx="82296" cy="118872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868680" y="1874520"/>
            <a:ext cx="617220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oppins"/>
              <a:buNone/>
            </a:pPr>
            <a:r>
              <a:rPr lang="en-US" sz="16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Wikipedia</a:t>
            </a:r>
            <a:r>
              <a:rPr lang="en-US" sz="1600" b="0" i="0" u="none" strike="noStrike" cap="none">
                <a:solidFill>
                  <a:srgbClr val="3A3A3A"/>
                </a:solidFill>
                <a:latin typeface="Roboto Light"/>
                <a:ea typeface="Roboto Light"/>
                <a:cs typeface="Roboto Light"/>
                <a:sym typeface="Roboto Light"/>
              </a:rPr>
              <a:t> es esa enciclopedia online colaborativa que todos conocemos, hecha a base de artículos, con enlaces entre ellos.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548640" y="3246120"/>
            <a:ext cx="6675120" cy="118872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548640" y="3246120"/>
            <a:ext cx="82296" cy="118872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868680" y="3246120"/>
            <a:ext cx="617220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oppins"/>
              <a:buNone/>
            </a:pPr>
            <a:r>
              <a:rPr lang="en-US" sz="16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Commons</a:t>
            </a:r>
            <a:r>
              <a:rPr lang="en-US" sz="1600" b="0" i="0" u="none" strike="noStrike" cap="none">
                <a:solidFill>
                  <a:srgbClr val="3A3A3A"/>
                </a:solidFill>
                <a:latin typeface="Roboto Light"/>
                <a:ea typeface="Roboto Light"/>
                <a:cs typeface="Roboto Light"/>
                <a:sym typeface="Roboto Light"/>
              </a:rPr>
              <a:t> es el banco de medios libres que usa para ilustrar los artículos.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548640" y="4617720"/>
            <a:ext cx="6675120" cy="118872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548640" y="4617720"/>
            <a:ext cx="82296" cy="1188720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868680" y="4617720"/>
            <a:ext cx="617220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600"/>
              <a:buFont typeface="Poppins"/>
              <a:buNone/>
            </a:pPr>
            <a:r>
              <a:rPr lang="en-US" sz="16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Wikidata</a:t>
            </a:r>
            <a:r>
              <a:rPr lang="en-US" sz="1600" b="0" i="0" u="none" strike="noStrike" cap="none">
                <a:solidFill>
                  <a:srgbClr val="3A3A3A"/>
                </a:solidFill>
                <a:latin typeface="Roboto Light"/>
                <a:ea typeface="Roboto Light"/>
                <a:cs typeface="Roboto Light"/>
                <a:sym typeface="Roboto Light"/>
              </a:rPr>
              <a:t> es una base de conocimiento de los datos presentes en Wikipedia, que se conecta con ambos proyectos.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" name="Google Shape;46;p2" descr="/home/claude/work/media_practica/s02_6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2400" y="1874520"/>
            <a:ext cx="3840480" cy="36533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" name="Google Shape;47;p2"/>
          <p:cNvCxnSpPr/>
          <p:nvPr/>
        </p:nvCxnSpPr>
        <p:spPr>
          <a:xfrm>
            <a:off x="548640" y="6291072"/>
            <a:ext cx="11094415" cy="0"/>
          </a:xfrm>
          <a:prstGeom prst="straightConnector1">
            <a:avLst/>
          </a:prstGeom>
          <a:noFill/>
          <a:ln w="9525" cap="flat" cmpd="sng">
            <a:solidFill>
              <a:srgbClr val="E3E5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2"/>
          <p:cNvSpPr/>
          <p:nvPr/>
        </p:nvSpPr>
        <p:spPr>
          <a:xfrm>
            <a:off x="548640" y="6400800"/>
            <a:ext cx="6858000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00"/>
              <a:buFont typeface="Roboto"/>
              <a:buNone/>
            </a:pPr>
            <a:r>
              <a:rPr lang="en-US" sz="900" b="1" i="0" u="none" strike="noStrike" cap="none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KOHAFERENCE 2026</a:t>
            </a:r>
            <a:r>
              <a:rPr lang="en-US" sz="900" b="0" i="0" u="none" strike="noStrike" cap="none">
                <a:solidFill>
                  <a:srgbClr val="6B6B6B"/>
                </a:solidFill>
                <a:latin typeface="Roboto Light"/>
                <a:ea typeface="Roboto Light"/>
                <a:cs typeface="Roboto Light"/>
                <a:sym typeface="Roboto Light"/>
              </a:rPr>
              <a:t>   ·   Primeros pasos con Wikidata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" name="Google Shape;49;p2" descr="/home/claude/work/brand/xercode_color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39942" y="6425672"/>
            <a:ext cx="819070" cy="2611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" name="Google Shape;50;p2"/>
          <p:cNvCxnSpPr/>
          <p:nvPr/>
        </p:nvCxnSpPr>
        <p:spPr>
          <a:xfrm>
            <a:off x="10304950" y="6402629"/>
            <a:ext cx="0" cy="307238"/>
          </a:xfrm>
          <a:prstGeom prst="straightConnector1">
            <a:avLst/>
          </a:prstGeom>
          <a:noFill/>
          <a:ln w="9525" cap="flat" cmpd="sng">
            <a:solidFill>
              <a:srgbClr val="BDBDB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1" name="Google Shape;51;p2" descr="/home/claude/work/brand/tbk_black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50888" y="6364224"/>
            <a:ext cx="460647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2"/>
          <p:cNvSpPr/>
          <p:nvPr/>
        </p:nvSpPr>
        <p:spPr>
          <a:xfrm>
            <a:off x="11076127" y="6400800"/>
            <a:ext cx="566928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00"/>
              <a:buFont typeface="Roboto"/>
              <a:buNone/>
            </a:pPr>
            <a:r>
              <a:rPr lang="en-US" sz="900" b="1" i="0" u="none" strike="noStrike" cap="none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02 / 08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"/>
          <p:cNvSpPr/>
          <p:nvPr/>
        </p:nvSpPr>
        <p:spPr>
          <a:xfrm>
            <a:off x="548640" y="713232"/>
            <a:ext cx="11094415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Poppins"/>
              <a:buNone/>
            </a:pPr>
            <a:r>
              <a:rPr lang="en-US" sz="28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Qué es Wikidata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548640" y="1463040"/>
            <a:ext cx="502920" cy="5486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1051560" y="1463040"/>
            <a:ext cx="320040" cy="54864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1371600" y="1463040"/>
            <a:ext cx="182880" cy="54864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548640" y="1874520"/>
            <a:ext cx="4023360" cy="384048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3" descr="/home/claude/work/media_practica/s03_67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7280" y="2759784"/>
            <a:ext cx="2926080" cy="2069952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3"/>
          <p:cNvSpPr/>
          <p:nvPr/>
        </p:nvSpPr>
        <p:spPr>
          <a:xfrm>
            <a:off x="4846320" y="1874520"/>
            <a:ext cx="3284068" cy="1143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4846320" y="1874520"/>
            <a:ext cx="777240" cy="11430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" name="Google Shape;66;p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74920" y="228142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3"/>
          <p:cNvSpPr/>
          <p:nvPr/>
        </p:nvSpPr>
        <p:spPr>
          <a:xfrm>
            <a:off x="5806440" y="1874520"/>
            <a:ext cx="21867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00"/>
              <a:buFont typeface="Poppi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Base de datos de la Fundación Wikimedia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8358988" y="1874520"/>
            <a:ext cx="3284068" cy="1143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8358988" y="1874520"/>
            <a:ext cx="777240" cy="114300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87588" y="228142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3"/>
          <p:cNvSpPr/>
          <p:nvPr/>
        </p:nvSpPr>
        <p:spPr>
          <a:xfrm>
            <a:off x="9319108" y="1874520"/>
            <a:ext cx="21867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00"/>
              <a:buFont typeface="Poppi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Almacén de datos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4846320" y="3200400"/>
            <a:ext cx="3284068" cy="1143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4846320" y="3200400"/>
            <a:ext cx="777240" cy="1143000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74920" y="360730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3"/>
          <p:cNvSpPr/>
          <p:nvPr/>
        </p:nvSpPr>
        <p:spPr>
          <a:xfrm>
            <a:off x="5806440" y="3200400"/>
            <a:ext cx="21867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00"/>
              <a:buFont typeface="Poppi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Datos estructurados y enlazados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8358988" y="3200400"/>
            <a:ext cx="3284068" cy="1143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8358988" y="3200400"/>
            <a:ext cx="777240" cy="1143000"/>
          </a:xfrm>
          <a:prstGeom prst="rect">
            <a:avLst/>
          </a:prstGeom>
          <a:solidFill>
            <a:srgbClr val="6BCBB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3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587588" y="360730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3"/>
          <p:cNvSpPr/>
          <p:nvPr/>
        </p:nvSpPr>
        <p:spPr>
          <a:xfrm>
            <a:off x="9319108" y="3200400"/>
            <a:ext cx="21867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00"/>
              <a:buFont typeface="Poppi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Datos abiertos, licencia CC0 de cesión al dominio público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4846320" y="4526280"/>
            <a:ext cx="3284068" cy="1143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4846320" y="4526280"/>
            <a:ext cx="777240" cy="11430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p3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74920" y="493318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3"/>
          <p:cNvSpPr/>
          <p:nvPr/>
        </p:nvSpPr>
        <p:spPr>
          <a:xfrm>
            <a:off x="5806440" y="4526280"/>
            <a:ext cx="21867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00"/>
              <a:buFont typeface="Poppi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Edita la comunidad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8358988" y="4526280"/>
            <a:ext cx="3284068" cy="1143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8358988" y="4526280"/>
            <a:ext cx="777240" cy="114300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3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587588" y="493318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"/>
          <p:cNvSpPr/>
          <p:nvPr/>
        </p:nvSpPr>
        <p:spPr>
          <a:xfrm>
            <a:off x="9319108" y="4526280"/>
            <a:ext cx="218678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500"/>
              <a:buFont typeface="Poppins"/>
              <a:buNone/>
            </a:pPr>
            <a:r>
              <a:rPr lang="en-US" sz="15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Una fuente consultable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8" name="Google Shape;88;p3"/>
          <p:cNvCxnSpPr/>
          <p:nvPr/>
        </p:nvCxnSpPr>
        <p:spPr>
          <a:xfrm>
            <a:off x="548640" y="6291072"/>
            <a:ext cx="11094415" cy="0"/>
          </a:xfrm>
          <a:prstGeom prst="straightConnector1">
            <a:avLst/>
          </a:prstGeom>
          <a:noFill/>
          <a:ln w="9525" cap="flat" cmpd="sng">
            <a:solidFill>
              <a:srgbClr val="E3E5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9" name="Google Shape;89;p3"/>
          <p:cNvSpPr/>
          <p:nvPr/>
        </p:nvSpPr>
        <p:spPr>
          <a:xfrm>
            <a:off x="548640" y="6400800"/>
            <a:ext cx="6858000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00"/>
              <a:buFont typeface="Roboto"/>
              <a:buNone/>
            </a:pPr>
            <a:r>
              <a:rPr lang="en-US" sz="900" b="1" i="0" u="none" strike="noStrike" cap="none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KOHAFERENCE 2026</a:t>
            </a:r>
            <a:r>
              <a:rPr lang="en-US" sz="900" b="0" i="0" u="none" strike="noStrike" cap="none">
                <a:solidFill>
                  <a:srgbClr val="6B6B6B"/>
                </a:solidFill>
                <a:latin typeface="Roboto Light"/>
                <a:ea typeface="Roboto Light"/>
                <a:cs typeface="Roboto Light"/>
                <a:sym typeface="Roboto Light"/>
              </a:rPr>
              <a:t>   ·   Primeros pasos con Wikidata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3" descr="/home/claude/work/brand/xercode_color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339942" y="6425672"/>
            <a:ext cx="819070" cy="2611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" name="Google Shape;91;p3"/>
          <p:cNvCxnSpPr/>
          <p:nvPr/>
        </p:nvCxnSpPr>
        <p:spPr>
          <a:xfrm>
            <a:off x="10304950" y="6402629"/>
            <a:ext cx="0" cy="307238"/>
          </a:xfrm>
          <a:prstGeom prst="straightConnector1">
            <a:avLst/>
          </a:prstGeom>
          <a:noFill/>
          <a:ln w="9525" cap="flat" cmpd="sng">
            <a:solidFill>
              <a:srgbClr val="BDBDB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92" name="Google Shape;92;p3" descr="/home/claude/work/brand/tbk_black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450888" y="6364224"/>
            <a:ext cx="460647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3"/>
          <p:cNvSpPr/>
          <p:nvPr/>
        </p:nvSpPr>
        <p:spPr>
          <a:xfrm>
            <a:off x="11076127" y="6400800"/>
            <a:ext cx="566928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00"/>
              <a:buFont typeface="Roboto"/>
              <a:buNone/>
            </a:pPr>
            <a:r>
              <a:rPr lang="en-US" sz="900" b="1" i="0" u="none" strike="noStrike" cap="none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03 / 08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/>
          <p:nvPr/>
        </p:nvSpPr>
        <p:spPr>
          <a:xfrm>
            <a:off x="548640" y="713232"/>
            <a:ext cx="11094415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Poppins"/>
              <a:buNone/>
            </a:pPr>
            <a:r>
              <a:rPr lang="en-US" sz="2800" b="1" i="0" u="sng" strike="noStrike" cap="non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3"/>
              </a:rPr>
              <a:t>Anatomía de un elemento</a:t>
            </a:r>
            <a:r>
              <a:rPr lang="en-US" sz="28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548640" y="1463040"/>
            <a:ext cx="502920" cy="5486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1051560" y="1463040"/>
            <a:ext cx="320040" cy="54864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1371600" y="1463040"/>
            <a:ext cx="182880" cy="54864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548640" y="1737360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100"/>
              <a:buFont typeface="Roboto"/>
              <a:buNone/>
            </a:pPr>
            <a:r>
              <a:rPr lang="en-US" sz="1100" b="1" i="0" u="none" strike="noStrike" cap="none">
                <a:solidFill>
                  <a:srgbClr val="2B5597"/>
                </a:solidFill>
                <a:latin typeface="Roboto"/>
                <a:ea typeface="Roboto"/>
                <a:cs typeface="Roboto"/>
                <a:sym typeface="Roboto"/>
              </a:rPr>
              <a:t>ELEMENTO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685800" y="2194560"/>
            <a:ext cx="3520440" cy="361188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548640" y="2057400"/>
            <a:ext cx="3520440" cy="361188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3E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4" descr="/home/claude/work/media_practica/s04_73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" y="2148840"/>
            <a:ext cx="333756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4"/>
          <p:cNvSpPr/>
          <p:nvPr/>
        </p:nvSpPr>
        <p:spPr>
          <a:xfrm>
            <a:off x="4572000" y="1737360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100"/>
              <a:buFont typeface="Roboto"/>
              <a:buNone/>
            </a:pPr>
            <a:r>
              <a:rPr lang="en-US" sz="1100" b="1" i="0" u="none" strike="noStrike" cap="none">
                <a:solidFill>
                  <a:srgbClr val="2B5597"/>
                </a:solidFill>
                <a:latin typeface="Roboto"/>
                <a:ea typeface="Roboto"/>
                <a:cs typeface="Roboto"/>
                <a:sym typeface="Roboto"/>
              </a:rPr>
              <a:t>DECLARACIONES Y TRIPLETAS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/>
          <p:nvPr/>
        </p:nvSpPr>
        <p:spPr>
          <a:xfrm>
            <a:off x="4572000" y="2057400"/>
            <a:ext cx="2743200" cy="457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4572000" y="2057400"/>
            <a:ext cx="2743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Item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7452360" y="2057400"/>
            <a:ext cx="2560320" cy="45720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7452360" y="2057400"/>
            <a:ext cx="256032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Propiedad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10149840" y="2057400"/>
            <a:ext cx="1493215" cy="457200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10149840" y="2057400"/>
            <a:ext cx="149321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Valor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4572000" y="2651760"/>
            <a:ext cx="2743200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"/>
          <p:cNvSpPr/>
          <p:nvPr/>
        </p:nvSpPr>
        <p:spPr>
          <a:xfrm>
            <a:off x="4572000" y="2743200"/>
            <a:ext cx="27432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Roboto Light"/>
              <a:buNone/>
            </a:pPr>
            <a:r>
              <a:rPr lang="en-US" sz="1350" b="0" i="0" u="none" strike="noStrike" cap="none">
                <a:solidFill>
                  <a:srgbClr val="111111"/>
                </a:solidFill>
                <a:latin typeface="Roboto Light"/>
                <a:ea typeface="Roboto Light"/>
                <a:cs typeface="Roboto Light"/>
                <a:sym typeface="Roboto Light"/>
              </a:rPr>
              <a:t>“Carmen Martín Gaite”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4"/>
          <p:cNvSpPr/>
          <p:nvPr/>
        </p:nvSpPr>
        <p:spPr>
          <a:xfrm>
            <a:off x="4572000" y="312724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400"/>
              <a:buFont typeface="Courier New"/>
              <a:buNone/>
            </a:pPr>
            <a:r>
              <a:rPr lang="en-US" sz="1400" b="1" i="0" u="none" strike="noStrike" cap="none">
                <a:solidFill>
                  <a:srgbClr val="3A3A3A"/>
                </a:solidFill>
                <a:latin typeface="Courier New"/>
                <a:ea typeface="Courier New"/>
                <a:cs typeface="Courier New"/>
                <a:sym typeface="Courier New"/>
              </a:rPr>
              <a:t>Q268582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"/>
          <p:cNvSpPr/>
          <p:nvPr/>
        </p:nvSpPr>
        <p:spPr>
          <a:xfrm>
            <a:off x="7452360" y="2651760"/>
            <a:ext cx="2560320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7452360" y="2743200"/>
            <a:ext cx="2560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Roboto Light"/>
              <a:buNone/>
            </a:pPr>
            <a:r>
              <a:rPr lang="en-US" sz="1350" b="0" i="0" u="none" strike="noStrike" cap="none">
                <a:solidFill>
                  <a:srgbClr val="111111"/>
                </a:solidFill>
                <a:latin typeface="Roboto Light"/>
                <a:ea typeface="Roboto Light"/>
                <a:cs typeface="Roboto Light"/>
                <a:sym typeface="Roboto Light"/>
              </a:rPr>
              <a:t>“Instancia de”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7452360" y="3127248"/>
            <a:ext cx="256032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400"/>
              <a:buFont typeface="Courier New"/>
              <a:buNone/>
            </a:pPr>
            <a:r>
              <a:rPr lang="en-US" sz="1400" b="1" i="0" u="none" strike="noStrike" cap="none">
                <a:solidFill>
                  <a:srgbClr val="2B5597"/>
                </a:solidFill>
                <a:latin typeface="Courier New"/>
                <a:ea typeface="Courier New"/>
                <a:cs typeface="Courier New"/>
                <a:sym typeface="Courier New"/>
              </a:rPr>
              <a:t>P31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10149840" y="2651760"/>
            <a:ext cx="1493215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"/>
          <p:cNvSpPr/>
          <p:nvPr/>
        </p:nvSpPr>
        <p:spPr>
          <a:xfrm>
            <a:off x="10149840" y="2743200"/>
            <a:ext cx="1493215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Roboto Light"/>
              <a:buNone/>
            </a:pPr>
            <a:r>
              <a:rPr lang="en-US" sz="1350" b="0" i="0" u="none" strike="noStrike" cap="none">
                <a:solidFill>
                  <a:srgbClr val="111111"/>
                </a:solidFill>
                <a:latin typeface="Roboto Light"/>
                <a:ea typeface="Roboto Light"/>
                <a:cs typeface="Roboto Light"/>
                <a:sym typeface="Roboto Light"/>
              </a:rPr>
              <a:t>“humano”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"/>
          <p:cNvSpPr/>
          <p:nvPr/>
        </p:nvSpPr>
        <p:spPr>
          <a:xfrm>
            <a:off x="10149840" y="3127248"/>
            <a:ext cx="1493215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AE2B"/>
              </a:buClr>
              <a:buSzPts val="1400"/>
              <a:buFont typeface="Courier New"/>
              <a:buNone/>
            </a:pPr>
            <a:r>
              <a:rPr lang="en-US" sz="1400" b="1" i="0" u="none" strike="noStrike" cap="none">
                <a:solidFill>
                  <a:srgbClr val="3DAE2B"/>
                </a:solidFill>
                <a:latin typeface="Courier New"/>
                <a:ea typeface="Courier New"/>
                <a:cs typeface="Courier New"/>
                <a:sym typeface="Courier New"/>
              </a:rPr>
              <a:t>Q5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4572000" y="3675888"/>
            <a:ext cx="2743200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4"/>
          <p:cNvSpPr/>
          <p:nvPr/>
        </p:nvSpPr>
        <p:spPr>
          <a:xfrm>
            <a:off x="4572000" y="3767328"/>
            <a:ext cx="27432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Roboto Light"/>
              <a:buNone/>
            </a:pPr>
            <a:r>
              <a:rPr lang="en-US" sz="1350" b="0" i="0" u="none" strike="noStrike" cap="none">
                <a:solidFill>
                  <a:srgbClr val="111111"/>
                </a:solidFill>
                <a:latin typeface="Roboto Light"/>
                <a:ea typeface="Roboto Light"/>
                <a:cs typeface="Roboto Light"/>
                <a:sym typeface="Roboto Light"/>
              </a:rPr>
              <a:t>“Carmen Martín Gaite”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/>
          <p:nvPr/>
        </p:nvSpPr>
        <p:spPr>
          <a:xfrm>
            <a:off x="4572000" y="4151376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400"/>
              <a:buFont typeface="Courier New"/>
              <a:buNone/>
            </a:pPr>
            <a:r>
              <a:rPr lang="en-US" sz="1400" b="1" i="0" u="none" strike="noStrike" cap="none">
                <a:solidFill>
                  <a:srgbClr val="3A3A3A"/>
                </a:solidFill>
                <a:latin typeface="Courier New"/>
                <a:ea typeface="Courier New"/>
                <a:cs typeface="Courier New"/>
                <a:sym typeface="Courier New"/>
              </a:rPr>
              <a:t>Q268582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7452360" y="3675888"/>
            <a:ext cx="2560320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7452360" y="3767328"/>
            <a:ext cx="2560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Roboto Light"/>
              <a:buNone/>
            </a:pPr>
            <a:r>
              <a:rPr lang="en-US" sz="1350" b="0" i="0" u="none" strike="noStrike" cap="none">
                <a:solidFill>
                  <a:srgbClr val="111111"/>
                </a:solidFill>
                <a:latin typeface="Roboto Light"/>
                <a:ea typeface="Roboto Light"/>
                <a:cs typeface="Roboto Light"/>
                <a:sym typeface="Roboto Light"/>
              </a:rPr>
              <a:t>“lugar de nacimiento”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7452360" y="4151376"/>
            <a:ext cx="256032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400"/>
              <a:buFont typeface="Courier New"/>
              <a:buNone/>
            </a:pPr>
            <a:r>
              <a:rPr lang="en-US" sz="1400" b="1" i="0" u="none" strike="noStrike" cap="none">
                <a:solidFill>
                  <a:srgbClr val="2B5597"/>
                </a:solidFill>
                <a:latin typeface="Courier New"/>
                <a:ea typeface="Courier New"/>
                <a:cs typeface="Courier New"/>
                <a:sym typeface="Courier New"/>
              </a:rPr>
              <a:t>P19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10149840" y="3675888"/>
            <a:ext cx="1493215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10149840" y="3767328"/>
            <a:ext cx="1493215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Roboto Light"/>
              <a:buNone/>
            </a:pPr>
            <a:r>
              <a:rPr lang="en-US" sz="1350" b="0" i="0" u="none" strike="noStrike" cap="none">
                <a:solidFill>
                  <a:srgbClr val="111111"/>
                </a:solidFill>
                <a:latin typeface="Roboto Light"/>
                <a:ea typeface="Roboto Light"/>
                <a:cs typeface="Roboto Light"/>
                <a:sym typeface="Roboto Light"/>
              </a:rPr>
              <a:t>“Salamanca”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10149840" y="4151376"/>
            <a:ext cx="1493215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AE2B"/>
              </a:buClr>
              <a:buSzPts val="1400"/>
              <a:buFont typeface="Courier New"/>
              <a:buNone/>
            </a:pPr>
            <a:r>
              <a:rPr lang="en-US" sz="1400" b="1" i="0" u="none" strike="noStrike" cap="none">
                <a:solidFill>
                  <a:srgbClr val="3DAE2B"/>
                </a:solidFill>
                <a:latin typeface="Courier New"/>
                <a:ea typeface="Courier New"/>
                <a:cs typeface="Courier New"/>
                <a:sym typeface="Courier New"/>
              </a:rPr>
              <a:t>Q15695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4572000" y="4700016"/>
            <a:ext cx="2743200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4572000" y="4791456"/>
            <a:ext cx="27432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Roboto Light"/>
              <a:buNone/>
            </a:pPr>
            <a:r>
              <a:rPr lang="en-US" sz="1350" b="0" i="0" u="none" strike="noStrike" cap="none">
                <a:solidFill>
                  <a:srgbClr val="111111"/>
                </a:solidFill>
                <a:latin typeface="Roboto Light"/>
                <a:ea typeface="Roboto Light"/>
                <a:cs typeface="Roboto Light"/>
                <a:sym typeface="Roboto Light"/>
              </a:rPr>
              <a:t>“Carmen Martín Gaite”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/>
          <p:nvPr/>
        </p:nvSpPr>
        <p:spPr>
          <a:xfrm>
            <a:off x="4572000" y="5175504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400"/>
              <a:buFont typeface="Courier New"/>
              <a:buNone/>
            </a:pPr>
            <a:r>
              <a:rPr lang="en-US" sz="1400" b="1" i="0" u="none" strike="noStrike" cap="none">
                <a:solidFill>
                  <a:srgbClr val="3A3A3A"/>
                </a:solidFill>
                <a:latin typeface="Courier New"/>
                <a:ea typeface="Courier New"/>
                <a:cs typeface="Courier New"/>
                <a:sym typeface="Courier New"/>
              </a:rPr>
              <a:t>Q268582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/>
          <p:nvPr/>
        </p:nvSpPr>
        <p:spPr>
          <a:xfrm>
            <a:off x="7452360" y="4700016"/>
            <a:ext cx="2560320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7452360" y="4791456"/>
            <a:ext cx="2560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350"/>
              <a:buFont typeface="Roboto Light"/>
              <a:buNone/>
            </a:pPr>
            <a:r>
              <a:rPr lang="en-US" sz="1350" b="0" i="0" u="none" strike="noStrike" cap="none">
                <a:solidFill>
                  <a:srgbClr val="111111"/>
                </a:solidFill>
                <a:latin typeface="Roboto Light"/>
                <a:ea typeface="Roboto Light"/>
                <a:cs typeface="Roboto Light"/>
                <a:sym typeface="Roboto Light"/>
              </a:rPr>
              <a:t>“Identificador Viaf”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4"/>
          <p:cNvSpPr/>
          <p:nvPr/>
        </p:nvSpPr>
        <p:spPr>
          <a:xfrm>
            <a:off x="7452360" y="5175504"/>
            <a:ext cx="256032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400"/>
              <a:buFont typeface="Courier New"/>
              <a:buNone/>
            </a:pPr>
            <a:r>
              <a:rPr lang="en-US" sz="1400" b="1" i="0" u="none" strike="noStrike" cap="none">
                <a:solidFill>
                  <a:srgbClr val="2B5597"/>
                </a:solidFill>
                <a:latin typeface="Courier New"/>
                <a:ea typeface="Courier New"/>
                <a:cs typeface="Courier New"/>
                <a:sym typeface="Courier New"/>
              </a:rPr>
              <a:t>P214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"/>
          <p:cNvSpPr/>
          <p:nvPr/>
        </p:nvSpPr>
        <p:spPr>
          <a:xfrm>
            <a:off x="10149840" y="4700016"/>
            <a:ext cx="1493215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4"/>
          <p:cNvSpPr/>
          <p:nvPr/>
        </p:nvSpPr>
        <p:spPr>
          <a:xfrm>
            <a:off x="10149840" y="4700016"/>
            <a:ext cx="1493215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AE2B"/>
              </a:buClr>
              <a:buSzPts val="1400"/>
              <a:buFont typeface="Courier New"/>
              <a:buNone/>
            </a:pPr>
            <a:r>
              <a:rPr lang="en-US" sz="1400" b="1" i="0" u="none" strike="noStrike" cap="none">
                <a:solidFill>
                  <a:srgbClr val="3DAE2B"/>
                </a:solidFill>
                <a:latin typeface="Courier New"/>
                <a:ea typeface="Courier New"/>
                <a:cs typeface="Courier New"/>
                <a:sym typeface="Courier New"/>
              </a:rPr>
              <a:t>4943901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0" name="Google Shape;140;p4"/>
          <p:cNvCxnSpPr/>
          <p:nvPr/>
        </p:nvCxnSpPr>
        <p:spPr>
          <a:xfrm>
            <a:off x="548640" y="6291072"/>
            <a:ext cx="11094415" cy="0"/>
          </a:xfrm>
          <a:prstGeom prst="straightConnector1">
            <a:avLst/>
          </a:prstGeom>
          <a:noFill/>
          <a:ln w="9525" cap="flat" cmpd="sng">
            <a:solidFill>
              <a:srgbClr val="E3E5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1" name="Google Shape;141;p4"/>
          <p:cNvSpPr/>
          <p:nvPr/>
        </p:nvSpPr>
        <p:spPr>
          <a:xfrm>
            <a:off x="548640" y="6400800"/>
            <a:ext cx="6858000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00"/>
              <a:buFont typeface="Roboto"/>
              <a:buNone/>
            </a:pPr>
            <a:r>
              <a:rPr lang="en-US" sz="900" b="1" i="0" u="none" strike="noStrike" cap="none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KOHAFERENCE 2026</a:t>
            </a:r>
            <a:r>
              <a:rPr lang="en-US" sz="900" b="0" i="0" u="none" strike="noStrike" cap="none">
                <a:solidFill>
                  <a:srgbClr val="6B6B6B"/>
                </a:solidFill>
                <a:latin typeface="Roboto Light"/>
                <a:ea typeface="Roboto Light"/>
                <a:cs typeface="Roboto Light"/>
                <a:sym typeface="Roboto Light"/>
              </a:rPr>
              <a:t>   ·   Primeros pasos con Wikidata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" name="Google Shape;142;p4" descr="/home/claude/work/brand/xercode_color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39942" y="6425672"/>
            <a:ext cx="819070" cy="2611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3" name="Google Shape;143;p4"/>
          <p:cNvCxnSpPr/>
          <p:nvPr/>
        </p:nvCxnSpPr>
        <p:spPr>
          <a:xfrm>
            <a:off x="10304950" y="6402629"/>
            <a:ext cx="0" cy="307238"/>
          </a:xfrm>
          <a:prstGeom prst="straightConnector1">
            <a:avLst/>
          </a:prstGeom>
          <a:noFill/>
          <a:ln w="9525" cap="flat" cmpd="sng">
            <a:solidFill>
              <a:srgbClr val="BDBDB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44" name="Google Shape;144;p4" descr="/home/claude/work/brand/tbk_black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450888" y="6364224"/>
            <a:ext cx="460647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4"/>
          <p:cNvSpPr/>
          <p:nvPr/>
        </p:nvSpPr>
        <p:spPr>
          <a:xfrm>
            <a:off x="11076127" y="6400800"/>
            <a:ext cx="566928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00"/>
              <a:buFont typeface="Roboto"/>
              <a:buNone/>
            </a:pPr>
            <a:r>
              <a:rPr lang="en-US" sz="900" b="1" i="0" u="none" strike="noStrike" cap="none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04 / 08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/>
          <p:nvPr/>
        </p:nvSpPr>
        <p:spPr>
          <a:xfrm>
            <a:off x="548640" y="713232"/>
            <a:ext cx="11094415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Poppins"/>
              <a:buNone/>
            </a:pPr>
            <a:r>
              <a:rPr lang="en-US" sz="2800" b="1" i="0" u="sng" strike="noStrike" cap="non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3"/>
              </a:rPr>
              <a:t>Artículo de Wikipedia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548640" y="1463040"/>
            <a:ext cx="502920" cy="5486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1051560" y="1463040"/>
            <a:ext cx="320040" cy="54864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5"/>
          <p:cNvSpPr/>
          <p:nvPr/>
        </p:nvSpPr>
        <p:spPr>
          <a:xfrm>
            <a:off x="1371600" y="1463040"/>
            <a:ext cx="182880" cy="54864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5"/>
          <p:cNvSpPr/>
          <p:nvPr/>
        </p:nvSpPr>
        <p:spPr>
          <a:xfrm>
            <a:off x="685800" y="1965960"/>
            <a:ext cx="5760720" cy="411144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548640" y="1828800"/>
            <a:ext cx="5760720" cy="411144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3E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5" descr="/home/claude/work/media_practica/s05_99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" y="1920240"/>
            <a:ext cx="5577840" cy="3928564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5"/>
          <p:cNvSpPr/>
          <p:nvPr/>
        </p:nvSpPr>
        <p:spPr>
          <a:xfrm>
            <a:off x="6309360" y="3017520"/>
            <a:ext cx="5486400" cy="1219608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5"/>
          <p:cNvSpPr/>
          <p:nvPr/>
        </p:nvSpPr>
        <p:spPr>
          <a:xfrm>
            <a:off x="6172200" y="2880360"/>
            <a:ext cx="5486400" cy="1219608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E3E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5" descr="/home/claude/work/media_practica/s05_10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3640" y="2971800"/>
            <a:ext cx="5303520" cy="103672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" name="Google Shape;161;p5"/>
          <p:cNvCxnSpPr/>
          <p:nvPr/>
        </p:nvCxnSpPr>
        <p:spPr>
          <a:xfrm>
            <a:off x="548640" y="6291072"/>
            <a:ext cx="11094415" cy="0"/>
          </a:xfrm>
          <a:prstGeom prst="straightConnector1">
            <a:avLst/>
          </a:prstGeom>
          <a:noFill/>
          <a:ln w="9525" cap="flat" cmpd="sng">
            <a:solidFill>
              <a:srgbClr val="E3E5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2" name="Google Shape;162;p5"/>
          <p:cNvSpPr/>
          <p:nvPr/>
        </p:nvSpPr>
        <p:spPr>
          <a:xfrm>
            <a:off x="548640" y="6400800"/>
            <a:ext cx="6858000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00"/>
              <a:buFont typeface="Roboto"/>
              <a:buNone/>
            </a:pPr>
            <a:r>
              <a:rPr lang="en-US" sz="900" b="1" i="0" u="none" strike="noStrike" cap="none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KOHAFERENCE 2026</a:t>
            </a:r>
            <a:r>
              <a:rPr lang="en-US" sz="900" b="0" i="0" u="none" strike="noStrike" cap="none">
                <a:solidFill>
                  <a:srgbClr val="6B6B6B"/>
                </a:solidFill>
                <a:latin typeface="Roboto Light"/>
                <a:ea typeface="Roboto Light"/>
                <a:cs typeface="Roboto Light"/>
                <a:sym typeface="Roboto Light"/>
              </a:rPr>
              <a:t>   ·   Primeros pasos con Wikidata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5" descr="/home/claude/work/brand/xercode_color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39942" y="6425672"/>
            <a:ext cx="819070" cy="2611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4" name="Google Shape;164;p5"/>
          <p:cNvCxnSpPr/>
          <p:nvPr/>
        </p:nvCxnSpPr>
        <p:spPr>
          <a:xfrm>
            <a:off x="10304950" y="6402629"/>
            <a:ext cx="0" cy="307238"/>
          </a:xfrm>
          <a:prstGeom prst="straightConnector1">
            <a:avLst/>
          </a:prstGeom>
          <a:noFill/>
          <a:ln w="9525" cap="flat" cmpd="sng">
            <a:solidFill>
              <a:srgbClr val="BDBDB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5" name="Google Shape;165;p5" descr="/home/claude/work/brand/tbk_black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450888" y="6364224"/>
            <a:ext cx="460647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5"/>
          <p:cNvSpPr/>
          <p:nvPr/>
        </p:nvSpPr>
        <p:spPr>
          <a:xfrm>
            <a:off x="11076127" y="6400800"/>
            <a:ext cx="566928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00"/>
              <a:buFont typeface="Roboto"/>
              <a:buNone/>
            </a:pPr>
            <a:r>
              <a:rPr lang="en-US" sz="900" b="1" i="0" u="none" strike="noStrike" cap="none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05 / 08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"/>
          <p:cNvSpPr/>
          <p:nvPr/>
        </p:nvSpPr>
        <p:spPr>
          <a:xfrm>
            <a:off x="548640" y="713232"/>
            <a:ext cx="11094415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Poppins"/>
              <a:buNone/>
            </a:pPr>
            <a:r>
              <a:rPr lang="en-US" sz="28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Crear elementos en WD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6"/>
          <p:cNvSpPr/>
          <p:nvPr/>
        </p:nvSpPr>
        <p:spPr>
          <a:xfrm>
            <a:off x="548640" y="1463040"/>
            <a:ext cx="502920" cy="5486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6"/>
          <p:cNvSpPr/>
          <p:nvPr/>
        </p:nvSpPr>
        <p:spPr>
          <a:xfrm>
            <a:off x="1051560" y="1463040"/>
            <a:ext cx="320040" cy="54864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6"/>
          <p:cNvSpPr/>
          <p:nvPr/>
        </p:nvSpPr>
        <p:spPr>
          <a:xfrm>
            <a:off x="1371600" y="1463040"/>
            <a:ext cx="182880" cy="54864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6"/>
          <p:cNvSpPr/>
          <p:nvPr/>
        </p:nvSpPr>
        <p:spPr>
          <a:xfrm>
            <a:off x="548640" y="1783080"/>
            <a:ext cx="502920" cy="50292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548640" y="178308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oppins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1234440" y="1783080"/>
            <a:ext cx="50292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700"/>
              <a:buFont typeface="Poppins"/>
              <a:buNone/>
            </a:pPr>
            <a:r>
              <a:rPr lang="en-US" sz="17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Edición manual: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6035040" y="1783080"/>
            <a:ext cx="502920" cy="50292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6"/>
          <p:cNvSpPr/>
          <p:nvPr/>
        </p:nvSpPr>
        <p:spPr>
          <a:xfrm>
            <a:off x="6035040" y="178308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oppins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6"/>
          <p:cNvSpPr/>
          <p:nvPr/>
        </p:nvSpPr>
        <p:spPr>
          <a:xfrm>
            <a:off x="6720840" y="1783080"/>
            <a:ext cx="45720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700"/>
              <a:buFont typeface="Poppins"/>
              <a:buNone/>
            </a:pPr>
            <a:r>
              <a:rPr lang="en-US" sz="17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Edición masiva: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6"/>
          <p:cNvSpPr/>
          <p:nvPr/>
        </p:nvSpPr>
        <p:spPr>
          <a:xfrm>
            <a:off x="548640" y="2560320"/>
            <a:ext cx="5387188" cy="3429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548640" y="2560320"/>
            <a:ext cx="5387188" cy="59436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822960" y="2560320"/>
            <a:ext cx="4838548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lang="en-US" sz="15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Edición manual: </a:t>
            </a:r>
            <a:r>
              <a:rPr lang="en-US" sz="1500" b="1" i="0" u="sng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Crear elemento nuevo en WD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822960" y="3291840"/>
            <a:ext cx="2651760" cy="2468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350"/>
              <a:buFont typeface="Roboto Light"/>
              <a:buChar char="•"/>
            </a:pPr>
            <a:r>
              <a:rPr lang="en-US" sz="1350" b="0" i="0" u="none" strike="noStrike" cap="none">
                <a:solidFill>
                  <a:srgbClr val="3A3A3A"/>
                </a:solidFill>
                <a:latin typeface="Roboto Light"/>
                <a:ea typeface="Roboto Light"/>
                <a:cs typeface="Roboto Light"/>
                <a:sym typeface="Roboto Light"/>
              </a:rPr>
              <a:t>Creación individual desde la interfaz web de Wikidata.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A3A3A"/>
              </a:buClr>
              <a:buSzPts val="1350"/>
              <a:buFont typeface="Roboto Light"/>
              <a:buChar char="•"/>
            </a:pPr>
            <a:r>
              <a:rPr lang="en-US" sz="1350" b="0" i="0" u="none" strike="noStrike" cap="none">
                <a:solidFill>
                  <a:srgbClr val="3A3A3A"/>
                </a:solidFill>
                <a:latin typeface="Roboto Light"/>
                <a:ea typeface="Roboto Light"/>
                <a:cs typeface="Roboto Light"/>
                <a:sym typeface="Roboto Light"/>
              </a:rPr>
              <a:t>Ideal para curación puntual y corrección de fuentes.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6" descr="/home/claude/work/media_practica/s06_107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66160" y="3337560"/>
            <a:ext cx="2141068" cy="1524106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6"/>
          <p:cNvSpPr/>
          <p:nvPr/>
        </p:nvSpPr>
        <p:spPr>
          <a:xfrm>
            <a:off x="6255868" y="2560320"/>
            <a:ext cx="5387188" cy="34290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6255868" y="2560320"/>
            <a:ext cx="5387188" cy="594360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6530188" y="2560320"/>
            <a:ext cx="4838548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lang="en-US" sz="15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Edición masiva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500" b="1" i="0" u="sng" strike="noStrike" cap="non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5"/>
              </a:rPr>
              <a:t>Hoja de cálculo</a:t>
            </a:r>
            <a:r>
              <a:rPr lang="en-US" sz="15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+ </a:t>
            </a:r>
            <a:r>
              <a:rPr lang="en-US" sz="1500" b="1" i="0" u="sng" strike="noStrike" cap="non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6"/>
              </a:rPr>
              <a:t>Quickstatements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6530188" y="3291840"/>
            <a:ext cx="4838548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A3A3A"/>
              </a:buClr>
              <a:buSzPts val="1350"/>
              <a:buFont typeface="Roboto Light"/>
              <a:buChar char="•"/>
            </a:pPr>
            <a:r>
              <a:rPr lang="en-US" sz="1350" b="0" i="0" u="none" strike="noStrike" cap="none">
                <a:solidFill>
                  <a:srgbClr val="3A3A3A"/>
                </a:solidFill>
                <a:latin typeface="Roboto Light"/>
                <a:ea typeface="Roboto Light"/>
                <a:cs typeface="Roboto Light"/>
                <a:sym typeface="Roboto Light"/>
              </a:rPr>
              <a:t>Carga por lotes desde archivos CSV y/o tablas tabuladas.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A3A3A"/>
              </a:buClr>
              <a:buSzPts val="1350"/>
              <a:buFont typeface="Roboto Light"/>
              <a:buChar char="•"/>
            </a:pPr>
            <a:r>
              <a:rPr lang="en-US" sz="1350" b="0" i="0" u="none" strike="noStrike" cap="none">
                <a:solidFill>
                  <a:srgbClr val="3A3A3A"/>
                </a:solidFill>
                <a:latin typeface="Roboto Light"/>
                <a:ea typeface="Roboto Light"/>
                <a:cs typeface="Roboto Light"/>
                <a:sym typeface="Roboto Light"/>
              </a:rPr>
              <a:t>Recomendado para ingesta masiva de datos.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6713068" y="4663440"/>
            <a:ext cx="914400" cy="9144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69100" y="4919472"/>
            <a:ext cx="402336" cy="402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56068" y="5001768"/>
            <a:ext cx="365760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6"/>
          <p:cNvSpPr/>
          <p:nvPr/>
        </p:nvSpPr>
        <p:spPr>
          <a:xfrm>
            <a:off x="8450428" y="4663440"/>
            <a:ext cx="914400" cy="91440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6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706460" y="4919472"/>
            <a:ext cx="402336" cy="402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93428" y="5001768"/>
            <a:ext cx="365760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6"/>
          <p:cNvSpPr/>
          <p:nvPr/>
        </p:nvSpPr>
        <p:spPr>
          <a:xfrm>
            <a:off x="10187788" y="4663440"/>
            <a:ext cx="914400" cy="914400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6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443820" y="4919472"/>
            <a:ext cx="402336" cy="4023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9" name="Google Shape;199;p6"/>
          <p:cNvCxnSpPr/>
          <p:nvPr/>
        </p:nvCxnSpPr>
        <p:spPr>
          <a:xfrm>
            <a:off x="548640" y="6291072"/>
            <a:ext cx="11094415" cy="0"/>
          </a:xfrm>
          <a:prstGeom prst="straightConnector1">
            <a:avLst/>
          </a:prstGeom>
          <a:noFill/>
          <a:ln w="9525" cap="flat" cmpd="sng">
            <a:solidFill>
              <a:srgbClr val="E3E5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0" name="Google Shape;200;p6"/>
          <p:cNvSpPr/>
          <p:nvPr/>
        </p:nvSpPr>
        <p:spPr>
          <a:xfrm>
            <a:off x="548640" y="6400800"/>
            <a:ext cx="6858000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00"/>
              <a:buFont typeface="Roboto"/>
              <a:buNone/>
            </a:pPr>
            <a:r>
              <a:rPr lang="en-US" sz="900" b="1" i="0" u="none" strike="noStrike" cap="none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KOHAFERENCE 2026</a:t>
            </a:r>
            <a:r>
              <a:rPr lang="en-US" sz="900" b="0" i="0" u="none" strike="noStrike" cap="none">
                <a:solidFill>
                  <a:srgbClr val="6B6B6B"/>
                </a:solidFill>
                <a:latin typeface="Roboto Light"/>
                <a:ea typeface="Roboto Light"/>
                <a:cs typeface="Roboto Light"/>
                <a:sym typeface="Roboto Light"/>
              </a:rPr>
              <a:t>   ·   Primeros pasos con Wikidata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6" descr="/home/claude/work/brand/xercode_color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339942" y="6425672"/>
            <a:ext cx="819070" cy="2611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2" name="Google Shape;202;p6"/>
          <p:cNvCxnSpPr/>
          <p:nvPr/>
        </p:nvCxnSpPr>
        <p:spPr>
          <a:xfrm>
            <a:off x="10304950" y="6402629"/>
            <a:ext cx="0" cy="307238"/>
          </a:xfrm>
          <a:prstGeom prst="straightConnector1">
            <a:avLst/>
          </a:prstGeom>
          <a:noFill/>
          <a:ln w="9525" cap="flat" cmpd="sng">
            <a:solidFill>
              <a:srgbClr val="BDBDB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03" name="Google Shape;203;p6" descr="/home/claude/work/brand/tbk_black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450888" y="6364224"/>
            <a:ext cx="460647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6"/>
          <p:cNvSpPr/>
          <p:nvPr/>
        </p:nvSpPr>
        <p:spPr>
          <a:xfrm>
            <a:off x="11076127" y="6400800"/>
            <a:ext cx="566928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00"/>
              <a:buFont typeface="Roboto"/>
              <a:buNone/>
            </a:pPr>
            <a:r>
              <a:rPr lang="en-US" sz="900" b="1" i="0" u="none" strike="noStrike" cap="none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06 / 08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"/>
          <p:cNvSpPr/>
          <p:nvPr/>
        </p:nvSpPr>
        <p:spPr>
          <a:xfrm>
            <a:off x="548640" y="713232"/>
            <a:ext cx="11094415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Poppins"/>
              <a:buNone/>
            </a:pPr>
            <a:r>
              <a:rPr lang="en-US" sz="2800" b="1" i="0" u="none" strike="noStrike" cap="none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Recursos sobre Koha, Datos enlazados y Wikidata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7"/>
          <p:cNvSpPr/>
          <p:nvPr/>
        </p:nvSpPr>
        <p:spPr>
          <a:xfrm>
            <a:off x="548640" y="1463040"/>
            <a:ext cx="502920" cy="5486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7"/>
          <p:cNvSpPr/>
          <p:nvPr/>
        </p:nvSpPr>
        <p:spPr>
          <a:xfrm>
            <a:off x="1051560" y="1463040"/>
            <a:ext cx="320040" cy="54864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7"/>
          <p:cNvSpPr/>
          <p:nvPr/>
        </p:nvSpPr>
        <p:spPr>
          <a:xfrm>
            <a:off x="1371600" y="1463040"/>
            <a:ext cx="182880" cy="54864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7"/>
          <p:cNvSpPr/>
          <p:nvPr/>
        </p:nvSpPr>
        <p:spPr>
          <a:xfrm>
            <a:off x="548640" y="2468880"/>
            <a:ext cx="5318608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7"/>
          <p:cNvSpPr/>
          <p:nvPr/>
        </p:nvSpPr>
        <p:spPr>
          <a:xfrm>
            <a:off x="548640" y="2468880"/>
            <a:ext cx="777240" cy="9144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096" y="2752344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7"/>
          <p:cNvSpPr/>
          <p:nvPr/>
        </p:nvSpPr>
        <p:spPr>
          <a:xfrm>
            <a:off x="1554480" y="2468880"/>
            <a:ext cx="408416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400"/>
              <a:buFont typeface="Poppins"/>
              <a:buNone/>
            </a:pPr>
            <a:r>
              <a:rPr lang="en-US" sz="1400" b="1" i="0" u="sng" strike="noStrike" cap="non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4"/>
              </a:rPr>
              <a:t>Enriching Wikidata with AuthorityBox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548640" y="3520440"/>
            <a:ext cx="5318608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7"/>
          <p:cNvSpPr/>
          <p:nvPr/>
        </p:nvSpPr>
        <p:spPr>
          <a:xfrm>
            <a:off x="548640" y="3520440"/>
            <a:ext cx="777240" cy="9144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096" y="3803904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7"/>
          <p:cNvSpPr/>
          <p:nvPr/>
        </p:nvSpPr>
        <p:spPr>
          <a:xfrm>
            <a:off x="1554480" y="3520440"/>
            <a:ext cx="408416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400"/>
              <a:buFont typeface="Poppins"/>
              <a:buNone/>
            </a:pPr>
            <a:r>
              <a:rPr lang="en-US" sz="1400" b="1" i="0" u="sng" strike="noStrike" cap="non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5"/>
              </a:rPr>
              <a:t>Web semántica y datos enlazados en las bibliotecas digitales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548640" y="4572000"/>
            <a:ext cx="5318608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548640" y="4572000"/>
            <a:ext cx="777240" cy="9144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096" y="4855464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7"/>
          <p:cNvSpPr/>
          <p:nvPr/>
        </p:nvSpPr>
        <p:spPr>
          <a:xfrm>
            <a:off x="1554480" y="4572000"/>
            <a:ext cx="408416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400"/>
              <a:buFont typeface="Poppins"/>
              <a:buNone/>
            </a:pPr>
            <a:r>
              <a:rPr lang="en-US" sz="1400" b="1" i="0" u="sng" strike="noStrike" cap="non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6"/>
              </a:rPr>
              <a:t>Wikidata y la catalogación de recursos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6324448" y="1828800"/>
            <a:ext cx="5318608" cy="50292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6598768" y="1828800"/>
            <a:ext cx="4769968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Poppins"/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Edición en Wikidata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6324448" y="2468880"/>
            <a:ext cx="5318608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7"/>
          <p:cNvSpPr/>
          <p:nvPr/>
        </p:nvSpPr>
        <p:spPr>
          <a:xfrm>
            <a:off x="6324448" y="2468880"/>
            <a:ext cx="777240" cy="91440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" name="Google Shape;230;p7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43904" y="2752344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7"/>
          <p:cNvSpPr/>
          <p:nvPr/>
        </p:nvSpPr>
        <p:spPr>
          <a:xfrm>
            <a:off x="7330288" y="2468880"/>
            <a:ext cx="408416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400"/>
              <a:buFont typeface="Poppins"/>
              <a:buNone/>
            </a:pPr>
            <a:r>
              <a:rPr lang="en-US" sz="1400" b="1" i="0" u="sng" strike="noStrike" cap="non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8"/>
              </a:rPr>
              <a:t>Mi primer elemento en Wd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7"/>
          <p:cNvSpPr/>
          <p:nvPr/>
        </p:nvSpPr>
        <p:spPr>
          <a:xfrm>
            <a:off x="6324448" y="3520440"/>
            <a:ext cx="5318608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7"/>
          <p:cNvSpPr/>
          <p:nvPr/>
        </p:nvSpPr>
        <p:spPr>
          <a:xfrm>
            <a:off x="6324448" y="3520440"/>
            <a:ext cx="777240" cy="91440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7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43904" y="3803904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7"/>
          <p:cNvSpPr/>
          <p:nvPr/>
        </p:nvSpPr>
        <p:spPr>
          <a:xfrm>
            <a:off x="7330288" y="3520440"/>
            <a:ext cx="408416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400"/>
              <a:buFont typeface="Poppins"/>
              <a:buNone/>
            </a:pPr>
            <a:r>
              <a:rPr lang="en-US" sz="1400" b="1" i="0" u="sng" strike="noStrike" cap="non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9"/>
              </a:rPr>
              <a:t>Crear y editar en WdD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6324448" y="4572000"/>
            <a:ext cx="5318608" cy="91440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7"/>
          <p:cNvSpPr/>
          <p:nvPr/>
        </p:nvSpPr>
        <p:spPr>
          <a:xfrm>
            <a:off x="6324448" y="4572000"/>
            <a:ext cx="777240" cy="91440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7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43904" y="4855464"/>
            <a:ext cx="347472" cy="347472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7"/>
          <p:cNvSpPr/>
          <p:nvPr/>
        </p:nvSpPr>
        <p:spPr>
          <a:xfrm>
            <a:off x="7330288" y="4572000"/>
            <a:ext cx="408416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400"/>
              <a:buFont typeface="Poppins"/>
              <a:buNone/>
            </a:pPr>
            <a:r>
              <a:rPr lang="en-US" sz="1400" b="1" i="0" u="sng" strike="noStrike" cap="none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10"/>
              </a:rPr>
              <a:t>Para hacer una cuenta en Wikipedia y hacer un elemento nuevo en Wikidata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0" name="Google Shape;240;p7"/>
          <p:cNvCxnSpPr/>
          <p:nvPr/>
        </p:nvCxnSpPr>
        <p:spPr>
          <a:xfrm>
            <a:off x="548640" y="6291072"/>
            <a:ext cx="11094415" cy="0"/>
          </a:xfrm>
          <a:prstGeom prst="straightConnector1">
            <a:avLst/>
          </a:prstGeom>
          <a:noFill/>
          <a:ln w="9525" cap="flat" cmpd="sng">
            <a:solidFill>
              <a:srgbClr val="E3E5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1" name="Google Shape;241;p7"/>
          <p:cNvSpPr/>
          <p:nvPr/>
        </p:nvSpPr>
        <p:spPr>
          <a:xfrm>
            <a:off x="548640" y="6400800"/>
            <a:ext cx="6858000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00"/>
              <a:buFont typeface="Roboto"/>
              <a:buNone/>
            </a:pPr>
            <a:r>
              <a:rPr lang="en-US" sz="900" b="1" i="0" u="none" strike="noStrike" cap="none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KOHAFERENCE 2026</a:t>
            </a:r>
            <a:r>
              <a:rPr lang="en-US" sz="900" b="0" i="0" u="none" strike="noStrike" cap="none">
                <a:solidFill>
                  <a:srgbClr val="6B6B6B"/>
                </a:solidFill>
                <a:latin typeface="Roboto Light"/>
                <a:ea typeface="Roboto Light"/>
                <a:cs typeface="Roboto Light"/>
                <a:sym typeface="Roboto Light"/>
              </a:rPr>
              <a:t>   ·   Primeros pasos con Wikidata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p7" descr="/home/claude/work/brand/xercode_color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339942" y="6425672"/>
            <a:ext cx="819070" cy="2611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3" name="Google Shape;243;p7"/>
          <p:cNvCxnSpPr/>
          <p:nvPr/>
        </p:nvCxnSpPr>
        <p:spPr>
          <a:xfrm>
            <a:off x="10304950" y="6402629"/>
            <a:ext cx="0" cy="307238"/>
          </a:xfrm>
          <a:prstGeom prst="straightConnector1">
            <a:avLst/>
          </a:prstGeom>
          <a:noFill/>
          <a:ln w="9525" cap="flat" cmpd="sng">
            <a:solidFill>
              <a:srgbClr val="BDBDB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44" name="Google Shape;244;p7" descr="/home/claude/work/brand/tbk_black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450888" y="6364224"/>
            <a:ext cx="460647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7"/>
          <p:cNvSpPr/>
          <p:nvPr/>
        </p:nvSpPr>
        <p:spPr>
          <a:xfrm>
            <a:off x="11076127" y="6400800"/>
            <a:ext cx="566928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00"/>
              <a:buFont typeface="Roboto"/>
              <a:buNone/>
            </a:pPr>
            <a:r>
              <a:rPr lang="en-US" sz="900" b="1" i="0" u="none" strike="noStrike" cap="none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07 / 08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111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8"/>
          <p:cNvSpPr/>
          <p:nvPr/>
        </p:nvSpPr>
        <p:spPr>
          <a:xfrm>
            <a:off x="10180015" y="0"/>
            <a:ext cx="2011680" cy="128016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8"/>
          <p:cNvSpPr/>
          <p:nvPr/>
        </p:nvSpPr>
        <p:spPr>
          <a:xfrm>
            <a:off x="0" y="5715000"/>
            <a:ext cx="457200" cy="114300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8"/>
          <p:cNvSpPr/>
          <p:nvPr/>
        </p:nvSpPr>
        <p:spPr>
          <a:xfrm>
            <a:off x="457200" y="6309360"/>
            <a:ext cx="548640" cy="548640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8" descr="/home/claude/work/brand/xercode_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9432" y="2688336"/>
            <a:ext cx="2925249" cy="9326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6" name="Google Shape;256;p8"/>
          <p:cNvCxnSpPr/>
          <p:nvPr/>
        </p:nvCxnSpPr>
        <p:spPr>
          <a:xfrm>
            <a:off x="6735888" y="2606040"/>
            <a:ext cx="0" cy="1097280"/>
          </a:xfrm>
          <a:prstGeom prst="straightConnector1">
            <a:avLst/>
          </a:prstGeom>
          <a:noFill/>
          <a:ln w="9525" cap="flat" cmpd="sng">
            <a:solidFill>
              <a:srgbClr val="8A8A8A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57" name="Google Shape;257;p8" descr="/home/claude/work/brand/tbk_whit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57096" y="2468880"/>
            <a:ext cx="1645167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8"/>
          <p:cNvSpPr/>
          <p:nvPr/>
        </p:nvSpPr>
        <p:spPr>
          <a:xfrm>
            <a:off x="1117400" y="6309350"/>
            <a:ext cx="10362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CBB8"/>
              </a:buClr>
              <a:buSzPts val="1400"/>
              <a:buFont typeface="Roboto"/>
              <a:buNone/>
            </a:pPr>
            <a:r>
              <a:rPr lang="en-US" sz="1400" b="1" i="0" u="none" strike="noStrike" cap="none">
                <a:solidFill>
                  <a:srgbClr val="6BCBB8"/>
                </a:solidFill>
                <a:latin typeface="Roboto"/>
                <a:ea typeface="Roboto"/>
                <a:cs typeface="Roboto"/>
                <a:sym typeface="Roboto"/>
              </a:rPr>
              <a:t>KOHAFERENCE 2026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250" y="4881404"/>
            <a:ext cx="11887200" cy="661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374</Words>
  <Application>Microsoft Office PowerPoint</Application>
  <PresentationFormat>Panorámica</PresentationFormat>
  <Paragraphs>80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Calibri</vt:lpstr>
      <vt:lpstr>Roboto Light</vt:lpstr>
      <vt:lpstr>Roboto</vt:lpstr>
      <vt:lpstr>Arial</vt:lpstr>
      <vt:lpstr>Poppins</vt:lpstr>
      <vt:lpstr>Courier New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Gema Herranz Aparicio</dc:creator>
  <cp:lastModifiedBy>GEMA HERRANZ APARICIO</cp:lastModifiedBy>
  <cp:revision>1</cp:revision>
  <dcterms:modified xsi:type="dcterms:W3CDTF">2026-10-23T09:26:15Z</dcterms:modified>
</cp:coreProperties>
</file>