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602" r:id="rId3"/>
    <p:sldId id="603" r:id="rId4"/>
    <p:sldId id="604" r:id="rId5"/>
    <p:sldId id="608" r:id="rId6"/>
    <p:sldId id="607" r:id="rId7"/>
    <p:sldId id="610" r:id="rId8"/>
    <p:sldId id="606" r:id="rId9"/>
    <p:sldId id="611" r:id="rId10"/>
    <p:sldId id="613" r:id="rId11"/>
    <p:sldId id="615" r:id="rId12"/>
    <p:sldId id="616" r:id="rId13"/>
    <p:sldId id="617" r:id="rId14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66FF"/>
    <a:srgbClr val="FF0066"/>
    <a:srgbClr val="FF0000"/>
    <a:srgbClr val="FF3300"/>
    <a:srgbClr val="FF9933"/>
    <a:srgbClr val="FFB521"/>
    <a:srgbClr val="996633"/>
    <a:srgbClr val="FFD8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717" autoAdjust="0"/>
  </p:normalViewPr>
  <p:slideViewPr>
    <p:cSldViewPr>
      <p:cViewPr varScale="1">
        <p:scale>
          <a:sx n="92" d="100"/>
          <a:sy n="92" d="100"/>
        </p:scale>
        <p:origin x="-174" y="-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578" y="-7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0679" tIns="40338" rIns="80679" bIns="40338" numCol="1" anchor="t" anchorCtr="0" compatLnSpc="1">
            <a:prstTxWarp prst="textNoShape">
              <a:avLst/>
            </a:prstTxWarp>
          </a:bodyPr>
          <a:lstStyle>
            <a:lvl1pPr algn="l" defTabSz="807540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0679" tIns="40338" rIns="80679" bIns="40338" numCol="1" anchor="t" anchorCtr="0" compatLnSpc="1">
            <a:prstTxWarp prst="textNoShape">
              <a:avLst/>
            </a:prstTxWarp>
          </a:bodyPr>
          <a:lstStyle>
            <a:lvl1pPr algn="r" defTabSz="807540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0679" tIns="40338" rIns="80679" bIns="40338" numCol="1" anchor="b" anchorCtr="0" compatLnSpc="1">
            <a:prstTxWarp prst="textNoShape">
              <a:avLst/>
            </a:prstTxWarp>
          </a:bodyPr>
          <a:lstStyle>
            <a:lvl1pPr algn="l" defTabSz="807540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0679" tIns="40338" rIns="80679" bIns="40338" numCol="1" anchor="b" anchorCtr="0" compatLnSpc="1">
            <a:prstTxWarp prst="textNoShape">
              <a:avLst/>
            </a:prstTxWarp>
          </a:bodyPr>
          <a:lstStyle>
            <a:lvl1pPr algn="r" defTabSz="807540">
              <a:defRPr sz="1100">
                <a:latin typeface="Arial" charset="0"/>
              </a:defRPr>
            </a:lvl1pPr>
          </a:lstStyle>
          <a:p>
            <a:pPr>
              <a:defRPr/>
            </a:pPr>
            <a:fld id="{4E01F637-706E-4E28-9F66-4D4B91A4129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97" tIns="45048" rIns="90097" bIns="45048" numCol="1" anchor="t" anchorCtr="0" compatLnSpc="1">
            <a:prstTxWarp prst="textNoShape">
              <a:avLst/>
            </a:prstTxWarp>
          </a:bodyPr>
          <a:lstStyle>
            <a:lvl1pPr algn="l" defTabSz="90028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97" tIns="45048" rIns="90097" bIns="45048" numCol="1" anchor="t" anchorCtr="0" compatLnSpc="1">
            <a:prstTxWarp prst="textNoShape">
              <a:avLst/>
            </a:prstTxWarp>
          </a:bodyPr>
          <a:lstStyle>
            <a:lvl1pPr algn="r" defTabSz="90028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97" tIns="45048" rIns="90097" bIns="450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97" tIns="45048" rIns="90097" bIns="45048" numCol="1" anchor="b" anchorCtr="0" compatLnSpc="1">
            <a:prstTxWarp prst="textNoShape">
              <a:avLst/>
            </a:prstTxWarp>
          </a:bodyPr>
          <a:lstStyle>
            <a:lvl1pPr algn="l" defTabSz="90028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97" tIns="45048" rIns="90097" bIns="45048" numCol="1" anchor="b" anchorCtr="0" compatLnSpc="1">
            <a:prstTxWarp prst="textNoShape">
              <a:avLst/>
            </a:prstTxWarp>
          </a:bodyPr>
          <a:lstStyle>
            <a:lvl1pPr algn="r" defTabSz="900287">
              <a:defRPr sz="1200">
                <a:latin typeface="Arial" charset="0"/>
              </a:defRPr>
            </a:lvl1pPr>
          </a:lstStyle>
          <a:p>
            <a:pPr>
              <a:defRPr/>
            </a:pPr>
            <a:fld id="{904364EE-350E-44EC-9A64-EEBD7F8776D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8D5622B-D92C-4FFF-BB2B-84661EF54868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06E25A25-1D59-4751-8817-8E7D7CB456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65149F-A459-43C5-A4F9-D9B261B709F6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0D154-430F-48DE-A975-E0D2281CF48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24E4792-8575-4115-B5B4-83129753EBB4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D0D4888-0119-4E49-A20A-BE97C211D3F2}" type="slidenum">
              <a:rPr lang="es-ES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EE557-87CC-442B-920B-B91B10A26D05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3D437-238F-460B-B0F5-86BFD3F45DF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FAA73-324E-4A2A-8F89-80E1FA0F36D1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B8767-6C77-4C2D-8306-1468B44AE02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B85298-0A05-420D-94D2-6CEFD26B62D8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8F4A-EB5E-48DA-9BE1-E576BB66371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58C28-CF2E-4C7E-98CD-BA41A12F5E51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B4813-330D-4821-9FCD-2E71270B992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0C69C-028F-4605-84A0-1A697139A00E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744E5-9544-43E5-8325-15E1923DA07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prstClr val="black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Right Triangle 11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  <a:ea typeface="ＭＳ Ｐゴシック" pitchFamily="34" charset="-128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pitchFamily="34" charset="-128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2CCAC4-1481-4AEC-A5D6-2C8F4A0640C3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4368E20B-EE5B-4C6E-A2EF-C08647A61CA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BB3393-4E46-4417-ABDE-0B13AEBACDBD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83140-798C-4C83-8890-3A7536DBCF7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6804F1-3AFA-4D4C-9B78-716292A2902C}" type="datetimeFigureOut">
              <a:rPr lang="es-ES"/>
              <a:pPr/>
              <a:t>24/06/2016</a:t>
            </a:fld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64FE1-B127-4B49-99A0-24A84C0D2D9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620713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08725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 Box 6"/>
          <p:cNvSpPr txBox="1">
            <a:spLocks noChangeArrowheads="1"/>
          </p:cNvSpPr>
          <p:nvPr userDrawn="1"/>
        </p:nvSpPr>
        <p:spPr bwMode="auto">
          <a:xfrm rot="16200000">
            <a:off x="-1943100" y="3198813"/>
            <a:ext cx="5024438" cy="28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endParaRPr lang="es-ES" sz="1400" b="1" i="1" dirty="0">
              <a:solidFill>
                <a:srgbClr val="0066CC"/>
              </a:solidFill>
              <a:latin typeface="Verdana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 userDrawn="1"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s-ES" dirty="0"/>
          </a:p>
        </p:txBody>
      </p:sp>
      <p:grpSp>
        <p:nvGrpSpPr>
          <p:cNvPr id="1030" name="Group 33"/>
          <p:cNvGrpSpPr>
            <a:grpSpLocks/>
          </p:cNvGrpSpPr>
          <p:nvPr userDrawn="1"/>
        </p:nvGrpSpPr>
        <p:grpSpPr bwMode="auto">
          <a:xfrm>
            <a:off x="7235825" y="6453188"/>
            <a:ext cx="1908175" cy="404812"/>
            <a:chOff x="4558" y="4065"/>
            <a:chExt cx="1202" cy="255"/>
          </a:xfrm>
        </p:grpSpPr>
        <p:sp>
          <p:nvSpPr>
            <p:cNvPr id="27655" name="Text Box 7"/>
            <p:cNvSpPr txBox="1">
              <a:spLocks noChangeArrowheads="1"/>
            </p:cNvSpPr>
            <p:nvPr userDrawn="1"/>
          </p:nvSpPr>
          <p:spPr bwMode="auto">
            <a:xfrm>
              <a:off x="4558" y="4065"/>
              <a:ext cx="1202" cy="110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600" b="1" dirty="0">
                  <a:latin typeface="Calibri" pitchFamily="34" charset="0"/>
                </a:rPr>
                <a:t>SECRETARÍA DE ESTADO DE MEDIO AMBIENTE</a:t>
              </a:r>
            </a:p>
          </p:txBody>
        </p:sp>
        <p:sp>
          <p:nvSpPr>
            <p:cNvPr id="27658" name="Text Box 10"/>
            <p:cNvSpPr txBox="1">
              <a:spLocks noChangeArrowheads="1"/>
            </p:cNvSpPr>
            <p:nvPr userDrawn="1"/>
          </p:nvSpPr>
          <p:spPr bwMode="auto">
            <a:xfrm>
              <a:off x="4558" y="4158"/>
              <a:ext cx="1202" cy="16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600" b="1" dirty="0">
                  <a:latin typeface="Calibri" pitchFamily="34" charset="0"/>
                </a:rPr>
                <a:t>DIRECCION GENERAL DE CALIDAD Y EVALUACION AMBIENTAL Y MEDIO NATURAL</a:t>
              </a:r>
            </a:p>
          </p:txBody>
        </p:sp>
      </p:grpSp>
      <p:pic>
        <p:nvPicPr>
          <p:cNvPr id="1031" name="Picture 30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308725"/>
            <a:ext cx="29162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66CC"/>
          </a:solidFill>
          <a:latin typeface="Garamond (W1)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pitchFamily="34" charset="-128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pitchFamily="34" charset="-128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34B9504D-D7DA-4283-80B9-1DD6B42591FE}" type="datetimeFigureOut">
              <a:rPr lang="es-ES">
                <a:ea typeface="ＭＳ Ｐゴシック" pitchFamily="34" charset="-128"/>
              </a:rPr>
              <a:pPr/>
              <a:t>24/06/2016</a:t>
            </a:fld>
            <a:endParaRPr lang="es-ES">
              <a:ea typeface="ＭＳ Ｐゴシック" pitchFamily="34" charset="-128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61AD3F33-DA24-4D3A-A03C-1117D135FB37}" type="slidenum">
              <a:rPr lang="es-ES">
                <a:ea typeface="ＭＳ Ｐゴシック" pitchFamily="34" charset="-128"/>
              </a:rPr>
              <a:pPr/>
              <a:t>‹Nº›</a:t>
            </a:fld>
            <a:endParaRPr lang="es-ES">
              <a:ea typeface="ＭＳ Ｐゴシック" pitchFamily="34" charset="-12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ea typeface="ＭＳ Ｐゴシック" pitchFamily="34" charset="-128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ea typeface="ＭＳ Ｐゴシック" pitchFamily="34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4 Rectángulo"/>
          <p:cNvSpPr>
            <a:spLocks noChangeArrowheads="1"/>
          </p:cNvSpPr>
          <p:nvPr/>
        </p:nvSpPr>
        <p:spPr bwMode="auto">
          <a:xfrm>
            <a:off x="467544" y="1556792"/>
            <a:ext cx="8099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000099"/>
                </a:solidFill>
                <a:latin typeface="Calibri"/>
                <a:ea typeface="ＭＳ Ｐゴシック" pitchFamily="34" charset="-128"/>
              </a:rPr>
              <a:t>Plataforma electrónica de gestión de Residuos de aparatos eléctricos y electrónicos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88913"/>
            <a:ext cx="3097213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 CuadroTexto"/>
          <p:cNvSpPr txBox="1"/>
          <p:nvPr/>
        </p:nvSpPr>
        <p:spPr>
          <a:xfrm>
            <a:off x="179512" y="6218148"/>
            <a:ext cx="7518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ES" sz="1400" b="1" dirty="0" smtClean="0">
                <a:solidFill>
                  <a:srgbClr val="7CCA62">
                    <a:lumMod val="50000"/>
                  </a:srgbClr>
                </a:solidFill>
                <a:latin typeface="Arial"/>
                <a:ea typeface="ＭＳ Ｐゴシック" pitchFamily="34" charset="-128"/>
              </a:rPr>
              <a:t>Jornada Técnica de FER en IFEMA</a:t>
            </a:r>
          </a:p>
          <a:p>
            <a:r>
              <a:rPr lang="es-ES" sz="1400" b="1" dirty="0" smtClean="0">
                <a:solidFill>
                  <a:srgbClr val="7CCA62">
                    <a:lumMod val="50000"/>
                  </a:srgbClr>
                </a:solidFill>
                <a:latin typeface="Arial"/>
                <a:ea typeface="ＭＳ Ｐゴシック" pitchFamily="34" charset="-128"/>
              </a:rPr>
              <a:t>14º CONGRESO NACIONAL DE LA RECUPERACION Y EL RECICLADO</a:t>
            </a:r>
          </a:p>
        </p:txBody>
      </p:sp>
      <p:pic>
        <p:nvPicPr>
          <p:cNvPr id="7" name="Imagen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445224"/>
            <a:ext cx="864096" cy="117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3203848" y="3794224"/>
            <a:ext cx="2534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smtClean="0">
                <a:solidFill>
                  <a:srgbClr val="000099"/>
                </a:solidFill>
                <a:latin typeface="Arial"/>
                <a:ea typeface="ＭＳ Ｐゴシック" pitchFamily="34" charset="-128"/>
              </a:rPr>
              <a:t>15 de junio de 2016</a:t>
            </a:r>
            <a:endParaRPr lang="es-ES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584301" cy="3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>
          <a:xfrm>
            <a:off x="2483768" y="692696"/>
            <a:ext cx="3888432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>PLATAFORMA E-RAEE</a:t>
            </a:r>
            <a:br>
              <a:rPr lang="es-ES" sz="3200" b="1" dirty="0" smtClean="0">
                <a:solidFill>
                  <a:srgbClr val="000099"/>
                </a:solidFill>
                <a:cs typeface="Arial" charset="0"/>
              </a:rPr>
            </a:br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/>
            </a:r>
            <a:br>
              <a:rPr lang="es-ES" sz="3200" b="1" dirty="0" smtClean="0">
                <a:solidFill>
                  <a:srgbClr val="000099"/>
                </a:solidFill>
                <a:cs typeface="Arial" charset="0"/>
              </a:rPr>
            </a:br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/>
            </a:r>
            <a:br>
              <a:rPr lang="es-ES" sz="3200" b="1" dirty="0" smtClean="0">
                <a:solidFill>
                  <a:srgbClr val="000099"/>
                </a:solidFill>
                <a:cs typeface="Arial" charset="0"/>
              </a:rPr>
            </a:br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>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27584" y="1580014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FORMA PARTE DE LAS HERRAMIENTAS DISPONIBLES PARA LA TRAMITACIÓN ELECTRONICA EN MATERIA DE RESIDUOS</a:t>
            </a:r>
          </a:p>
          <a:p>
            <a:pPr algn="just">
              <a:buFont typeface="Wingdings" pitchFamily="2" charset="2"/>
              <a:buChar char="ü"/>
            </a:pPr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FIABILIDAD DE LOS DATOS DE RECOGIDA Y GESTION DE RAEE</a:t>
            </a:r>
          </a:p>
          <a:p>
            <a:pPr algn="just">
              <a:buFont typeface="Wingdings" pitchFamily="2" charset="2"/>
              <a:buChar char="ü"/>
            </a:pPr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GARANTIA DE LOS DATOS APORTADOS A LA COMISION EUROPEA SOBRE LA GESTION DE LOS RAEE Y DE LA CALIDAD DE LA INFORMACIÓN EN LA  APLICACIÓN DEL PRINCIPIO DE RESPONSABILIDAD AMPLIADA DEL PRODUCTOR DE AEE. (UNICA BASE DE DATOS=EFICIENCIA AL MODELO)</a:t>
            </a:r>
          </a:p>
          <a:p>
            <a:pPr algn="just">
              <a:buFont typeface="Wingdings" pitchFamily="2" charset="2"/>
              <a:buChar char="ü"/>
            </a:pPr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MODERNIZACION Y PROFESIONALIZACIÓN DEL SECTOR DE LOS RESIDUOS</a:t>
            </a:r>
          </a:p>
          <a:p>
            <a:pPr algn="just">
              <a:buFont typeface="Wingdings" pitchFamily="2" charset="2"/>
              <a:buChar char="ü"/>
            </a:pPr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PARTICIPACION ACTIVA DE LOS GESTORES DE RESIDUOS (ARCHIVO CRONOLÓGICO Y MEMORIA)</a:t>
            </a:r>
          </a:p>
          <a:p>
            <a:pPr algn="just">
              <a:buFont typeface="Wingdings" pitchFamily="2" charset="2"/>
              <a:buChar char="ü"/>
            </a:pPr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MODERNIZACION DE LA ADMINISTRACIÓN</a:t>
            </a:r>
          </a:p>
          <a:p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584301" cy="3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>
          <a:xfrm>
            <a:off x="1763688" y="1124744"/>
            <a:ext cx="5256584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>ETAPAS PLATAFORMA E-RAEE</a:t>
            </a:r>
            <a:br>
              <a:rPr lang="es-ES" sz="3200" b="1" dirty="0" smtClean="0">
                <a:solidFill>
                  <a:srgbClr val="000099"/>
                </a:solidFill>
                <a:cs typeface="Arial" charset="0"/>
              </a:rPr>
            </a:br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/>
            </a:r>
            <a:br>
              <a:rPr lang="es-ES" sz="3200" b="1" dirty="0" smtClean="0">
                <a:solidFill>
                  <a:srgbClr val="000099"/>
                </a:solidFill>
                <a:cs typeface="Arial" charset="0"/>
              </a:rPr>
            </a:br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/>
            </a:r>
            <a:br>
              <a:rPr lang="es-ES" sz="3200" b="1" dirty="0" smtClean="0">
                <a:solidFill>
                  <a:srgbClr val="000099"/>
                </a:solidFill>
                <a:cs typeface="Arial" charset="0"/>
              </a:rPr>
            </a:br>
            <a:r>
              <a:rPr lang="es-ES" sz="3200" b="1" dirty="0" smtClean="0">
                <a:solidFill>
                  <a:srgbClr val="000099"/>
                </a:solidFill>
                <a:cs typeface="Arial" charset="0"/>
              </a:rPr>
              <a:t>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988840"/>
            <a:ext cx="54726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 ANALISIS DEL SISTEMA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DISEÑO DEL SISTEMA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DESARROLLO DE SERVICIOS WEB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DESARROLLO DE LA APLICACIÓN WEB EXTERNA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smtClean="0">
                <a:solidFill>
                  <a:srgbClr val="3366FF"/>
                </a:solidFill>
                <a:latin typeface="Calibri" pitchFamily="34" charset="0"/>
              </a:rPr>
              <a:t>DESARROLLO SOBRE </a:t>
            </a: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PORTAL WEB INTERNO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DESARROLLO PRUEBA PILOTO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DESARROLLO MÓDULO DE ADMINISTRACION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ASISTENCIA A LA INTEGRACION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MANTENIMIENTO DE LA PLATAFORMA</a:t>
            </a:r>
          </a:p>
          <a:p>
            <a:endParaRPr lang="es-ES" b="1" dirty="0" smtClean="0">
              <a:solidFill>
                <a:srgbClr val="3366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584301" cy="3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 bwMode="auto">
          <a:xfrm>
            <a:off x="467544" y="2348880"/>
            <a:ext cx="82296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s-ES" sz="2800" b="1" dirty="0" smtClean="0">
                <a:solidFill>
                  <a:srgbClr val="000099"/>
                </a:solidFill>
                <a:latin typeface="+mj-lt"/>
                <a:ea typeface="ＭＳ Ｐゴシック" charset="0"/>
                <a:cs typeface="Arial" charset="0"/>
              </a:rPr>
              <a:t>P</a:t>
            </a:r>
            <a:r>
              <a:rPr kumimoji="0" lang="es-E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  <a:t>resentación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  <a:t> </a:t>
            </a:r>
            <a:r>
              <a:rPr kumimoji="0" lang="es-E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  <a:t>de TRAGSATEC </a:t>
            </a:r>
          </a:p>
          <a:p>
            <a:pPr algn="ctr" eaLnBrk="0" hangingPunct="0">
              <a:defRPr/>
            </a:pPr>
            <a:r>
              <a:rPr lang="es-ES" sz="2800" b="1" dirty="0" smtClean="0">
                <a:solidFill>
                  <a:srgbClr val="000099"/>
                </a:solidFill>
                <a:latin typeface="+mj-lt"/>
                <a:ea typeface="ＭＳ Ｐゴシック" charset="0"/>
                <a:cs typeface="Arial" charset="0"/>
              </a:rPr>
              <a:t>Situación </a:t>
            </a:r>
            <a:r>
              <a:rPr lang="es-ES" sz="2800" b="1" dirty="0" smtClean="0">
                <a:solidFill>
                  <a:srgbClr val="000099"/>
                </a:solidFill>
                <a:latin typeface="+mj-lt"/>
                <a:ea typeface="ＭＳ Ｐゴシック" charset="0"/>
                <a:cs typeface="Arial" charset="0"/>
              </a:rPr>
              <a:t>de la </a:t>
            </a:r>
            <a:br>
              <a:rPr lang="es-ES" sz="2800" b="1" dirty="0" smtClean="0">
                <a:solidFill>
                  <a:srgbClr val="000099"/>
                </a:solidFill>
                <a:latin typeface="+mj-lt"/>
                <a:ea typeface="ＭＳ Ｐゴシック" charset="0"/>
                <a:cs typeface="Arial" charset="0"/>
              </a:rPr>
            </a:br>
            <a:r>
              <a:rPr lang="es-ES" sz="2800" b="1" dirty="0" smtClean="0">
                <a:solidFill>
                  <a:srgbClr val="000099"/>
                </a:solidFill>
                <a:latin typeface="+mj-lt"/>
                <a:ea typeface="ＭＳ Ｐゴシック" charset="0"/>
                <a:cs typeface="Arial" charset="0"/>
              </a:rPr>
              <a:t>plataforma a fecha 15 de Junio de 2016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  <a:t/>
            </a:r>
            <a:b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</a:b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  <a:t/>
            </a:r>
            <a:b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</a:b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  <a:t/>
            </a:r>
            <a:b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ＭＳ Ｐゴシック" charset="0"/>
                <a:cs typeface="Arial" charset="0"/>
              </a:rPr>
            </a:br>
            <a:endParaRPr kumimoji="0" lang="es-E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88914"/>
            <a:ext cx="1728317" cy="42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1556792"/>
            <a:ext cx="8497887" cy="231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</a:pPr>
            <a:endParaRPr lang="es-ES" sz="2400" dirty="0">
              <a:solidFill>
                <a:srgbClr val="000099"/>
              </a:solidFill>
              <a:latin typeface="Calibri" pitchFamily="34" charset="0"/>
            </a:endParaRPr>
          </a:p>
          <a:p>
            <a:pPr algn="just">
              <a:lnSpc>
                <a:spcPct val="8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</a:pPr>
            <a:endParaRPr lang="es-ES" sz="2400" dirty="0">
              <a:solidFill>
                <a:srgbClr val="000099"/>
              </a:solidFill>
              <a:latin typeface="Calibri" pitchFamily="34" charset="0"/>
            </a:endParaRPr>
          </a:p>
          <a:p>
            <a:pPr marL="1524000" lvl="2" algn="just">
              <a:lnSpc>
                <a:spcPct val="87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s-ES" sz="2400" dirty="0">
                <a:solidFill>
                  <a:srgbClr val="000099"/>
                </a:solidFill>
                <a:latin typeface="Calibri" pitchFamily="34" charset="0"/>
              </a:rPr>
              <a:t>	 </a:t>
            </a:r>
            <a:r>
              <a:rPr lang="es-ES" sz="2400" dirty="0" smtClean="0">
                <a:solidFill>
                  <a:srgbClr val="000099"/>
                </a:solidFill>
                <a:latin typeface="Calibri" pitchFamily="34" charset="0"/>
              </a:rPr>
              <a:t>Tramitación electrónica en la Administración</a:t>
            </a:r>
          </a:p>
          <a:p>
            <a:pPr marL="1524000" lvl="2" algn="just">
              <a:lnSpc>
                <a:spcPct val="87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s-ES" sz="2400" dirty="0" smtClean="0">
                <a:solidFill>
                  <a:srgbClr val="000099"/>
                </a:solidFill>
                <a:latin typeface="Calibri" pitchFamily="34" charset="0"/>
              </a:rPr>
              <a:t>    Nuevo Modelo de gestión de RAEE</a:t>
            </a:r>
          </a:p>
          <a:p>
            <a:pPr marL="1524000" lvl="2" algn="just">
              <a:lnSpc>
                <a:spcPct val="87000"/>
              </a:lnSpc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s-ES" sz="2400" dirty="0" smtClean="0">
                <a:solidFill>
                  <a:srgbClr val="000099"/>
                </a:solidFill>
                <a:latin typeface="Calibri" pitchFamily="34" charset="0"/>
              </a:rPr>
              <a:t>    Plataforma electrónica de RAEE</a:t>
            </a:r>
          </a:p>
        </p:txBody>
      </p:sp>
      <p:sp>
        <p:nvSpPr>
          <p:cNvPr id="10" name="4 Rectángulo"/>
          <p:cNvSpPr>
            <a:spLocks noChangeArrowheads="1"/>
          </p:cNvSpPr>
          <p:nvPr/>
        </p:nvSpPr>
        <p:spPr bwMode="auto">
          <a:xfrm>
            <a:off x="467544" y="1556792"/>
            <a:ext cx="8099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000099"/>
                </a:solidFill>
                <a:latin typeface="Calibri"/>
                <a:ea typeface="ＭＳ Ｐゴシック" pitchFamily="34" charset="-128"/>
              </a:rPr>
              <a:t>Contenido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2636912"/>
            <a:ext cx="8424936" cy="28083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88914"/>
            <a:ext cx="1728317" cy="42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1115616" y="1052736"/>
            <a:ext cx="691394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 smtClean="0">
                <a:solidFill>
                  <a:srgbClr val="000099"/>
                </a:solidFill>
                <a:latin typeface="Calibri" pitchFamily="34" charset="0"/>
              </a:rPr>
              <a:t>Tramitación electrónica en la Administración:</a:t>
            </a:r>
          </a:p>
          <a:p>
            <a:r>
              <a:rPr lang="es-ES" sz="2800" b="1" dirty="0" smtClean="0">
                <a:solidFill>
                  <a:srgbClr val="000099"/>
                </a:solidFill>
                <a:latin typeface="Calibri" pitchFamily="34" charset="0"/>
              </a:rPr>
              <a:t>Principios básicos</a:t>
            </a:r>
            <a:endParaRPr lang="es-ES" sz="2800" b="1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 bwMode="auto">
          <a:xfrm>
            <a:off x="467544" y="2871267"/>
            <a:ext cx="8229600" cy="2573957"/>
          </a:xfrm>
          <a:ln w="28575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FontTx/>
              <a:buNone/>
              <a:defRPr/>
            </a:pPr>
            <a:r>
              <a:rPr lang="es-ES" sz="24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Las  Administraciones Públicas, deben  de adaptarse a las nuevas fórmulas de intercambio de información y a las nuevas demandas de la sociedad, generando nuevas formas de relación con los ciudadanos, aprovechando las oportunidades tecnológicas y proporcionando servicios digitales en cualquier momento, en cualquier lugar y por diferentes canales.</a:t>
            </a:r>
            <a:endParaRPr lang="es-ES" sz="2400" dirty="0" smtClean="0">
              <a:solidFill>
                <a:srgbClr val="3366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914"/>
            <a:ext cx="1512293" cy="3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1 Título"/>
          <p:cNvSpPr>
            <a:spLocks noGrp="1"/>
          </p:cNvSpPr>
          <p:nvPr>
            <p:ph type="title"/>
          </p:nvPr>
        </p:nvSpPr>
        <p:spPr bwMode="auto">
          <a:xfrm>
            <a:off x="1475656" y="836712"/>
            <a:ext cx="5961856" cy="73895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800" b="1" dirty="0" smtClean="0">
                <a:solidFill>
                  <a:srgbClr val="000099"/>
                </a:solidFill>
                <a:cs typeface="Arial" charset="0"/>
              </a:rPr>
              <a:t>Administración electrónica: Normativa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5536" y="1700808"/>
            <a:ext cx="8568952" cy="4680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 bwMode="auto">
          <a:xfrm>
            <a:off x="467544" y="1523255"/>
            <a:ext cx="8229600" cy="471405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s-ES" sz="2400" dirty="0" smtClean="0">
              <a:solidFill>
                <a:srgbClr val="3366FF"/>
              </a:solidFill>
              <a:latin typeface="+mj-lt"/>
              <a:cs typeface="Arial" charset="0"/>
            </a:endParaRPr>
          </a:p>
          <a:p>
            <a:pPr algn="just">
              <a:defRPr/>
            </a:pPr>
            <a:r>
              <a:rPr lang="es-ES" sz="2000" b="1" dirty="0" smtClean="0">
                <a:solidFill>
                  <a:srgbClr val="000099"/>
                </a:solidFill>
                <a:latin typeface="+mj-lt"/>
                <a:cs typeface="Arial" charset="0"/>
              </a:rPr>
              <a:t>La Ley 11/2007, de 22 de junio, de acceso electrónico de los ciudadanos a los Servicios Públicos</a:t>
            </a:r>
            <a:r>
              <a:rPr lang="es-ES" sz="2000" dirty="0" smtClean="0">
                <a:solidFill>
                  <a:srgbClr val="000099"/>
                </a:solidFill>
                <a:latin typeface="+mj-lt"/>
                <a:cs typeface="Arial" charset="0"/>
              </a:rPr>
              <a:t>, </a:t>
            </a:r>
            <a:r>
              <a:rPr lang="es-ES" sz="2000" dirty="0" smtClean="0">
                <a:solidFill>
                  <a:srgbClr val="3366FF"/>
                </a:solidFill>
                <a:latin typeface="+mj-lt"/>
                <a:cs typeface="Arial" charset="0"/>
              </a:rPr>
              <a:t>reconoce a los ciudadanos el derecho a relacionarse con las Administraciones Públicas utilizando medios electrónicos.</a:t>
            </a:r>
          </a:p>
          <a:p>
            <a:pPr algn="just">
              <a:defRPr/>
            </a:pPr>
            <a:r>
              <a:rPr lang="es-ES" sz="2000" b="1" dirty="0" smtClean="0">
                <a:solidFill>
                  <a:srgbClr val="000099"/>
                </a:solidFill>
                <a:latin typeface="+mj-lt"/>
                <a:cs typeface="Arial" charset="0"/>
              </a:rPr>
              <a:t>La Ley 39/2015, de 1 de octubre , del procedimiento administrativo Común de las Administraciones Públicas </a:t>
            </a:r>
            <a:r>
              <a:rPr lang="es-ES" sz="2000" dirty="0" smtClean="0">
                <a:solidFill>
                  <a:srgbClr val="3366FF"/>
                </a:solidFill>
                <a:latin typeface="+mj-lt"/>
                <a:cs typeface="Arial" charset="0"/>
              </a:rPr>
              <a:t>, regula los requisitos de los procedimientos administrativos  estableciendo la obligatoriedad  de su tramitación electrónica. </a:t>
            </a:r>
          </a:p>
          <a:p>
            <a:pPr marL="720725" indent="0" algn="just">
              <a:buNone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charset="0"/>
              </a:rPr>
              <a:t>Artículo 14. Están obligados a relacionarse a través de medios electrónicos con las Administraciones Públicas : </a:t>
            </a:r>
          </a:p>
          <a:p>
            <a:pPr marL="720725" indent="0" algn="just">
              <a:buNone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a) Las personas jurídicas.</a:t>
            </a:r>
          </a:p>
          <a:p>
            <a:pPr marL="720725" indent="0" algn="just">
              <a:buNone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b) Las entidades sin personalidad jurídica..</a:t>
            </a:r>
          </a:p>
          <a:p>
            <a:pPr marL="720725" indent="0" algn="just">
              <a:buNone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3. Reglamentariamente, las Administraciones podrán establecer </a:t>
            </a:r>
            <a:r>
              <a:rPr lang="es-ES" sz="16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la obligación de relacionarse con ellas a través de medios electrónicos para determinados procedimientos y para ciertos colectivos de personas físicas.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914"/>
            <a:ext cx="1512293" cy="3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1 Título"/>
          <p:cNvSpPr>
            <a:spLocks noGrp="1"/>
          </p:cNvSpPr>
          <p:nvPr>
            <p:ph type="title"/>
          </p:nvPr>
        </p:nvSpPr>
        <p:spPr bwMode="auto">
          <a:xfrm>
            <a:off x="683568" y="980728"/>
            <a:ext cx="8229600" cy="57606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800" b="1" dirty="0" smtClean="0">
                <a:solidFill>
                  <a:srgbClr val="000099"/>
                </a:solidFill>
              </a:rPr>
              <a:t>Ley 22/2011, de residuos y suelos contaminados </a:t>
            </a: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700808"/>
            <a:ext cx="8229600" cy="446449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s-ES" sz="2000" dirty="0" smtClean="0">
              <a:solidFill>
                <a:srgbClr val="3366FF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es-ES" sz="2000" b="1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          </a:t>
            </a:r>
            <a:r>
              <a:rPr lang="es-ES" sz="20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Disposición adicional novena. Tramitación electrónica</a:t>
            </a:r>
            <a:r>
              <a:rPr lang="es-ES" sz="2000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.</a:t>
            </a:r>
          </a:p>
          <a:p>
            <a:pPr>
              <a:buFontTx/>
              <a:buNone/>
              <a:defRPr/>
            </a:pPr>
            <a:endParaRPr lang="es-ES" sz="2000" dirty="0" smtClean="0">
              <a:solidFill>
                <a:srgbClr val="3366FF"/>
              </a:solidFill>
              <a:latin typeface="+mj-lt"/>
              <a:cs typeface="Arial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ES" sz="20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 La tramitación de los procedimientos administrativos y de las obligaciones de información previstas en esta Ley se deberá llevar a cabo por </a:t>
            </a:r>
            <a:r>
              <a:rPr lang="es-ES" sz="20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vía electrónica </a:t>
            </a:r>
            <a:r>
              <a:rPr lang="es-ES" sz="20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cuando se haya habilitado a tal efecto por las administraciones públicas.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s-ES" sz="20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Las administraciones públicas adoptarán las medidas necesarias e incorporaran en sus respectivos ámbitos, las tecnologías precisas para garantizar la interoperabilidad de los distintos sistemas, de acuerdo con la disposición adicional primera de la Ley 17/2009, de 23 de noviembre, sobre el libre acceso a las actividades de servicios y su ejercicio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5536" y="1916832"/>
            <a:ext cx="8208912" cy="38884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179512" y="2132856"/>
            <a:ext cx="8712968" cy="4248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6191" y="188913"/>
            <a:ext cx="1468422" cy="359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Rectángulo"/>
          <p:cNvSpPr>
            <a:spLocks noChangeArrowheads="1"/>
          </p:cNvSpPr>
          <p:nvPr/>
        </p:nvSpPr>
        <p:spPr bwMode="auto">
          <a:xfrm>
            <a:off x="395536" y="836712"/>
            <a:ext cx="80994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800" b="1" dirty="0">
                <a:solidFill>
                  <a:srgbClr val="000099"/>
                </a:solidFill>
                <a:latin typeface="Calibri" pitchFamily="34" charset="0"/>
              </a:rPr>
              <a:t>Nueva regulación en materia de residuos de aparatos eléctricos y </a:t>
            </a:r>
            <a:r>
              <a:rPr lang="es-ES" sz="2800" b="1" dirty="0" smtClean="0">
                <a:solidFill>
                  <a:srgbClr val="000099"/>
                </a:solidFill>
                <a:latin typeface="Calibri" pitchFamily="34" charset="0"/>
              </a:rPr>
              <a:t>electrónicos: Directiva 2012/19/UE </a:t>
            </a:r>
            <a:endParaRPr lang="es-ES" sz="28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7544" y="2204864"/>
            <a:ext cx="82073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2933700" algn="l"/>
              </a:tabLst>
            </a:pPr>
            <a:r>
              <a:rPr lang="es-ES" dirty="0" smtClean="0">
                <a:solidFill>
                  <a:srgbClr val="3366FF"/>
                </a:solidFill>
                <a:latin typeface="Calibri"/>
                <a:ea typeface="Times New Roman"/>
              </a:rPr>
              <a:t>  La Directiva establece, la necesidad de cuantificar todos los canales de recogida de RAEE y en el artículo 7, "</a:t>
            </a:r>
            <a:r>
              <a:rPr lang="es-ES" dirty="0" err="1" smtClean="0">
                <a:solidFill>
                  <a:srgbClr val="3366FF"/>
                </a:solidFill>
                <a:latin typeface="Calibri"/>
                <a:ea typeface="Times New Roman"/>
              </a:rPr>
              <a:t>Indice</a:t>
            </a:r>
            <a:r>
              <a:rPr lang="es-ES" dirty="0" smtClean="0">
                <a:solidFill>
                  <a:srgbClr val="3366FF"/>
                </a:solidFill>
                <a:latin typeface="Calibri"/>
                <a:ea typeface="Times New Roman"/>
              </a:rPr>
              <a:t> de recogida", en su apartado 2, obliga a los Estados miembros a que "</a:t>
            </a:r>
            <a:r>
              <a:rPr lang="es-ES" i="1" dirty="0" smtClean="0">
                <a:solidFill>
                  <a:srgbClr val="3366FF"/>
                </a:solidFill>
                <a:latin typeface="Calibri"/>
                <a:ea typeface="Times New Roman"/>
              </a:rPr>
              <a:t>se aseguren que se les transmita los datos sobre los RAEE recogidos, incluyendo la información, por lo menos, sobre los RAEE que hayan sido:</a:t>
            </a:r>
            <a:endParaRPr lang="es-ES" dirty="0" smtClean="0">
              <a:solidFill>
                <a:srgbClr val="3366FF"/>
              </a:solidFill>
              <a:latin typeface="Arial"/>
              <a:ea typeface="Times New Roman"/>
            </a:endParaRPr>
          </a:p>
          <a:p>
            <a:pPr marL="952500" marR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990600" algn="l"/>
              </a:tabLst>
            </a:pPr>
            <a:r>
              <a:rPr lang="es-ES" i="1" dirty="0" smtClean="0">
                <a:solidFill>
                  <a:srgbClr val="3366FF"/>
                </a:solidFill>
                <a:latin typeface="Calibri"/>
                <a:ea typeface="Times New Roman"/>
              </a:rPr>
              <a:t>  a) recibidos en las instalaciones de recogida y tratamiento</a:t>
            </a:r>
            <a:endParaRPr lang="es-ES" dirty="0" smtClean="0">
              <a:solidFill>
                <a:srgbClr val="3366FF"/>
              </a:solidFill>
              <a:latin typeface="Arial"/>
              <a:ea typeface="Times New Roman"/>
            </a:endParaRPr>
          </a:p>
          <a:p>
            <a:pPr marL="952500" marR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990600" algn="l"/>
              </a:tabLst>
            </a:pPr>
            <a:r>
              <a:rPr lang="es-ES" i="1" dirty="0" smtClean="0">
                <a:solidFill>
                  <a:srgbClr val="3366FF"/>
                </a:solidFill>
                <a:latin typeface="Calibri"/>
                <a:ea typeface="Times New Roman"/>
              </a:rPr>
              <a:t>  b)recibidos por los distribuidores</a:t>
            </a:r>
            <a:endParaRPr lang="es-ES" dirty="0" smtClean="0">
              <a:solidFill>
                <a:srgbClr val="3366FF"/>
              </a:solidFill>
              <a:latin typeface="Arial"/>
              <a:ea typeface="Times New Roman"/>
            </a:endParaRPr>
          </a:p>
          <a:p>
            <a:pPr marL="952500" marR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990600" algn="l"/>
              </a:tabLst>
            </a:pPr>
            <a:r>
              <a:rPr lang="es-ES" i="1" dirty="0" smtClean="0">
                <a:solidFill>
                  <a:srgbClr val="3366FF"/>
                </a:solidFill>
                <a:latin typeface="Calibri"/>
                <a:ea typeface="Times New Roman"/>
              </a:rPr>
              <a:t>  c) recogidos de modo separado por los productores o por los terceros que actúen en su nombre.." </a:t>
            </a:r>
            <a:endParaRPr lang="es-ES" dirty="0">
              <a:solidFill>
                <a:srgbClr val="3366FF"/>
              </a:solidFill>
              <a:latin typeface="Arial"/>
              <a:ea typeface="Times New Roman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7544" y="4831992"/>
            <a:ext cx="82073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dirty="0" smtClean="0">
                <a:solidFill>
                  <a:srgbClr val="3366FF"/>
                </a:solidFill>
                <a:latin typeface="Calibri" pitchFamily="34" charset="0"/>
              </a:rPr>
              <a:t>La Directiva obliga a los Estados miembros a conseguir índices de recogida separada de RAEE  más exigentes a partir de 2016, que hace que la contabilización adecuada de la recogida de RAEE y el cumplimiento de objetivos se convierta en un</a:t>
            </a: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 elemento clave, estratégico y prioritario </a:t>
            </a:r>
            <a:r>
              <a:rPr lang="es-ES" dirty="0" smtClean="0">
                <a:solidFill>
                  <a:srgbClr val="3366FF"/>
                </a:solidFill>
                <a:latin typeface="Calibri" pitchFamily="34" charset="0"/>
              </a:rPr>
              <a:t>a definir en la transposición de la Directiva al ordenamiento jurídico español.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914"/>
            <a:ext cx="1584301" cy="3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Rectángulo"/>
          <p:cNvSpPr>
            <a:spLocks noChangeArrowheads="1"/>
          </p:cNvSpPr>
          <p:nvPr/>
        </p:nvSpPr>
        <p:spPr bwMode="auto">
          <a:xfrm>
            <a:off x="395536" y="1052736"/>
            <a:ext cx="8099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800" b="1" dirty="0" smtClean="0">
                <a:solidFill>
                  <a:srgbClr val="000099"/>
                </a:solidFill>
                <a:latin typeface="Calibri" pitchFamily="34" charset="0"/>
              </a:rPr>
              <a:t>El </a:t>
            </a:r>
            <a:r>
              <a:rPr lang="es-ES" sz="2800" b="1" dirty="0">
                <a:solidFill>
                  <a:srgbClr val="000099"/>
                </a:solidFill>
                <a:latin typeface="Calibri" pitchFamily="34" charset="0"/>
              </a:rPr>
              <a:t>Real Decreto 110/2015, de 20 de febrero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67544" y="1916832"/>
            <a:ext cx="8352928" cy="4176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7544" y="2132856"/>
            <a:ext cx="82073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Dotar de 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claridad normativa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describir obligaciones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en toda la cadena del RAEE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s-E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b="1" dirty="0">
                <a:solidFill>
                  <a:srgbClr val="3366FF"/>
                </a:solidFill>
                <a:latin typeface="Calibri" pitchFamily="34" charset="0"/>
              </a:rPr>
              <a:t>Constituir un único instrumento de datos de RAEE (autonómico y estatal) asegurando su fiabilidad. Control y supervisión de las administraciones públicas</a:t>
            </a:r>
            <a:r>
              <a:rPr lang="es-ES" b="1" dirty="0" smtClean="0">
                <a:solidFill>
                  <a:srgbClr val="3366FF"/>
                </a:solidFill>
                <a:latin typeface="Calibri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s-ES" dirty="0">
              <a:solidFill>
                <a:srgbClr val="000099"/>
              </a:solidFill>
              <a:latin typeface="Calibri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Garantizar la 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coherencia y homogeneidad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de la gestión de los RAEE en todo el territorio y la 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unidad de mercado</a:t>
            </a:r>
            <a:r>
              <a:rPr lang="es-ES" dirty="0">
                <a:solidFill>
                  <a:srgbClr val="000099"/>
                </a:solidFill>
                <a:latin typeface="Calibri" pitchFamily="34" charset="0"/>
              </a:rPr>
              <a:t>. </a:t>
            </a:r>
            <a:r>
              <a:rPr lang="es-ES" b="1" dirty="0">
                <a:solidFill>
                  <a:srgbClr val="3366FF"/>
                </a:solidFill>
                <a:latin typeface="Calibri" pitchFamily="34" charset="0"/>
              </a:rPr>
              <a:t>Sistematizar las obligaciones de información</a:t>
            </a:r>
            <a:r>
              <a:rPr lang="es-ES" b="1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s-ES" dirty="0">
              <a:solidFill>
                <a:srgbClr val="000099"/>
              </a:solidFill>
              <a:latin typeface="Calibri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Impulsar los principios de 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jerarquía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en la gestión de los residuos y la generación de empleo en este sector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s-E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s-ES" b="1" dirty="0">
                <a:solidFill>
                  <a:srgbClr val="3366FF"/>
                </a:solidFill>
                <a:latin typeface="Calibri" pitchFamily="34" charset="0"/>
              </a:rPr>
              <a:t>Optimizar</a:t>
            </a:r>
            <a:r>
              <a:rPr lang="es-ES" dirty="0">
                <a:solidFill>
                  <a:srgbClr val="3366FF"/>
                </a:solidFill>
                <a:latin typeface="Calibri" pitchFamily="34" charset="0"/>
              </a:rPr>
              <a:t> </a:t>
            </a:r>
            <a:r>
              <a:rPr lang="es-ES" b="1" dirty="0">
                <a:solidFill>
                  <a:srgbClr val="3366FF"/>
                </a:solidFill>
                <a:latin typeface="Calibri" pitchFamily="34" charset="0"/>
              </a:rPr>
              <a:t>la gestión de los RAEE bajo la RAP</a:t>
            </a:r>
            <a:r>
              <a:rPr lang="es-ES" dirty="0">
                <a:solidFill>
                  <a:srgbClr val="3366FF"/>
                </a:solidFill>
                <a:latin typeface="Calibri" pitchFamily="34" charset="0"/>
              </a:rPr>
              <a:t>. Garantizar la competitividad del sector de los fabricantes de AEE y del sector de la gestión de RAEE</a:t>
            </a:r>
            <a:r>
              <a:rPr lang="es-ES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584301" cy="3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Rectángulo"/>
          <p:cNvSpPr>
            <a:spLocks noChangeArrowheads="1"/>
          </p:cNvSpPr>
          <p:nvPr/>
        </p:nvSpPr>
        <p:spPr bwMode="auto">
          <a:xfrm>
            <a:off x="683568" y="548680"/>
            <a:ext cx="8099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0099"/>
                </a:solidFill>
                <a:latin typeface="Calibri" pitchFamily="34" charset="0"/>
              </a:rPr>
              <a:t>Plataforma electrónica de RAEE: Instrumento de Coordinación y base de  datos única de RAEE del RD 110/2015</a:t>
            </a:r>
            <a:endParaRPr lang="es-ES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23528" y="1624732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  <a:defRPr/>
            </a:pPr>
            <a:r>
              <a:rPr lang="es-ES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Artículo 55. La plataforma electrónica de gestión de RAEE</a:t>
            </a:r>
            <a:endParaRPr lang="es-ES" b="1" dirty="0" smtClean="0">
              <a:solidFill>
                <a:schemeClr val="accent6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	</a:t>
            </a: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El RD RAEE incorpora los principios de simplificación administrativa y tramitación telemática de las administraciones públicas, </a:t>
            </a:r>
            <a:r>
              <a:rPr lang="es-ES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habilitando la plataforma electrónica de RAEE </a:t>
            </a: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como el instrumento telemático a través del cual se podrá dar cumplimiento a las obligaciones derivadas del </a:t>
            </a:r>
            <a:r>
              <a:rPr lang="es-ES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archivo cronológico de los gestores de RAEE y de la memoria anual de las instalaciones de recogida de RAEE </a:t>
            </a: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de conformidad con el artículo 40 y 41 de la Ley 22/2011, de 28 de julio, así como </a:t>
            </a:r>
            <a:r>
              <a:rPr lang="es-ES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las obligaciones de información de los productores de AEE bajo la RAP. </a:t>
            </a:r>
            <a:r>
              <a:rPr lang="es-ES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	</a:t>
            </a:r>
            <a:endParaRPr lang="es-ES" u="sng" dirty="0">
              <a:latin typeface="+mj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4186823"/>
            <a:ext cx="7416824" cy="2554545"/>
          </a:xfrm>
          <a:prstGeom prst="rect">
            <a:avLst/>
          </a:prstGeom>
          <a:ln w="38100"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es-ES" sz="1600" dirty="0" smtClean="0">
                <a:solidFill>
                  <a:srgbClr val="3366FF"/>
                </a:solidFill>
                <a:cs typeface="Arial" pitchFamily="34" charset="0"/>
              </a:rPr>
              <a:t>     </a:t>
            </a: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Garantiza una </a:t>
            </a:r>
            <a:r>
              <a:rPr lang="es-ES" sz="16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homogeneización de los datos de RAEE </a:t>
            </a: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de los gestores de RAEE y productores de AEE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Establece </a:t>
            </a:r>
            <a:r>
              <a:rPr lang="es-ES" sz="16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una única fuente de información </a:t>
            </a: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de recogida y gestión de RAEE a nivel estatal, autonómico y municipal 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Permite garantizar </a:t>
            </a:r>
            <a:r>
              <a:rPr lang="es-ES" sz="16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la disponibilidad de los datos y su control </a:t>
            </a: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a las administraciones competentes y cumplir con las obligaciones de información a la Comisión Europea.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Supone un ejercicio </a:t>
            </a:r>
            <a:r>
              <a:rPr lang="es-ES" sz="16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de coordinación administrativa y mejora en la eficiencia para los operadores y para la administraciones.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s-ES" sz="1600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La plataforma es un </a:t>
            </a:r>
            <a:r>
              <a:rPr lang="es-ES" sz="1600" u="sng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elemento clave del Grupo de Trabajo de RAEE para ejercer sus tareas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584301" cy="3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755576" y="832058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  <a:defRPr/>
            </a:pPr>
            <a:endParaRPr lang="es-ES" b="1" dirty="0" smtClean="0">
              <a:solidFill>
                <a:schemeClr val="accent6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 En la plataforma electrónica de gestión de RAEE se recopilará la información sobre la recogida y gestión de RAEE procedente de todos los canales y agentes previstos en el R.D. 110/2015, en cada comunidad autónoma y en el ámbito estatal.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 Da cumplimiento a las obligaciones de información de los operadores de RAEE: Archivo cronológico y Memoria anual.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 La plataforma permitirá conocer la situación o trazabilidad en cada etapa de gestión de los RAEE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Estará conectado con el RPGR: Garantiza la calidad de los datos mediante la conexión con el Registro de productores y gestores de residuos.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Conexión con otras bases de datos. Facilita el intercambio de información entre administraciones públicas </a:t>
            </a:r>
            <a:r>
              <a:rPr lang="es-ES_tradnl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como el Registro integrado industrial o los servicios aduaneros.</a:t>
            </a:r>
          </a:p>
          <a:p>
            <a:pPr algn="just">
              <a:buFont typeface="Wingdings" pitchFamily="2" charset="2"/>
              <a:buChar char="Ø"/>
            </a:pPr>
            <a:r>
              <a:rPr lang="es-ES_tradnl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LAS CCAA TENDRÁN ACCESO DIRECTO A LOS DATOS DE RAEE. FORMATO COMPATIBLE CON E3L</a:t>
            </a:r>
          </a:p>
          <a:p>
            <a:pPr algn="just">
              <a:buFont typeface="Wingdings" pitchFamily="2" charset="2"/>
              <a:buChar char="Ø"/>
            </a:pPr>
            <a:r>
              <a:rPr lang="es-ES_tradnl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Los productores de AEE tendrán una única fuente de información sobre RAEE recogidos y gestionados bajo su financiación</a:t>
            </a:r>
          </a:p>
          <a:p>
            <a:pPr algn="just">
              <a:buFont typeface="Wingdings" pitchFamily="2" charset="2"/>
              <a:buChar char="Ø"/>
            </a:pPr>
            <a:r>
              <a:rPr lang="es-ES_tradnl" dirty="0" smtClean="0">
                <a:solidFill>
                  <a:srgbClr val="3366FF"/>
                </a:solidFill>
                <a:latin typeface="+mj-lt"/>
                <a:cs typeface="Arial" pitchFamily="34" charset="0"/>
              </a:rPr>
              <a:t>      Se encuentra en desarrollo y en fase de prueba con los operadores y gestores de RAEE.</a:t>
            </a:r>
          </a:p>
          <a:p>
            <a:pPr algn="just">
              <a:buFontTx/>
              <a:buNone/>
              <a:defRPr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	</a:t>
            </a:r>
            <a:endParaRPr lang="es-E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Patrón A">
  <a:themeElements>
    <a:clrScheme name="Patrón 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trón A">
      <a:majorFont>
        <a:latin typeface="Garamond (W1)"/>
        <a:ea typeface=""/>
        <a:cs typeface=""/>
      </a:majorFont>
      <a:minorFont>
        <a:latin typeface="Garamond (W1)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trón 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rón 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rón 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rón 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rón 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rón 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rón 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rón 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rón 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rón 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rón 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rón 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ción1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7234</TotalTime>
  <Words>1097</Words>
  <Application>Microsoft Office PowerPoint</Application>
  <PresentationFormat>Presentación en pantalla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Patrón A</vt:lpstr>
      <vt:lpstr>Presentación1</vt:lpstr>
      <vt:lpstr>Diapositiva 1</vt:lpstr>
      <vt:lpstr>Diapositiva 2</vt:lpstr>
      <vt:lpstr>Diapositiva 3</vt:lpstr>
      <vt:lpstr>Administración electrónica: Normativa  </vt:lpstr>
      <vt:lpstr>Ley 22/2011, de residuos y suelos contaminados </vt:lpstr>
      <vt:lpstr>Diapositiva 6</vt:lpstr>
      <vt:lpstr>Diapositiva 7</vt:lpstr>
      <vt:lpstr>Diapositiva 8</vt:lpstr>
      <vt:lpstr>Diapositiva 9</vt:lpstr>
      <vt:lpstr>PLATAFORMA E-RAEE    </vt:lpstr>
      <vt:lpstr>ETAPAS PLATAFORMA E-RAEE    </vt:lpstr>
      <vt:lpstr>Diapositiva 12</vt:lpstr>
    </vt:vector>
  </TitlesOfParts>
  <Company>MMA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MMA</dc:creator>
  <cp:lastModifiedBy>MAGRAMA</cp:lastModifiedBy>
  <cp:revision>605</cp:revision>
  <dcterms:created xsi:type="dcterms:W3CDTF">2009-09-18T08:19:41Z</dcterms:created>
  <dcterms:modified xsi:type="dcterms:W3CDTF">2016-06-24T10:46:00Z</dcterms:modified>
</cp:coreProperties>
</file>