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263" r:id="rId3"/>
    <p:sldId id="262" r:id="rId4"/>
    <p:sldId id="259" r:id="rId5"/>
    <p:sldId id="267" r:id="rId6"/>
    <p:sldId id="260" r:id="rId7"/>
    <p:sldId id="268" r:id="rId8"/>
    <p:sldId id="269" r:id="rId9"/>
    <p:sldId id="270" r:id="rId10"/>
    <p:sldId id="271" r:id="rId11"/>
    <p:sldId id="264" r:id="rId12"/>
    <p:sldId id="261" r:id="rId13"/>
    <p:sldId id="265" r:id="rId14"/>
    <p:sldId id="258" r:id="rId15"/>
  </p:sldIdLst>
  <p:sldSz cx="10160000" cy="7620000"/>
  <p:notesSz cx="6797675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8" autoAdjust="0"/>
    <p:restoredTop sz="94650" autoAdjust="0"/>
  </p:normalViewPr>
  <p:slideViewPr>
    <p:cSldViewPr>
      <p:cViewPr varScale="1">
        <p:scale>
          <a:sx n="93" d="100"/>
          <a:sy n="93" d="100"/>
        </p:scale>
        <p:origin x="492" y="8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wrap="square" lIns="86013" tIns="86013" rIns="86013" bIns="86013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3725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168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3013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96378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49729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25891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94996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67093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189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86013" tIns="86013" rIns="86013" bIns="86013" anchor="t" anchorCtr="0">
            <a:noAutofit/>
          </a:bodyPr>
          <a:lstStyle/>
          <a:p>
            <a:pPr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249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ayedo_betat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738958"/>
            <a:ext cx="10160000" cy="881042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0" y="6738958"/>
            <a:ext cx="10160000" cy="8810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80000">
                <a:schemeClr val="accent1">
                  <a:tint val="44500"/>
                  <a:satMod val="160000"/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 descr="V:\Mis imágenes\taller\imágenes_cartel_anunciador_vi_jornadas\rosa_vientos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16" y="6453206"/>
            <a:ext cx="1000132" cy="1000132"/>
          </a:xfrm>
          <a:prstGeom prst="rect">
            <a:avLst/>
          </a:prstGeom>
          <a:noFill/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 idx="4294967295"/>
          </p:nvPr>
        </p:nvSpPr>
        <p:spPr>
          <a:xfrm>
            <a:off x="899939" y="1881174"/>
            <a:ext cx="8281987" cy="1530350"/>
          </a:xfrm>
          <a:prstGeom prst="rect">
            <a:avLst/>
          </a:prstGeom>
        </p:spPr>
        <p:txBody>
          <a:bodyPr wrap="square"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El </a:t>
            </a:r>
            <a:r>
              <a:rPr lang="en-US" sz="48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Mapa</a:t>
            </a:r>
            <a:r>
              <a:rPr lang="en-US" sz="48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 de </a:t>
            </a:r>
            <a:r>
              <a:rPr lang="en-US" sz="4800" b="1" dirty="0" err="1" smtClean="0">
                <a:solidFill>
                  <a:schemeClr val="tx1"/>
                </a:solidFill>
                <a:latin typeface="Raleway" pitchFamily="34" charset="0"/>
                <a:sym typeface="Arial"/>
              </a:rPr>
              <a:t>Hábitats</a:t>
            </a:r>
            <a:r>
              <a:rPr lang="en-US" sz="4800" b="1" dirty="0" smtClean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de Aragón</a:t>
            </a:r>
          </a:p>
        </p:txBody>
      </p:sp>
      <p:pic>
        <p:nvPicPr>
          <p:cNvPr id="1038" name="Picture 14" descr="V:\Mis imágenes\taller\imágenes_cartel_anunciador_vi_jornadas\Agricultura color_tra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958" y="95224"/>
            <a:ext cx="2002135" cy="468000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222216" y="3952876"/>
            <a:ext cx="95798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atin typeface="Raleway SemiBold" pitchFamily="34" charset="0"/>
              </a:rPr>
              <a:t>Seminario “Cartografía de los Hábitats Españoles”</a:t>
            </a:r>
          </a:p>
          <a:p>
            <a:pPr algn="ctr"/>
            <a:endParaRPr lang="es-ES" sz="2000" b="1" dirty="0" smtClean="0">
              <a:latin typeface="Raleway SemiBold" pitchFamily="34" charset="0"/>
            </a:endParaRPr>
          </a:p>
          <a:p>
            <a:pPr algn="ctr"/>
            <a:r>
              <a:rPr lang="es-ES" sz="2000" b="1" dirty="0" smtClean="0">
                <a:latin typeface="Raleway SemiBold" pitchFamily="34" charset="0"/>
              </a:rPr>
              <a:t>MINISTERIO DE AGRICULTURA Y PESCA, ALIMENTACIÓN Y MEDIO AMBIENTE</a:t>
            </a:r>
          </a:p>
          <a:p>
            <a:pPr algn="ctr"/>
            <a:r>
              <a:rPr lang="es-ES" sz="2000" b="1" dirty="0" smtClean="0">
                <a:latin typeface="Raleway SemiBold" pitchFamily="34" charset="0"/>
              </a:rPr>
              <a:t>Dirección General de Calidad y Evaluación Ambiental y Medio Natural</a:t>
            </a:r>
          </a:p>
          <a:p>
            <a:pPr algn="ctr"/>
            <a:endParaRPr lang="es-ES" sz="2000" b="1" dirty="0" smtClean="0">
              <a:latin typeface="Raleway SemiBold" pitchFamily="34" charset="0"/>
            </a:endParaRPr>
          </a:p>
          <a:p>
            <a:pPr algn="ctr"/>
            <a:r>
              <a:rPr lang="es-ES" sz="2000" b="1" dirty="0" smtClean="0">
                <a:latin typeface="Raleway SemiBold" pitchFamily="34" charset="0"/>
              </a:rPr>
              <a:t>Madrid, 16-17 de octubre de 2017</a:t>
            </a:r>
            <a:endParaRPr lang="es-ES" sz="2000" b="1" dirty="0">
              <a:latin typeface="Raleway SemiBold" pitchFamily="34" charset="0"/>
            </a:endParaRPr>
          </a:p>
        </p:txBody>
      </p:sp>
      <p:pic>
        <p:nvPicPr>
          <p:cNvPr id="1041" name="Picture 17" descr="logo general pequeño-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78" y="95224"/>
            <a:ext cx="13382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507968" y="523852"/>
            <a:ext cx="3494867" cy="1198069"/>
            <a:chOff x="507968" y="523852"/>
            <a:chExt cx="3494867" cy="1198069"/>
          </a:xfrm>
        </p:grpSpPr>
        <p:sp>
          <p:nvSpPr>
            <p:cNvPr id="7" name="6 CuadroTexto"/>
            <p:cNvSpPr txBox="1"/>
            <p:nvPr/>
          </p:nvSpPr>
          <p:spPr>
            <a:xfrm>
              <a:off x="507968" y="523852"/>
              <a:ext cx="34948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"/>
              </a:pPr>
              <a:r>
                <a:rPr lang="es-ES" sz="2200" b="1" dirty="0" smtClean="0">
                  <a:latin typeface="Raleway" pitchFamily="34" charset="0"/>
                </a:rPr>
                <a:t>  INTEROPERABILIDAD</a:t>
              </a:r>
              <a:endParaRPr lang="es-ES" sz="2200" b="1" dirty="0">
                <a:latin typeface="Raleway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50844" y="952480"/>
              <a:ext cx="30718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s-ES" sz="2200" dirty="0" smtClean="0">
                  <a:latin typeface="Raleway" pitchFamily="34" charset="0"/>
                </a:rPr>
                <a:t>  Pasarela LPEHT</a:t>
              </a:r>
            </a:p>
            <a:p>
              <a:pPr>
                <a:buFont typeface="Wingdings" pitchFamily="2" charset="2"/>
                <a:buChar char="q"/>
              </a:pPr>
              <a:r>
                <a:rPr lang="es-ES" sz="2200" dirty="0" smtClean="0">
                  <a:latin typeface="Raleway" pitchFamily="34" charset="0"/>
                </a:rPr>
                <a:t>  INSPIRE</a:t>
              </a: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507968" y="2242246"/>
            <a:ext cx="2871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DISPONIBILIDAD</a:t>
            </a:r>
            <a:endParaRPr lang="es-ES" sz="2200" b="1" dirty="0">
              <a:latin typeface="Raleway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7968" y="3193458"/>
            <a:ext cx="28921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ACTUALIZACIÓN</a:t>
            </a:r>
            <a:endParaRPr lang="es-ES" sz="2200" b="1" dirty="0">
              <a:latin typeface="Raleway" pitchFamily="34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07968" y="4144670"/>
            <a:ext cx="4214842" cy="859515"/>
            <a:chOff x="6151570" y="3595686"/>
            <a:chExt cx="4214842" cy="859515"/>
          </a:xfrm>
        </p:grpSpPr>
        <p:sp>
          <p:nvSpPr>
            <p:cNvPr id="12" name="11 CuadroTexto"/>
            <p:cNvSpPr txBox="1"/>
            <p:nvPr/>
          </p:nvSpPr>
          <p:spPr>
            <a:xfrm>
              <a:off x="6151570" y="3595686"/>
              <a:ext cx="28600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"/>
              </a:pPr>
              <a:r>
                <a:rPr lang="es-ES" sz="2200" b="1" dirty="0" smtClean="0">
                  <a:latin typeface="Raleway" pitchFamily="34" charset="0"/>
                </a:rPr>
                <a:t>  COSTE DEL MHA</a:t>
              </a:r>
              <a:endParaRPr lang="es-ES" sz="2200" b="1" dirty="0">
                <a:latin typeface="Raleway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223008" y="4024314"/>
              <a:ext cx="41434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s-ES" sz="2200" dirty="0" smtClean="0">
                  <a:latin typeface="Raleway" pitchFamily="34" charset="0"/>
                </a:rPr>
                <a:t>  1.800.000 € (IVA excluido)</a:t>
              </a:r>
            </a:p>
          </p:txBody>
        </p:sp>
      </p:grpSp>
      <p:pic>
        <p:nvPicPr>
          <p:cNvPr id="16" name="Picture 4" descr="río_ara_laco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4" y="1381108"/>
            <a:ext cx="5093183" cy="292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507968" y="5524512"/>
            <a:ext cx="6327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FUTURO DEL mapa de hábitats de Aragón</a:t>
            </a:r>
            <a:endParaRPr lang="es-ES" sz="2200" b="1" dirty="0">
              <a:latin typeface="Raleway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"/>
          <p:cNvSpPr txBox="1">
            <a:spLocks/>
          </p:cNvSpPr>
          <p:nvPr/>
        </p:nvSpPr>
        <p:spPr>
          <a:xfrm>
            <a:off x="0" y="1738298"/>
            <a:ext cx="10160000" cy="3429024"/>
          </a:xfrm>
          <a:prstGeom prst="rect">
            <a:avLst/>
          </a:prstGeom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Un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sistema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información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espacial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actualizado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y de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detalle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sobre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los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hábitats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y la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ocupación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del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suelo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en Aragón, con base en el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sistema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clasificación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CORINE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y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otras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fuentes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interoperable</a:t>
            </a:r>
            <a:endParaRPr lang="en-US" sz="3000" b="1" baseline="0" dirty="0" smtClean="0">
              <a:solidFill>
                <a:schemeClr val="tx1"/>
              </a:solidFill>
              <a:latin typeface="Raleway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y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disponible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para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todo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tipo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3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usos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y </a:t>
            </a:r>
            <a:r>
              <a:rPr kumimoji="0" lang="en-US" sz="3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usuarios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V:\Mis imágenes\taller\imágenes_cartel_anunciador_vi_jornadas\juan_cerva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160000" cy="7622585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0" y="6738958"/>
            <a:ext cx="10160000" cy="8810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80000">
                <a:schemeClr val="accent1">
                  <a:tint val="44500"/>
                  <a:satMod val="160000"/>
                  <a:alpha val="7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3" descr="V:\Mis imágenes\taller\imágenes_cartel_anunciador_vi_jornadas\rosa_viento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16" y="6453206"/>
            <a:ext cx="1000132" cy="1000132"/>
          </a:xfrm>
          <a:prstGeom prst="rect">
            <a:avLst/>
          </a:prstGeom>
          <a:noFill/>
        </p:spPr>
      </p:pic>
      <p:sp>
        <p:nvSpPr>
          <p:cNvPr id="16" name="Shape 23"/>
          <p:cNvSpPr txBox="1">
            <a:spLocks/>
          </p:cNvSpPr>
          <p:nvPr/>
        </p:nvSpPr>
        <p:spPr>
          <a:xfrm>
            <a:off x="579406" y="2279650"/>
            <a:ext cx="8929749" cy="1530350"/>
          </a:xfrm>
          <a:prstGeom prst="rect">
            <a:avLst/>
          </a:prstGeom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…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muchas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gracias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por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su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atención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0" y="3759175"/>
            <a:ext cx="4655525" cy="28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579406" y="166662"/>
            <a:ext cx="9286940" cy="285752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lvl="0"/>
            <a:r>
              <a:rPr lang="es-ES" sz="1800" dirty="0" smtClean="0">
                <a:solidFill>
                  <a:schemeClr val="tx1"/>
                </a:solidFill>
                <a:latin typeface="Raleway" pitchFamily="34" charset="0"/>
              </a:rPr>
              <a:t>El proyecto del Mapa de Hábitat de Aragón responde a la necesidad de disponer de información sobre el tipo, estado y distribución de las comunidades vegetales en Aragón. Su conocimiento es imprescindible para el estudio de la Biodiversidad y reúne datos básicos para cualquier actuación planificadora o de gestión del territorio.</a:t>
            </a:r>
          </a:p>
          <a:p>
            <a:pPr lvl="0"/>
            <a:endParaRPr lang="es-ES" sz="1800" dirty="0" smtClean="0">
              <a:solidFill>
                <a:schemeClr val="tx1"/>
              </a:solidFill>
              <a:latin typeface="Raleway" pitchFamily="34" charset="0"/>
            </a:endParaRPr>
          </a:p>
          <a:p>
            <a:pPr lvl="0"/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El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proyecto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se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inició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en 2004 con la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decisión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adoptar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CORINE Biotopes 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como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sistema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clasificación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y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definición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la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leyenda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que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conforma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la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Lista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Hábitat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Aragón.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Afortunadamente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se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contó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con la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experiencia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Mapa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Hábitat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Catalunya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 y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otros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estudios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la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vegetación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en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Francia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y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también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en Aragón,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auque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ámbito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muy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reducido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9406" y="3095620"/>
            <a:ext cx="4572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Los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trabajos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del MHA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están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estrechamente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vinculados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con la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elaboración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Inventario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Nacional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Hábitat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Terrestres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España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elemento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que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forma parte del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Inventario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Nacional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Patrimonio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Natural y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Biodiversidad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instrumento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 la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Ley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42/2007 del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Patrimonio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Natural y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Biodiversidad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y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reglamentado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por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el Real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Decreto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556/2011, de 20 de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abril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para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el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desarrollo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Inventario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Español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del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Patrimonio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 Natural y la </a:t>
            </a:r>
            <a:r>
              <a:rPr lang="en-US" sz="1800" dirty="0" err="1" smtClean="0">
                <a:solidFill>
                  <a:schemeClr val="tx1"/>
                </a:solidFill>
                <a:latin typeface="Raleway" pitchFamily="34" charset="0"/>
              </a:rPr>
              <a:t>Biodiversidad</a:t>
            </a:r>
            <a:r>
              <a:rPr lang="en-US" sz="1800" dirty="0" smtClean="0">
                <a:solidFill>
                  <a:schemeClr val="tx1"/>
                </a:solidFill>
                <a:latin typeface="Raleway" pitchFamily="34" charset="0"/>
              </a:rPr>
              <a:t>. </a:t>
            </a:r>
          </a:p>
          <a:p>
            <a:endParaRPr lang="es-E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579406" y="166662"/>
            <a:ext cx="9226584" cy="633102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Raleway" pitchFamily="34" charset="0"/>
                <a:sym typeface="Arial"/>
              </a:rPr>
              <a:t>CARACTERÍSTICAS TÉCNICAS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 smtClean="0">
              <a:solidFill>
                <a:schemeClr val="tx1"/>
              </a:solidFill>
              <a:latin typeface="Raleway" pitchFamily="34" charset="0"/>
              <a:sym typeface="Arial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 smtClean="0">
                <a:solidFill>
                  <a:schemeClr val="tx1"/>
                </a:solidFill>
                <a:latin typeface="Raleway" pitchFamily="34" charset="0"/>
                <a:sym typeface="Arial"/>
              </a:rPr>
              <a:t>Área</a:t>
            </a:r>
            <a:r>
              <a:rPr lang="en-US" sz="1600" b="1" dirty="0" smtClean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mínima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 5.000 </a:t>
            </a:r>
            <a:r>
              <a:rPr lang="en-US" sz="1600" dirty="0" smtClean="0">
                <a:solidFill>
                  <a:schemeClr val="tx1"/>
                </a:solidFill>
                <a:latin typeface="Raleway" pitchFamily="34" charset="0"/>
                <a:sym typeface="Arial"/>
              </a:rPr>
              <a:t>m</a:t>
            </a:r>
            <a:r>
              <a:rPr lang="en-US" sz="1600" baseline="30000" dirty="0" smtClean="0">
                <a:solidFill>
                  <a:schemeClr val="tx1"/>
                </a:solidFill>
                <a:latin typeface="Raleway" pitchFamily="34" charset="0"/>
                <a:sym typeface="Arial"/>
              </a:rPr>
              <a:t>2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/>
              </a:solidFill>
              <a:latin typeface="Raleway" pitchFamily="34" charset="0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Coherencia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topológica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 y </a:t>
            </a: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semántica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:</a:t>
            </a:r>
          </a:p>
          <a:p>
            <a:pPr marL="3810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Los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recintos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no se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solapan</a:t>
            </a:r>
            <a:endParaRPr lang="en-US" sz="1600" dirty="0">
              <a:solidFill>
                <a:schemeClr val="tx1"/>
              </a:solidFill>
              <a:latin typeface="Raleway" pitchFamily="34" charset="0"/>
              <a:sym typeface="Arial"/>
            </a:endParaRPr>
          </a:p>
          <a:p>
            <a:pPr marL="3810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No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existen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huecos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entre los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recintos</a:t>
            </a:r>
            <a:endParaRPr lang="en-US" sz="1600" dirty="0">
              <a:solidFill>
                <a:schemeClr val="tx1"/>
              </a:solidFill>
              <a:latin typeface="Raleway" pitchFamily="34" charset="0"/>
              <a:sym typeface="Arial"/>
            </a:endParaRPr>
          </a:p>
          <a:p>
            <a:pPr marL="3810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Los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recintos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adquieren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Raleway" pitchFamily="34" charset="0"/>
                <a:sym typeface="Arial"/>
              </a:rPr>
              <a:t>un </a:t>
            </a:r>
            <a:r>
              <a:rPr lang="en-US" sz="1600" dirty="0" err="1" smtClean="0">
                <a:solidFill>
                  <a:schemeClr val="tx1"/>
                </a:solidFill>
                <a:latin typeface="Raleway" pitchFamily="34" charset="0"/>
                <a:sym typeface="Arial"/>
              </a:rPr>
              <a:t>código</a:t>
            </a:r>
            <a:r>
              <a:rPr lang="en-US" sz="1600" dirty="0" smtClean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Raleway" pitchFamily="34" charset="0"/>
                <a:sym typeface="Arial"/>
              </a:rPr>
              <a:t>único</a:t>
            </a:r>
            <a:endParaRPr lang="en-US" sz="1600" dirty="0">
              <a:solidFill>
                <a:schemeClr val="tx1"/>
              </a:solidFill>
              <a:latin typeface="Raleway" pitchFamily="34" charset="0"/>
              <a:sym typeface="Arial"/>
            </a:endParaRPr>
          </a:p>
          <a:p>
            <a:pPr marL="3810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Todos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los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recintos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tienen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información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.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Raleway" pitchFamily="34" charset="0"/>
                <a:ea typeface="arial"/>
                <a:cs typeface="arial"/>
                <a:sym typeface="arial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Raleway" pitchFamily="34" charset="0"/>
                <a:ea typeface="arial"/>
                <a:cs typeface="arial"/>
                <a:sym typeface="arial"/>
              </a:rPr>
            </a:b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Sistema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referencia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:</a:t>
            </a:r>
          </a:p>
          <a:p>
            <a:pPr marL="3810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Datum horizontal: ETRS89</a:t>
            </a:r>
          </a:p>
          <a:p>
            <a:pPr marL="3810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Datum vertical: NMMA</a:t>
            </a:r>
          </a:p>
          <a:p>
            <a:pPr marL="3810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Elipsoide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: WGS84</a:t>
            </a:r>
          </a:p>
          <a:p>
            <a:pPr marL="3810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Sistema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proyección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: UTM (Universal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Transversa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Mercator),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huso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30,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zona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N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</a:b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Precisión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 y </a:t>
            </a: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escala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Raleway" pitchFamily="34" charset="0"/>
                <a:sym typeface="Arial"/>
              </a:rPr>
              <a:t>1:10.000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78" dirty="0">
                <a:solidFill>
                  <a:schemeClr val="tx1"/>
                </a:solidFill>
                <a:latin typeface="Raleway" pitchFamily="34" charset="0"/>
                <a:sym typeface="Arial"/>
              </a:rPr>
              <a:t/>
            </a:r>
            <a:br>
              <a:rPr lang="en-US" sz="1578" dirty="0">
                <a:solidFill>
                  <a:schemeClr val="tx1"/>
                </a:solidFill>
                <a:latin typeface="Raleway" pitchFamily="34" charset="0"/>
                <a:sym typeface="Arial"/>
              </a:rPr>
            </a:b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Tipo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 de </a:t>
            </a: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datos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 Los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recintos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cartografiarán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como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polígonos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objetos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bidimensionales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que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representan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áreas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limitadas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. 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ea typeface="arial"/>
                <a:cs typeface="arial"/>
                <a:sym typeface="arial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Raleway" pitchFamily="34" charset="0"/>
                <a:ea typeface="arial"/>
                <a:cs typeface="arial"/>
                <a:sym typeface="arial"/>
              </a:rPr>
            </a:br>
            <a:r>
              <a:rPr lang="en-US" sz="1600" dirty="0">
                <a:solidFill>
                  <a:schemeClr val="tx1"/>
                </a:solidFill>
                <a:latin typeface="Raleway" pitchFamily="34" charset="0"/>
                <a:ea typeface="arial"/>
                <a:cs typeface="arial"/>
                <a:sym typeface="arial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Raleway" pitchFamily="34" charset="0"/>
                <a:ea typeface="arial"/>
                <a:cs typeface="arial"/>
                <a:sym typeface="arial"/>
              </a:rPr>
            </a:br>
            <a:r>
              <a:rPr lang="en-US" sz="1600" b="1" dirty="0" err="1">
                <a:solidFill>
                  <a:schemeClr val="tx1"/>
                </a:solidFill>
                <a:latin typeface="Raleway" pitchFamily="34" charset="0"/>
                <a:sym typeface="Arial"/>
              </a:rPr>
              <a:t>Metadatos</a:t>
            </a:r>
            <a:r>
              <a:rPr lang="en-US" sz="1600" b="1" dirty="0">
                <a:solidFill>
                  <a:schemeClr val="tx1"/>
                </a:solidFill>
                <a:latin typeface="Raleway" pitchFamily="34" charset="0"/>
                <a:sym typeface="Arial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  <a:t> NEM v1.0, ISO 19115</a:t>
            </a:r>
            <a:br>
              <a:rPr lang="en-US" sz="1600" dirty="0">
                <a:solidFill>
                  <a:schemeClr val="tx1"/>
                </a:solidFill>
                <a:latin typeface="Raleway" pitchFamily="34" charset="0"/>
                <a:sym typeface="Arial"/>
              </a:rPr>
            </a:br>
            <a:endParaRPr lang="en-US" sz="1600" dirty="0">
              <a:solidFill>
                <a:schemeClr val="tx1"/>
              </a:solidFill>
              <a:latin typeface="Raleway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"/>
          <p:cNvSpPr txBox="1">
            <a:spLocks/>
          </p:cNvSpPr>
          <p:nvPr/>
        </p:nvSpPr>
        <p:spPr>
          <a:xfrm>
            <a:off x="722282" y="2095488"/>
            <a:ext cx="8715436" cy="2571768"/>
          </a:xfrm>
          <a:prstGeom prst="rect">
            <a:avLst/>
          </a:prstGeom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Un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proyecto</a:t>
            </a: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cartografía</a:t>
            </a:r>
            <a:endParaRPr lang="en-US" sz="3000" b="1" dirty="0" smtClean="0">
              <a:solidFill>
                <a:schemeClr val="tx1"/>
              </a:solidFill>
              <a:latin typeface="Raleway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actualizada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y de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detalle</a:t>
            </a:r>
            <a:endParaRPr lang="en-US" sz="3000" dirty="0" smtClean="0">
              <a:solidFill>
                <a:schemeClr val="tx1"/>
              </a:solidFill>
              <a:latin typeface="Raleway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de los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hábitats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Aragón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con base en el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sistema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de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clasificación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CORINE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y a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disposición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pública</a:t>
            </a:r>
            <a:r>
              <a:rPr kumimoji="0" lang="en-US" sz="3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" pitchFamily="34" charset="0"/>
                <a:ea typeface="Arial"/>
                <a:cs typeface="Arial"/>
                <a:sym typeface="Arial"/>
              </a:rPr>
              <a:t>.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aleway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16" y="1952612"/>
            <a:ext cx="5148846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957" y="3377952"/>
            <a:ext cx="3621600" cy="323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957" y="137592"/>
            <a:ext cx="3619755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7472" y="523852"/>
            <a:ext cx="5381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¿POR QUÉ UN MAPA DE HÁBITATS?</a:t>
            </a:r>
            <a:endParaRPr lang="es-ES" sz="2200" b="1" dirty="0">
              <a:latin typeface="Raleway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4" y="238100"/>
            <a:ext cx="4213475" cy="62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92" y="2429326"/>
            <a:ext cx="5258475" cy="33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507968" y="523852"/>
            <a:ext cx="5349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ÁMBITO DE  ACTUACIÓN Y ESCALA</a:t>
            </a:r>
            <a:endParaRPr lang="es-ES" sz="2200" b="1" dirty="0">
              <a:latin typeface="Raleway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365224" y="1095356"/>
            <a:ext cx="2618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Aragón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Escala 1:10.000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>
                <a:latin typeface="Raleway" pitchFamily="34" charset="0"/>
              </a:rPr>
              <a:t> </a:t>
            </a:r>
            <a:r>
              <a:rPr lang="es-ES" sz="2200" dirty="0" smtClean="0">
                <a:latin typeface="Raleway" pitchFamily="34" charset="0"/>
              </a:rPr>
              <a:t> 30% finalizado</a:t>
            </a:r>
            <a:endParaRPr lang="es-ES" sz="2200" dirty="0">
              <a:latin typeface="Raleway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:\Mis imágenes\taller\imágenes_cartel_anunciador_vi_jornadas\seguimientos_ordes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8" y="1523984"/>
            <a:ext cx="3000396" cy="225029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7968" y="523852"/>
            <a:ext cx="3605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FUENTES UTILIZADAS</a:t>
            </a:r>
            <a:endParaRPr lang="es-ES" sz="2200" b="1" dirty="0">
              <a:latin typeface="Raleway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0844" y="1166794"/>
            <a:ext cx="63579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PNOA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Se pretende incorporar SIGPAC, SIOSE, MFE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6 jornadas de campo + 15 de gabinete</a:t>
            </a:r>
            <a:endParaRPr lang="es-ES" sz="2200" dirty="0">
              <a:latin typeface="Raleway" pitchFamily="34" charset="0"/>
            </a:endParaRPr>
          </a:p>
        </p:txBody>
      </p:sp>
      <p:pic>
        <p:nvPicPr>
          <p:cNvPr id="9" name="Picture 9" descr="V:\Mis imágenes\taller\imágenes_cartel_anunciador_vi_jornadas\consola_3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56" y="2524116"/>
            <a:ext cx="6057943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5464" y="1484253"/>
            <a:ext cx="96108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Raleway" pitchFamily="34" charset="0"/>
              </a:rPr>
              <a:t>El </a:t>
            </a:r>
            <a:r>
              <a:rPr lang="es-ES" sz="2200" dirty="0">
                <a:latin typeface="Raleway" pitchFamily="34" charset="0"/>
              </a:rPr>
              <a:t>equipo técnico del proyecto del Mapa de Hábitat de Aragón está formado por botánicos profesionales </a:t>
            </a:r>
            <a:r>
              <a:rPr lang="es-ES" sz="2200" dirty="0" smtClean="0">
                <a:latin typeface="Raleway" pitchFamily="34" charset="0"/>
              </a:rPr>
              <a:t>especializados en </a:t>
            </a:r>
            <a:r>
              <a:rPr lang="es-ES" sz="2200" dirty="0">
                <a:latin typeface="Raleway" pitchFamily="34" charset="0"/>
              </a:rPr>
              <a:t>cartografía de la vegetación, tanto consultores independientes como de diversas universidades españolas (</a:t>
            </a:r>
            <a:r>
              <a:rPr lang="es-ES" sz="2200" dirty="0" smtClean="0">
                <a:latin typeface="Raleway" pitchFamily="34" charset="0"/>
              </a:rPr>
              <a:t>Barcelona, Lérida</a:t>
            </a:r>
            <a:r>
              <a:rPr lang="es-ES" sz="2200" dirty="0">
                <a:latin typeface="Raleway" pitchFamily="34" charset="0"/>
              </a:rPr>
              <a:t>, Pública de Navarra, Valencia): José Manuel Álvarez de la Campa </a:t>
            </a:r>
            <a:r>
              <a:rPr lang="es-ES" sz="2200" dirty="0" err="1">
                <a:latin typeface="Raleway" pitchFamily="34" charset="0"/>
              </a:rPr>
              <a:t>Fayos</a:t>
            </a:r>
            <a:r>
              <a:rPr lang="es-ES" sz="2200" dirty="0">
                <a:latin typeface="Raleway" pitchFamily="34" charset="0"/>
              </a:rPr>
              <a:t>, José Vicente Andrés Ros, José Luis Benito</a:t>
            </a:r>
          </a:p>
          <a:p>
            <a:r>
              <a:rPr lang="es-ES" sz="2200" dirty="0">
                <a:latin typeface="Raleway" pitchFamily="34" charset="0"/>
              </a:rPr>
              <a:t>Alonso, Jordi Carreras </a:t>
            </a:r>
            <a:r>
              <a:rPr lang="es-ES" sz="2200" dirty="0" err="1">
                <a:latin typeface="Raleway" pitchFamily="34" charset="0"/>
              </a:rPr>
              <a:t>Raurell</a:t>
            </a:r>
            <a:r>
              <a:rPr lang="es-ES" sz="2200" dirty="0">
                <a:latin typeface="Raleway" pitchFamily="34" charset="0"/>
              </a:rPr>
              <a:t>, </a:t>
            </a:r>
            <a:r>
              <a:rPr lang="es-ES" sz="2200" dirty="0" err="1">
                <a:latin typeface="Raleway" pitchFamily="34" charset="0"/>
              </a:rPr>
              <a:t>Empar</a:t>
            </a:r>
            <a:r>
              <a:rPr lang="es-ES" sz="2200" dirty="0">
                <a:latin typeface="Raleway" pitchFamily="34" charset="0"/>
              </a:rPr>
              <a:t> Carrillo Ortuño, Josep Antoni </a:t>
            </a:r>
            <a:r>
              <a:rPr lang="es-ES" sz="2200" dirty="0" err="1">
                <a:latin typeface="Raleway" pitchFamily="34" charset="0"/>
              </a:rPr>
              <a:t>Conesa</a:t>
            </a:r>
            <a:r>
              <a:rPr lang="es-ES" sz="2200" dirty="0">
                <a:latin typeface="Raleway" pitchFamily="34" charset="0"/>
              </a:rPr>
              <a:t> Mor, Carlos Fabregat Llueca, Albert </a:t>
            </a:r>
            <a:r>
              <a:rPr lang="es-ES" sz="2200" dirty="0" smtClean="0">
                <a:latin typeface="Raleway" pitchFamily="34" charset="0"/>
              </a:rPr>
              <a:t>Ferré Codina</a:t>
            </a:r>
            <a:r>
              <a:rPr lang="es-ES" sz="2200" dirty="0">
                <a:latin typeface="Raleway" pitchFamily="34" charset="0"/>
              </a:rPr>
              <a:t>, Daniel </a:t>
            </a:r>
            <a:r>
              <a:rPr lang="es-ES" sz="2200" dirty="0" err="1">
                <a:latin typeface="Raleway" pitchFamily="34" charset="0"/>
              </a:rPr>
              <a:t>Goñi</a:t>
            </a:r>
            <a:r>
              <a:rPr lang="es-ES" sz="2200" dirty="0">
                <a:latin typeface="Raleway" pitchFamily="34" charset="0"/>
              </a:rPr>
              <a:t> Martínez, Silvia López-</a:t>
            </a:r>
            <a:r>
              <a:rPr lang="es-ES" sz="2200" dirty="0" err="1">
                <a:latin typeface="Raleway" pitchFamily="34" charset="0"/>
              </a:rPr>
              <a:t>Udias</a:t>
            </a:r>
            <a:r>
              <a:rPr lang="es-ES" sz="2200" dirty="0">
                <a:latin typeface="Raleway" pitchFamily="34" charset="0"/>
              </a:rPr>
              <a:t>, Arnau </a:t>
            </a:r>
            <a:r>
              <a:rPr lang="es-ES" sz="2200" dirty="0" err="1">
                <a:latin typeface="Raleway" pitchFamily="34" charset="0"/>
              </a:rPr>
              <a:t>Mercadé</a:t>
            </a:r>
            <a:r>
              <a:rPr lang="es-ES" sz="2200" dirty="0">
                <a:latin typeface="Raleway" pitchFamily="34" charset="0"/>
              </a:rPr>
              <a:t> López, Xavier Monje Vega, Josep Mª. Ninot </a:t>
            </a:r>
            <a:r>
              <a:rPr lang="es-ES" sz="2200" dirty="0" err="1" smtClean="0">
                <a:latin typeface="Raleway" pitchFamily="34" charset="0"/>
              </a:rPr>
              <a:t>Sugrañes</a:t>
            </a:r>
            <a:r>
              <a:rPr lang="es-ES" sz="2200" dirty="0" smtClean="0">
                <a:latin typeface="Raleway" pitchFamily="34" charset="0"/>
              </a:rPr>
              <a:t>, Joan </a:t>
            </a:r>
            <a:r>
              <a:rPr lang="es-ES" sz="2200" dirty="0" err="1">
                <a:latin typeface="Raleway" pitchFamily="34" charset="0"/>
              </a:rPr>
              <a:t>Pedrol</a:t>
            </a:r>
            <a:r>
              <a:rPr lang="es-ES" sz="2200" dirty="0">
                <a:latin typeface="Raleway" pitchFamily="34" charset="0"/>
              </a:rPr>
              <a:t> </a:t>
            </a:r>
            <a:r>
              <a:rPr lang="es-ES" sz="2200" dirty="0" err="1">
                <a:latin typeface="Raleway" pitchFamily="34" charset="0"/>
              </a:rPr>
              <a:t>Solanes</a:t>
            </a:r>
            <a:r>
              <a:rPr lang="es-ES" sz="2200" dirty="0">
                <a:latin typeface="Raleway" pitchFamily="34" charset="0"/>
              </a:rPr>
              <a:t>, Javier Peralta de Andrés, José Luis Remón </a:t>
            </a:r>
            <a:r>
              <a:rPr lang="es-ES" sz="2200" dirty="0" err="1">
                <a:latin typeface="Raleway" pitchFamily="34" charset="0"/>
              </a:rPr>
              <a:t>Aldabe</a:t>
            </a:r>
            <a:r>
              <a:rPr lang="es-ES" sz="2200" dirty="0">
                <a:latin typeface="Raleway" pitchFamily="34" charset="0"/>
              </a:rPr>
              <a:t> y Andreu Salvat </a:t>
            </a:r>
            <a:r>
              <a:rPr lang="es-ES" sz="2200" dirty="0" err="1">
                <a:latin typeface="Raleway" pitchFamily="34" charset="0"/>
              </a:rPr>
              <a:t>Saladrigas</a:t>
            </a:r>
            <a:r>
              <a:rPr lang="es-ES" sz="2200" dirty="0">
                <a:latin typeface="Raleway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07968" y="523852"/>
            <a:ext cx="3966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MODELO DE DATOS</a:t>
            </a:r>
            <a:endParaRPr lang="es-ES" sz="2200" b="1" dirty="0">
              <a:latin typeface="Raleway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0844" y="1095356"/>
            <a:ext cx="75009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Un esquema simple: objeto espacial + base de datos</a:t>
            </a:r>
          </a:p>
          <a:p>
            <a:pPr>
              <a:buFont typeface="Wingdings" pitchFamily="2" charset="2"/>
              <a:buChar char="q"/>
            </a:pPr>
            <a:endParaRPr lang="es-ES" sz="2200" dirty="0" smtClean="0">
              <a:latin typeface="Raleway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ES" sz="2200" dirty="0" smtClean="0">
              <a:latin typeface="Raleway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ES" sz="2200" dirty="0" smtClean="0">
              <a:latin typeface="Raleway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ES" sz="2200" dirty="0" smtClean="0">
              <a:latin typeface="Raleway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ES" sz="2200" dirty="0" smtClean="0">
              <a:latin typeface="Raleway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ES" sz="2200" dirty="0" smtClean="0">
              <a:latin typeface="Raleway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ES" sz="2200" dirty="0" smtClean="0">
              <a:latin typeface="Raleway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ES" sz="2200" dirty="0" smtClean="0">
              <a:latin typeface="Raleway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Un esquema extendido: esquema espacial + atributos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786" y="1452546"/>
            <a:ext cx="6172200" cy="273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48" y="4520411"/>
            <a:ext cx="6143668" cy="22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Copia de Imagen 06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394" y="1523984"/>
            <a:ext cx="33508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07968" y="523852"/>
            <a:ext cx="4820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CLASIFICACIÓN UTILIZADA</a:t>
            </a:r>
            <a:endParaRPr lang="es-ES" sz="2200" b="1" dirty="0">
              <a:latin typeface="Raleway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0844" y="1095356"/>
            <a:ext cx="70009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CORINE-</a:t>
            </a:r>
            <a:r>
              <a:rPr lang="es-ES" sz="2200" dirty="0" err="1" smtClean="0">
                <a:latin typeface="Raleway" pitchFamily="34" charset="0"/>
              </a:rPr>
              <a:t>Biotopes</a:t>
            </a:r>
            <a:r>
              <a:rPr lang="es-ES" sz="2200" dirty="0" smtClean="0">
                <a:latin typeface="Raleway" pitchFamily="34" charset="0"/>
              </a:rPr>
              <a:t> de la Unión Europea (</a:t>
            </a:r>
            <a:r>
              <a:rPr lang="es-ES" sz="2200" dirty="0" err="1" smtClean="0">
                <a:latin typeface="Raleway" pitchFamily="34" charset="0"/>
              </a:rPr>
              <a:t>Commision</a:t>
            </a:r>
            <a:r>
              <a:rPr lang="es-ES" sz="2200" dirty="0" smtClean="0">
                <a:latin typeface="Raleway" pitchFamily="34" charset="0"/>
              </a:rPr>
              <a:t> of </a:t>
            </a:r>
            <a:r>
              <a:rPr lang="es-ES" sz="2200" dirty="0" err="1" smtClean="0">
                <a:latin typeface="Raleway" pitchFamily="34" charset="0"/>
              </a:rPr>
              <a:t>the</a:t>
            </a:r>
            <a:r>
              <a:rPr lang="es-ES" sz="2200" dirty="0" smtClean="0">
                <a:latin typeface="Raleway" pitchFamily="34" charset="0"/>
              </a:rPr>
              <a:t> </a:t>
            </a:r>
            <a:r>
              <a:rPr lang="es-ES" sz="2200" dirty="0" err="1" smtClean="0">
                <a:latin typeface="Raleway" pitchFamily="34" charset="0"/>
              </a:rPr>
              <a:t>European</a:t>
            </a:r>
            <a:r>
              <a:rPr lang="es-ES" sz="2200" dirty="0" smtClean="0">
                <a:latin typeface="Raleway" pitchFamily="34" charset="0"/>
              </a:rPr>
              <a:t> </a:t>
            </a:r>
            <a:r>
              <a:rPr lang="es-ES" sz="2200" dirty="0" err="1" smtClean="0">
                <a:latin typeface="Raleway" pitchFamily="34" charset="0"/>
              </a:rPr>
              <a:t>Communities</a:t>
            </a:r>
            <a:r>
              <a:rPr lang="es-ES" sz="2200" dirty="0" smtClean="0">
                <a:latin typeface="Raleway" pitchFamily="34" charset="0"/>
              </a:rPr>
              <a:t> 1991)</a:t>
            </a:r>
          </a:p>
          <a:p>
            <a:pPr marL="360363" indent="-3603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La LHA incluye 525 unidades tipológicas</a:t>
            </a:r>
          </a:p>
          <a:p>
            <a:pPr marL="360363" indent="-3603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366 (70%) coinciden +/- con el manual</a:t>
            </a:r>
          </a:p>
          <a:p>
            <a:pPr marL="360363" indent="-3603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131 hábitats añadidos por Cataluña</a:t>
            </a:r>
          </a:p>
          <a:p>
            <a:pPr marL="360363" indent="-3603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28 han sido incorporados por nosotros</a:t>
            </a:r>
            <a:endParaRPr lang="es-ES" sz="2200" dirty="0">
              <a:latin typeface="Raleway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24" y="3653644"/>
            <a:ext cx="4643470" cy="26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82" y="3653644"/>
            <a:ext cx="3143272" cy="272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07968" y="523852"/>
            <a:ext cx="3239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"/>
            </a:pPr>
            <a:r>
              <a:rPr lang="es-ES" sz="2200" b="1" dirty="0" smtClean="0">
                <a:latin typeface="Raleway" pitchFamily="34" charset="0"/>
              </a:rPr>
              <a:t>  UTILIDAD DEL MHA</a:t>
            </a:r>
            <a:endParaRPr lang="es-ES" sz="2200" b="1" dirty="0">
              <a:latin typeface="Raleway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0844" y="1166794"/>
            <a:ext cx="8643998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Obtener una cobertura de vegetación actual en Aragón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Ley 42/2007. Inventario de Hábitats Terrestres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s-ES" sz="2200" dirty="0" smtClean="0">
                <a:latin typeface="Raleway" pitchFamily="34" charset="0"/>
              </a:rPr>
              <a:t>  Usos potenciales</a:t>
            </a:r>
          </a:p>
          <a:p>
            <a:pPr marL="541338" lvl="2" indent="-180975">
              <a:buFont typeface="Arial" pitchFamily="34" charset="0"/>
              <a:buChar char="•"/>
            </a:pPr>
            <a:r>
              <a:rPr lang="es-ES" sz="1800" dirty="0" smtClean="0">
                <a:latin typeface="Raleway" pitchFamily="34" charset="0"/>
              </a:rPr>
              <a:t>Diseño de la red Natura 2000 (Lugares de Importancia Comunitaria)</a:t>
            </a:r>
          </a:p>
          <a:p>
            <a:pPr marL="541338" lvl="2" indent="-180975">
              <a:buFont typeface="Arial" pitchFamily="34" charset="0"/>
              <a:buChar char="•"/>
            </a:pPr>
            <a:r>
              <a:rPr lang="es-ES" sz="1800" dirty="0" smtClean="0">
                <a:latin typeface="Raleway" pitchFamily="34" charset="0"/>
              </a:rPr>
              <a:t>Gestión de los hábitat de interés comunitario (Zonas de Especial Conservación)</a:t>
            </a:r>
          </a:p>
          <a:p>
            <a:pPr marL="541338" lvl="2" indent="-180975">
              <a:buFont typeface="Arial" pitchFamily="34" charset="0"/>
              <a:buChar char="•"/>
            </a:pPr>
            <a:r>
              <a:rPr lang="es-ES" sz="1800" dirty="0" smtClean="0">
                <a:latin typeface="Raleway" pitchFamily="34" charset="0"/>
              </a:rPr>
              <a:t>Seguimiento de los hábitat</a:t>
            </a:r>
          </a:p>
          <a:p>
            <a:pPr marL="541338" lvl="2" indent="-180975">
              <a:buFont typeface="Arial" pitchFamily="34" charset="0"/>
              <a:buChar char="•"/>
            </a:pPr>
            <a:r>
              <a:rPr lang="es-ES" sz="1800" dirty="0" smtClean="0">
                <a:latin typeface="Raleway" pitchFamily="34" charset="0"/>
              </a:rPr>
              <a:t>Gestión ambiental, evaluación y restauración de impactos ambientales de proyectos</a:t>
            </a:r>
          </a:p>
          <a:p>
            <a:pPr marL="541338" lvl="2" indent="-180975">
              <a:buFont typeface="Arial" pitchFamily="34" charset="0"/>
              <a:buChar char="•"/>
            </a:pPr>
            <a:r>
              <a:rPr lang="es-ES" sz="1800" dirty="0" smtClean="0">
                <a:latin typeface="Raleway" pitchFamily="34" charset="0"/>
              </a:rPr>
              <a:t>Desarrollo de modelos de uso del hábitat por especies</a:t>
            </a:r>
          </a:p>
          <a:p>
            <a:pPr marL="541338" lvl="2" indent="-180975">
              <a:buFont typeface="Arial" pitchFamily="34" charset="0"/>
              <a:buChar char="•"/>
            </a:pPr>
            <a:r>
              <a:rPr lang="es-ES" sz="1800" dirty="0" smtClean="0">
                <a:latin typeface="Raleway" pitchFamily="34" charset="0"/>
              </a:rPr>
              <a:t>Contribuir al conocimiento de la biodiversidad</a:t>
            </a:r>
          </a:p>
          <a:p>
            <a:pPr marL="541338" lvl="2" indent="-180975">
              <a:buFont typeface="Arial" pitchFamily="34" charset="0"/>
              <a:buChar char="•"/>
            </a:pPr>
            <a:r>
              <a:rPr lang="es-ES" sz="1800" dirty="0" smtClean="0">
                <a:latin typeface="Raleway" pitchFamily="34" charset="0"/>
              </a:rPr>
              <a:t>…………………………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1150910" y="5453074"/>
            <a:ext cx="8715436" cy="955152"/>
            <a:chOff x="1293786" y="5310198"/>
            <a:chExt cx="9572692" cy="1240904"/>
          </a:xfrm>
        </p:grpSpPr>
        <p:pic>
          <p:nvPicPr>
            <p:cNvPr id="14" name="Picture 3" descr="barrachina99_0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786" y="5310198"/>
              <a:ext cx="4786346" cy="124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barrachina99_0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0132" y="5310198"/>
              <a:ext cx="4786346" cy="124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600</Words>
  <Application>Microsoft Office PowerPoint</Application>
  <PresentationFormat>Personalizado</PresentationFormat>
  <Paragraphs>86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</vt:lpstr>
      <vt:lpstr>Raleway</vt:lpstr>
      <vt:lpstr>Raleway SemiBold</vt:lpstr>
      <vt:lpstr>Wingdings</vt:lpstr>
      <vt:lpstr>Custom</vt:lpstr>
      <vt:lpstr>El Mapa de Hábitats de Aragón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Mapa de Hábitat de Aragón</dc:title>
  <cp:lastModifiedBy>Villares Muyo, Juan Manuel</cp:lastModifiedBy>
  <cp:revision>95</cp:revision>
  <dcterms:modified xsi:type="dcterms:W3CDTF">2017-10-18T07:49:59Z</dcterms:modified>
</cp:coreProperties>
</file>